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423" r:id="rId2"/>
    <p:sldId id="426" r:id="rId3"/>
    <p:sldId id="427" r:id="rId4"/>
    <p:sldId id="430" r:id="rId5"/>
    <p:sldId id="468" r:id="rId6"/>
    <p:sldId id="464" r:id="rId7"/>
    <p:sldId id="465" r:id="rId8"/>
    <p:sldId id="466" r:id="rId9"/>
    <p:sldId id="467" r:id="rId10"/>
    <p:sldId id="448" r:id="rId11"/>
    <p:sldId id="447" r:id="rId12"/>
    <p:sldId id="463" r:id="rId13"/>
    <p:sldId id="454" r:id="rId14"/>
    <p:sldId id="470" r:id="rId15"/>
    <p:sldId id="459" r:id="rId16"/>
    <p:sldId id="471" r:id="rId17"/>
    <p:sldId id="457" r:id="rId18"/>
    <p:sldId id="458" r:id="rId19"/>
    <p:sldId id="456" r:id="rId20"/>
    <p:sldId id="428" r:id="rId21"/>
    <p:sldId id="442" r:id="rId22"/>
    <p:sldId id="460" r:id="rId23"/>
    <p:sldId id="461" r:id="rId24"/>
    <p:sldId id="446" r:id="rId25"/>
    <p:sldId id="451" r:id="rId26"/>
    <p:sldId id="452" r:id="rId27"/>
    <p:sldId id="432" r:id="rId28"/>
    <p:sldId id="433" r:id="rId29"/>
    <p:sldId id="434" r:id="rId30"/>
    <p:sldId id="435" r:id="rId31"/>
    <p:sldId id="449" r:id="rId32"/>
    <p:sldId id="438" r:id="rId33"/>
    <p:sldId id="441" r:id="rId34"/>
    <p:sldId id="444" r:id="rId35"/>
    <p:sldId id="429" r:id="rId36"/>
    <p:sldId id="445" r:id="rId37"/>
    <p:sldId id="443" r:id="rId38"/>
    <p:sldId id="424" r:id="rId39"/>
  </p:sldIdLst>
  <p:sldSz cx="9144000" cy="5143500" type="screen16x9"/>
  <p:notesSz cx="6858000" cy="9144000"/>
  <p:defaultTextStyle>
    <a:defPPr>
      <a:defRPr lang="zh-CN"/>
    </a:defPPr>
    <a:lvl1pPr algn="l" rtl="0" eaLnBrk="0" fontAlgn="base" hangingPunct="0">
      <a:spcBef>
        <a:spcPct val="0"/>
      </a:spcBef>
      <a:spcAft>
        <a:spcPct val="0"/>
      </a:spcAft>
      <a:buFont typeface="Arial" charset="0"/>
      <a:defRPr sz="1400" kern="1200">
        <a:solidFill>
          <a:schemeClr val="tx1"/>
        </a:solidFill>
        <a:latin typeface="Arial" charset="0"/>
        <a:ea typeface="宋体" charset="0"/>
        <a:cs typeface="宋体" charset="0"/>
      </a:defRPr>
    </a:lvl1pPr>
    <a:lvl2pPr marL="725488" indent="-268288" algn="l" rtl="0" eaLnBrk="0" fontAlgn="base" hangingPunct="0">
      <a:spcBef>
        <a:spcPct val="0"/>
      </a:spcBef>
      <a:spcAft>
        <a:spcPct val="0"/>
      </a:spcAft>
      <a:buFont typeface="Arial" charset="0"/>
      <a:defRPr sz="1400" kern="1200">
        <a:solidFill>
          <a:schemeClr val="tx1"/>
        </a:solidFill>
        <a:latin typeface="Arial" charset="0"/>
        <a:ea typeface="宋体" charset="0"/>
        <a:cs typeface="宋体" charset="0"/>
      </a:defRPr>
    </a:lvl2pPr>
    <a:lvl3pPr marL="1450975" indent="-536575" algn="l" rtl="0" eaLnBrk="0" fontAlgn="base" hangingPunct="0">
      <a:spcBef>
        <a:spcPct val="0"/>
      </a:spcBef>
      <a:spcAft>
        <a:spcPct val="0"/>
      </a:spcAft>
      <a:buFont typeface="Arial" charset="0"/>
      <a:defRPr sz="1400" kern="1200">
        <a:solidFill>
          <a:schemeClr val="tx1"/>
        </a:solidFill>
        <a:latin typeface="Arial" charset="0"/>
        <a:ea typeface="宋体" charset="0"/>
        <a:cs typeface="宋体" charset="0"/>
      </a:defRPr>
    </a:lvl3pPr>
    <a:lvl4pPr marL="2176463" indent="-804863" algn="l" rtl="0" eaLnBrk="0" fontAlgn="base" hangingPunct="0">
      <a:spcBef>
        <a:spcPct val="0"/>
      </a:spcBef>
      <a:spcAft>
        <a:spcPct val="0"/>
      </a:spcAft>
      <a:buFont typeface="Arial" charset="0"/>
      <a:defRPr sz="1400" kern="1200">
        <a:solidFill>
          <a:schemeClr val="tx1"/>
        </a:solidFill>
        <a:latin typeface="Arial" charset="0"/>
        <a:ea typeface="宋体" charset="0"/>
        <a:cs typeface="宋体" charset="0"/>
      </a:defRPr>
    </a:lvl4pPr>
    <a:lvl5pPr marL="2901950" indent="-1073150" algn="l" rtl="0" eaLnBrk="0" fontAlgn="base" hangingPunct="0">
      <a:spcBef>
        <a:spcPct val="0"/>
      </a:spcBef>
      <a:spcAft>
        <a:spcPct val="0"/>
      </a:spcAft>
      <a:buFont typeface="Arial" charset="0"/>
      <a:defRPr sz="1400" kern="1200">
        <a:solidFill>
          <a:schemeClr val="tx1"/>
        </a:solidFill>
        <a:latin typeface="Arial" charset="0"/>
        <a:ea typeface="宋体" charset="0"/>
        <a:cs typeface="宋体" charset="0"/>
      </a:defRPr>
    </a:lvl5pPr>
    <a:lvl6pPr marL="2286000" algn="l" defTabSz="457200" rtl="0" eaLnBrk="1" latinLnBrk="0" hangingPunct="1">
      <a:defRPr sz="1400" kern="1200">
        <a:solidFill>
          <a:schemeClr val="tx1"/>
        </a:solidFill>
        <a:latin typeface="Arial" charset="0"/>
        <a:ea typeface="宋体" charset="0"/>
        <a:cs typeface="宋体" charset="0"/>
      </a:defRPr>
    </a:lvl6pPr>
    <a:lvl7pPr marL="2743200" algn="l" defTabSz="457200" rtl="0" eaLnBrk="1" latinLnBrk="0" hangingPunct="1">
      <a:defRPr sz="1400" kern="1200">
        <a:solidFill>
          <a:schemeClr val="tx1"/>
        </a:solidFill>
        <a:latin typeface="Arial" charset="0"/>
        <a:ea typeface="宋体" charset="0"/>
        <a:cs typeface="宋体" charset="0"/>
      </a:defRPr>
    </a:lvl7pPr>
    <a:lvl8pPr marL="3200400" algn="l" defTabSz="457200" rtl="0" eaLnBrk="1" latinLnBrk="0" hangingPunct="1">
      <a:defRPr sz="1400" kern="1200">
        <a:solidFill>
          <a:schemeClr val="tx1"/>
        </a:solidFill>
        <a:latin typeface="Arial" charset="0"/>
        <a:ea typeface="宋体" charset="0"/>
        <a:cs typeface="宋体" charset="0"/>
      </a:defRPr>
    </a:lvl8pPr>
    <a:lvl9pPr marL="3657600" algn="l" defTabSz="457200" rtl="0" eaLnBrk="1" latinLnBrk="0" hangingPunct="1">
      <a:defRPr sz="1400" kern="1200">
        <a:solidFill>
          <a:schemeClr val="tx1"/>
        </a:solidFill>
        <a:latin typeface="Arial" charset="0"/>
        <a:ea typeface="宋体" charset="0"/>
        <a:cs typeface="宋体"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1E1F"/>
    <a:srgbClr val="7E7E7E"/>
    <a:srgbClr val="FFFFFF"/>
    <a:srgbClr val="5F5E98"/>
    <a:srgbClr val="F4BA1A"/>
    <a:srgbClr val="DB4F5B"/>
    <a:srgbClr val="F3BFCE"/>
    <a:srgbClr val="E8ADB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816" y="-528"/>
      </p:cViewPr>
      <p:guideLst>
        <p:guide orient="horz" pos="1914"/>
        <p:guide pos="26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pPr>
              <a:defRPr/>
            </a:pPr>
            <a:fld id="{CEEBFDA0-CF10-5A45-877B-A96FF0BDCDEC}" type="datetimeFigureOut">
              <a:rPr lang="zh-CN" altLang="en-US"/>
              <a:pPr>
                <a:defRPr/>
              </a:pPr>
              <a:t>15/11/17</a:t>
            </a:fld>
            <a:endParaRPr lang="zh-CN" altLang="en-US"/>
          </a:p>
        </p:txBody>
      </p:sp>
      <p:sp>
        <p:nvSpPr>
          <p:cNvPr id="6148" name="幻灯片图像占位符 3"/>
          <p:cNvSpPr>
            <a:spLocks noGrp="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3079" name="幻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A296ABBD-B8E0-CA4A-9912-D3DC80730DF3}" type="slidenum">
              <a:rPr lang="zh-CN" altLang="en-US"/>
              <a:pPr>
                <a:defRPr/>
              </a:pPr>
              <a:t>‹#›</a:t>
            </a:fld>
            <a:endParaRPr lang="zh-CN" altLang="en-US"/>
          </a:p>
        </p:txBody>
      </p:sp>
    </p:spTree>
    <p:extLst>
      <p:ext uri="{BB962C8B-B14F-4D97-AF65-F5344CB8AC3E}">
        <p14:creationId xmlns:p14="http://schemas.microsoft.com/office/powerpoint/2010/main" val="1702830304"/>
      </p:ext>
    </p:extLst>
  </p:cSld>
  <p:clrMap bg1="lt1" tx1="dk1" bg2="lt2" tx2="dk2" accent1="accent1" accent2="accent2" accent3="accent3" accent4="accent4" accent5="accent5" accent6="accent6" hlink="hlink" folHlink="folHlink"/>
  <p:notesStyle>
    <a:lvl1pPr algn="l" defTabSz="725488" rtl="0" eaLnBrk="0" fontAlgn="base" hangingPunct="0">
      <a:spcBef>
        <a:spcPct val="30000"/>
      </a:spcBef>
      <a:spcAft>
        <a:spcPct val="0"/>
      </a:spcAft>
      <a:defRPr kumimoji="1" sz="1900" kern="1200">
        <a:solidFill>
          <a:schemeClr val="tx1"/>
        </a:solidFill>
        <a:latin typeface="Calibri" charset="0"/>
        <a:ea typeface="宋体" charset="0"/>
        <a:cs typeface="宋体" charset="0"/>
      </a:defRPr>
    </a:lvl1pPr>
    <a:lvl2pPr marL="725488" algn="l" defTabSz="725488" rtl="0" eaLnBrk="0" fontAlgn="base" hangingPunct="0">
      <a:spcBef>
        <a:spcPct val="30000"/>
      </a:spcBef>
      <a:spcAft>
        <a:spcPct val="0"/>
      </a:spcAft>
      <a:defRPr kumimoji="1" sz="1900" kern="1200">
        <a:solidFill>
          <a:schemeClr val="tx1"/>
        </a:solidFill>
        <a:latin typeface="Calibri" charset="0"/>
        <a:ea typeface="宋体" charset="0"/>
        <a:cs typeface="+mn-cs"/>
      </a:defRPr>
    </a:lvl2pPr>
    <a:lvl3pPr marL="1450975" algn="l" defTabSz="725488" rtl="0" eaLnBrk="0" fontAlgn="base" hangingPunct="0">
      <a:spcBef>
        <a:spcPct val="30000"/>
      </a:spcBef>
      <a:spcAft>
        <a:spcPct val="0"/>
      </a:spcAft>
      <a:defRPr kumimoji="1" sz="1900" kern="1200">
        <a:solidFill>
          <a:schemeClr val="tx1"/>
        </a:solidFill>
        <a:latin typeface="Calibri" charset="0"/>
        <a:ea typeface="宋体" charset="0"/>
        <a:cs typeface="+mn-cs"/>
      </a:defRPr>
    </a:lvl3pPr>
    <a:lvl4pPr marL="2176463" algn="l" defTabSz="725488" rtl="0" eaLnBrk="0" fontAlgn="base" hangingPunct="0">
      <a:spcBef>
        <a:spcPct val="30000"/>
      </a:spcBef>
      <a:spcAft>
        <a:spcPct val="0"/>
      </a:spcAft>
      <a:defRPr kumimoji="1" sz="1900" kern="1200">
        <a:solidFill>
          <a:schemeClr val="tx1"/>
        </a:solidFill>
        <a:latin typeface="Calibri" charset="0"/>
        <a:ea typeface="宋体" charset="0"/>
        <a:cs typeface="+mn-cs"/>
      </a:defRPr>
    </a:lvl4pPr>
    <a:lvl5pPr marL="2901950" algn="l" defTabSz="725488" rtl="0" eaLnBrk="0" fontAlgn="base" hangingPunct="0">
      <a:spcBef>
        <a:spcPct val="30000"/>
      </a:spcBef>
      <a:spcAft>
        <a:spcPct val="0"/>
      </a:spcAft>
      <a:defRPr kumimoji="1" sz="1900" kern="1200">
        <a:solidFill>
          <a:schemeClr val="tx1"/>
        </a:solidFill>
        <a:latin typeface="Calibri" charset="0"/>
        <a:ea typeface="宋体" charset="0"/>
        <a:cs typeface="+mn-cs"/>
      </a:defRPr>
    </a:lvl5pPr>
    <a:lvl6pPr marL="3629025" algn="l" defTabSz="725805" rtl="0" eaLnBrk="1" latinLnBrk="0" hangingPunct="1">
      <a:defRPr sz="1900" kern="1200">
        <a:solidFill>
          <a:schemeClr val="tx1"/>
        </a:solidFill>
        <a:latin typeface="+mn-lt"/>
        <a:ea typeface="+mn-ea"/>
        <a:cs typeface="+mn-cs"/>
      </a:defRPr>
    </a:lvl6pPr>
    <a:lvl7pPr marL="4354830" algn="l" defTabSz="725805" rtl="0" eaLnBrk="1" latinLnBrk="0" hangingPunct="1">
      <a:defRPr sz="1900" kern="1200">
        <a:solidFill>
          <a:schemeClr val="tx1"/>
        </a:solidFill>
        <a:latin typeface="+mn-lt"/>
        <a:ea typeface="+mn-ea"/>
        <a:cs typeface="+mn-cs"/>
      </a:defRPr>
    </a:lvl7pPr>
    <a:lvl8pPr marL="5080635" algn="l" defTabSz="725805" rtl="0" eaLnBrk="1" latinLnBrk="0" hangingPunct="1">
      <a:defRPr sz="1900" kern="1200">
        <a:solidFill>
          <a:schemeClr val="tx1"/>
        </a:solidFill>
        <a:latin typeface="+mn-lt"/>
        <a:ea typeface="+mn-ea"/>
        <a:cs typeface="+mn-cs"/>
      </a:defRPr>
    </a:lvl8pPr>
    <a:lvl9pPr marL="5806440" algn="l" defTabSz="725805"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idx="1"/>
          </p:nvPr>
        </p:nvSpPr>
        <p:spPr>
          <a:noFill/>
        </p:spPr>
        <p:txBody>
          <a:bodyPr/>
          <a:lstStyle/>
          <a:p>
            <a:r>
              <a:rPr lang="zh-CN" altLang="en-US"/>
              <a:t>灵活的能力</a:t>
            </a:r>
          </a:p>
          <a:p>
            <a:r>
              <a:rPr lang="zh-CN" altLang="en-US"/>
              <a:t>以上这种情况并不罕见，其结果是媒体反而加大了对这一事件的关注。有趣的是，如果一个初创公司的应用首次遇到这种因为突发性流量而产生崩溃的情形，这种体验并不那么糟糕，反倒是一次宝贵的经验，因为崩溃是难以避免的。</a:t>
            </a:r>
          </a:p>
          <a:p>
            <a:endParaRPr lang="zh-CN" altLang="en-US"/>
          </a:p>
          <a:p>
            <a:r>
              <a:rPr lang="zh-CN" altLang="en-US"/>
              <a:t>那么，你的应用是否能够经受住访问量突然空前增长的考验呢？</a:t>
            </a:r>
          </a:p>
          <a:p>
            <a:endParaRPr lang="zh-CN" altLang="en-US"/>
          </a:p>
          <a:p>
            <a:r>
              <a:rPr lang="zh-CN" altLang="en-US"/>
              <a:t>为了回答这个问题，你可能先要询问一下你的基础设施提供商：为了应对这种突发性的增长，他们能够在多少时间内增加硬件能力。你的提供商是否能够做到接近即时地（在几分钟内）设置（或解除）资源？</a:t>
            </a:r>
          </a:p>
          <a:p>
            <a:endParaRPr lang="zh-CN" altLang="en-US"/>
          </a:p>
          <a:p>
            <a:r>
              <a:rPr lang="zh-CN" altLang="en-US"/>
              <a:t>与传统的服务提供商不同，云服务在设计时就提供了内置的工具，以建立快速的灵活性，它能够确保以下能力：</a:t>
            </a:r>
          </a:p>
          <a:p>
            <a:endParaRPr lang="zh-CN" altLang="en-US"/>
          </a:p>
          <a:p>
            <a:r>
              <a:rPr lang="en-US" altLang="zh-CN"/>
              <a:t>1.</a:t>
            </a:r>
            <a:r>
              <a:rPr lang="zh-CN" altLang="en-US"/>
              <a:t>一旦由于突发性流量造成访问量达到峰值，能够设置额外的资源（例如虚拟机</a:t>
            </a:r>
            <a:r>
              <a:rPr lang="en-US" altLang="zh-CN"/>
              <a:t>VM</a:t>
            </a:r>
            <a:r>
              <a:rPr lang="zh-CN" altLang="en-US"/>
              <a:t>）以维持对用户的响应能力。</a:t>
            </a:r>
          </a:p>
          <a:p>
            <a:endParaRPr lang="zh-CN" altLang="en-US"/>
          </a:p>
          <a:p>
            <a:r>
              <a:rPr lang="en-US" altLang="zh-CN"/>
              <a:t>2.</a:t>
            </a:r>
            <a:r>
              <a:rPr lang="zh-CN" altLang="en-US"/>
              <a:t>一旦突发性流量回复正常，能够立即解除这些额外的资源（将虚拟机释放，返回给云服务）。这能替你节省很多钱！</a:t>
            </a:r>
          </a:p>
          <a:p>
            <a:endParaRPr lang="zh-CN" altLang="en-US"/>
          </a:p>
          <a:p>
            <a:r>
              <a:rPr lang="en-US" altLang="zh-CN"/>
              <a:t>3.</a:t>
            </a:r>
            <a:r>
              <a:rPr lang="zh-CN" altLang="en-US"/>
              <a:t>你的应用能够按需立即访问无限量的资源。</a:t>
            </a:r>
          </a:p>
          <a:p>
            <a:endParaRPr lang="zh-CN" altLang="en-US"/>
          </a:p>
          <a:p>
            <a:r>
              <a:rPr lang="zh-CN" altLang="en-US"/>
              <a:t>简单的总结一下。在任何一个时间点上，根据你的负载情况变化，云服务总是能够为你提供适当的设置能力。设置的资源既不会过多也不会过少，并且能够快速、自动地完成。</a:t>
            </a:r>
          </a:p>
          <a:p>
            <a:endParaRPr lang="zh-CN" altLang="en-US"/>
          </a:p>
          <a:p>
            <a:r>
              <a:rPr lang="zh-CN" altLang="en-US"/>
              <a:t>对于传统的基础设施提供商来说，要对负载的增或减作出反应，通常需要几个小时（实际上很可能要几天）。因为他们需要手工介入这一过程，才能够实现这种可响应性的机制。</a:t>
            </a:r>
          </a:p>
          <a:p>
            <a:endParaRPr lang="zh-CN" altLang="en-US"/>
          </a:p>
          <a:p>
            <a:r>
              <a:rPr lang="zh-CN" altLang="en-US"/>
              <a:t>注：请不要混淆了灵活性与可伸缩性。只要在云环境中的基础设施上部署应用，就能够隐式地获得这种灵活性，而应用程序的可伸缩性是由它的架构所决定的。如果某个应用程序能够通过往物理机器中加入（纵向扩展 </a:t>
            </a:r>
            <a:r>
              <a:rPr lang="en-US" altLang="zh-CN"/>
              <a:t>/ </a:t>
            </a:r>
            <a:r>
              <a:rPr lang="zh-CN" altLang="en-US"/>
              <a:t>垂直伸缩）额外的能力（例如</a:t>
            </a:r>
            <a:r>
              <a:rPr lang="en-US" altLang="zh-CN"/>
              <a:t>RAM</a:t>
            </a:r>
            <a:r>
              <a:rPr lang="zh-CN" altLang="en-US"/>
              <a:t>或</a:t>
            </a:r>
            <a:r>
              <a:rPr lang="en-US" altLang="zh-CN"/>
              <a:t>CPU</a:t>
            </a:r>
            <a:r>
              <a:rPr lang="zh-CN" altLang="en-US"/>
              <a:t>），或是为资源池中加入更多的物理机器（横向扩展 </a:t>
            </a:r>
            <a:r>
              <a:rPr lang="en-US" altLang="zh-CN"/>
              <a:t>/ </a:t>
            </a:r>
            <a:r>
              <a:rPr lang="zh-CN" altLang="en-US"/>
              <a:t>水平伸缩），而因此能够承受更多的负载，我们就说这个应用是可伸缩的。</a:t>
            </a:r>
          </a:p>
          <a:p>
            <a:endParaRPr lang="zh-CN" altLang="en-US"/>
          </a:p>
          <a:p>
            <a:r>
              <a:rPr lang="zh-CN" altLang="en-US"/>
              <a:t>很显然，仅仅将应用迁移到云服务并不总是能够确保它的可伸缩性。如果某个应用程序的数据库是基于</a:t>
            </a:r>
            <a:r>
              <a:rPr lang="en-US" altLang="zh-CN"/>
              <a:t>Oracle</a:t>
            </a:r>
            <a:r>
              <a:rPr lang="zh-CN" altLang="en-US"/>
              <a:t>或</a:t>
            </a:r>
            <a:r>
              <a:rPr lang="en-US" altLang="zh-CN"/>
              <a:t>SQL Server</a:t>
            </a:r>
            <a:r>
              <a:rPr lang="zh-CN" altLang="en-US"/>
              <a:t>的标准版本，它不支持分区（实现可伸缩架构的前提条件之一），在这种情况下要实现大规模化，可能要对整体功能进行大规模的重新设计。而</a:t>
            </a:r>
            <a:r>
              <a:rPr lang="en-US" altLang="zh-CN"/>
              <a:t>NoSQL</a:t>
            </a:r>
            <a:r>
              <a:rPr lang="zh-CN" altLang="en-US"/>
              <a:t>数据库就实现了高度的可伸缩性。与之类似，你的应用程序或许托管在一个多核的服务器上，但如果你的应用没有实现多线程应用，那么这点优势也没有什么实际用处。这也是</a:t>
            </a:r>
            <a:r>
              <a:rPr lang="en-US" altLang="zh-CN"/>
              <a:t>Google</a:t>
            </a:r>
            <a:r>
              <a:rPr lang="zh-CN" altLang="en-US"/>
              <a:t>为什么要推出</a:t>
            </a:r>
            <a:r>
              <a:rPr lang="en-US" altLang="zh-CN"/>
              <a:t>Go</a:t>
            </a:r>
            <a:r>
              <a:rPr lang="zh-CN" altLang="en-US"/>
              <a:t>这门新语言的原因，就是为了让并发（多线程）编程更简单。</a:t>
            </a:r>
          </a:p>
          <a:p>
            <a:endParaRPr lang="zh-CN" altLang="en-US"/>
          </a:p>
          <a:p>
            <a:r>
              <a:rPr lang="zh-CN" altLang="en-US"/>
              <a:t>不过，你必须理解一点，并非所有的应用都需要这种灵活性能力。举例来说，如果你的业务规模很小，只是在一个内部的</a:t>
            </a:r>
            <a:r>
              <a:rPr lang="en-US" altLang="zh-CN"/>
              <a:t>HR</a:t>
            </a:r>
            <a:r>
              <a:rPr lang="zh-CN" altLang="en-US"/>
              <a:t>（人力资源）管理应用中为</a:t>
            </a:r>
            <a:r>
              <a:rPr lang="en-US" altLang="zh-CN"/>
              <a:t>50</a:t>
            </a:r>
            <a:r>
              <a:rPr lang="zh-CN" altLang="en-US"/>
              <a:t>人左右的员工提供服务，并且员工数目不太可能会有爆发式的增长，那么为了灵活性而将整个应用迁移至云端就没什么必要了。</a:t>
            </a:r>
          </a:p>
          <a:p>
            <a:endParaRPr lang="zh-CN" altLang="en-US"/>
          </a:p>
          <a:p>
            <a:endParaRPr lang="zh-CN" altLang="en-US"/>
          </a:p>
          <a:p>
            <a:r>
              <a:rPr lang="zh-CN" altLang="en-US"/>
              <a:t>降低成本</a:t>
            </a:r>
          </a:p>
          <a:p>
            <a:r>
              <a:rPr lang="zh-CN" altLang="en-US"/>
              <a:t>成本的降低包括两个方面：</a:t>
            </a:r>
          </a:p>
          <a:p>
            <a:endParaRPr lang="zh-CN" altLang="en-US"/>
          </a:p>
          <a:p>
            <a:r>
              <a:rPr lang="en-US" altLang="zh-CN" b="1"/>
              <a:t>1. </a:t>
            </a:r>
            <a:r>
              <a:rPr lang="zh-CN" altLang="en-US" b="1"/>
              <a:t>无资本支出</a:t>
            </a:r>
            <a:endParaRPr lang="zh-CN" altLang="en-US"/>
          </a:p>
          <a:p>
            <a:endParaRPr lang="zh-CN" altLang="en-US"/>
          </a:p>
          <a:p>
            <a:r>
              <a:rPr lang="zh-CN" altLang="en-US"/>
              <a:t>由于你不需要购买</a:t>
            </a:r>
            <a:r>
              <a:rPr lang="en-US" altLang="zh-CN"/>
              <a:t>IT</a:t>
            </a:r>
            <a:r>
              <a:rPr lang="zh-CN" altLang="en-US"/>
              <a:t>方面的基础设施，因此也没有资本支出方面的成本了。云提供商不需要你做出任何长期的承诺。</a:t>
            </a:r>
          </a:p>
          <a:p>
            <a:endParaRPr lang="zh-CN" altLang="en-US"/>
          </a:p>
          <a:p>
            <a:endParaRPr lang="zh-CN" altLang="en-US"/>
          </a:p>
          <a:p>
            <a:r>
              <a:rPr lang="en-US" altLang="zh-TW" b="1"/>
              <a:t>2. </a:t>
            </a:r>
            <a:r>
              <a:rPr lang="zh-TW" altLang="en-US" b="1"/>
              <a:t>现用现付</a:t>
            </a:r>
            <a:endParaRPr lang="zh-TW" altLang="en-US"/>
          </a:p>
          <a:p>
            <a:endParaRPr lang="zh-TW" altLang="en-US"/>
          </a:p>
          <a:p>
            <a:r>
              <a:rPr lang="zh-TW" altLang="en-US"/>
              <a:t>云服务的基本特征之一就是按使用量付费。服务计划是根据预配置的</a:t>
            </a:r>
            <a:r>
              <a:rPr lang="en-US" altLang="zh-TW"/>
              <a:t>VM</a:t>
            </a:r>
            <a:r>
              <a:rPr lang="zh-TW" altLang="en-US"/>
              <a:t>的运行小时数，以及带宽、数据传输及存储量的大小而决定的。请确保你进行了适当的配置与设置，只为你所需的能力付费。</a:t>
            </a:r>
          </a:p>
          <a:p>
            <a:endParaRPr lang="zh-TW" altLang="en-US"/>
          </a:p>
          <a:p>
            <a:r>
              <a:rPr lang="zh-TW" altLang="en-US"/>
              <a:t>这种特征与传统的数据中心完全相反，后者在大多数情况下，你都需要额外设置超过正常范围的机器，虽然你只在一些极端的情况下才会用到这些能力，但仍然要为它们买单！</a:t>
            </a:r>
          </a:p>
          <a:p>
            <a:endParaRPr lang="zh-TW" altLang="en-US"/>
          </a:p>
          <a:p>
            <a:endParaRPr lang="zh-TW" altLang="en-US"/>
          </a:p>
          <a:p>
            <a:r>
              <a:rPr lang="zh-TW" altLang="en-US"/>
              <a:t>敏捷性</a:t>
            </a:r>
            <a:r>
              <a:rPr lang="en-US" altLang="zh-TW"/>
              <a:t>——</a:t>
            </a:r>
            <a:r>
              <a:rPr lang="zh-TW" altLang="en-US"/>
              <a:t>更快地进入市场</a:t>
            </a:r>
          </a:p>
          <a:p>
            <a:r>
              <a:rPr lang="zh-TW" altLang="en-US"/>
              <a:t>作为一名企业家，你必须具备长远的眼光，看准时机快速地决定开发应用程序的某个新特性、提交代码、将其发布到市场，让你的客户为此感到震撼（也包括你的竞争对手！）。云服务提供商能够为你带来自动化的基础设施以及快速的转变能力，与之相比，传统服务提供商在基础设施的申请、订单处理、获取以及安装上显得非常官僚。</a:t>
            </a:r>
          </a:p>
          <a:p>
            <a:endParaRPr lang="zh-TW" altLang="en-US"/>
          </a:p>
          <a:p>
            <a:r>
              <a:rPr lang="zh-TW" altLang="en-US"/>
              <a:t>你是否注意到一点，在进入</a:t>
            </a:r>
            <a:r>
              <a:rPr lang="en-US" altLang="zh-TW"/>
              <a:t>2015</a:t>
            </a:r>
            <a:r>
              <a:rPr lang="zh-TW" altLang="en-US"/>
              <a:t>之后，电子商务应用逐渐从移动优先转变为应用优先策略？假设这种策略正适合你的目标，那么你是否能够做到足够敏捷，以快速地响应这种技术上的转变呢？</a:t>
            </a:r>
          </a:p>
          <a:p>
            <a:endParaRPr lang="zh-TW" altLang="en-US"/>
          </a:p>
          <a:p>
            <a:endParaRPr lang="zh-TW" altLang="en-US"/>
          </a:p>
          <a:p>
            <a:r>
              <a:rPr lang="zh-TW" altLang="en-US"/>
              <a:t>专注于你的业务</a:t>
            </a:r>
          </a:p>
          <a:p>
            <a:r>
              <a:rPr lang="zh-TW" altLang="en-US"/>
              <a:t>与</a:t>
            </a:r>
            <a:r>
              <a:rPr lang="en-US" altLang="zh-TW"/>
              <a:t>IT</a:t>
            </a:r>
            <a:r>
              <a:rPr lang="zh-TW" altLang="en-US"/>
              <a:t>相关的诸多琐事都能够在云服务中实现自动化，以传统的方式管理这些琐事无疑是对你的宝贵时间与精力的一种浪费，它对于你的核心业务没有产生任何直接贡献。</a:t>
            </a:r>
          </a:p>
          <a:p>
            <a:endParaRPr lang="zh-TW" altLang="en-US"/>
          </a:p>
          <a:p>
            <a:r>
              <a:rPr lang="zh-TW" altLang="en-US"/>
              <a:t>请保持你远离那些使你的注意力分散的东西，将你的劳动力保持在更高价值的活动上并取得一致。别忘记 </a:t>
            </a:r>
            <a:r>
              <a:rPr lang="en-US" altLang="zh-TW"/>
              <a:t>—— </a:t>
            </a:r>
            <a:r>
              <a:rPr lang="zh-TW" altLang="en-US"/>
              <a:t>时间就是金钱。</a:t>
            </a:r>
          </a:p>
          <a:p>
            <a:endParaRPr lang="zh-TW" altLang="en-US"/>
          </a:p>
          <a:p>
            <a:endParaRPr lang="zh-TW" altLang="en-US"/>
          </a:p>
          <a:p>
            <a:r>
              <a:rPr lang="zh-TW" altLang="en-US"/>
              <a:t>更好的可用性、可靠性和性能</a:t>
            </a:r>
          </a:p>
          <a:p>
            <a:r>
              <a:rPr lang="zh-TW" altLang="en-US"/>
              <a:t>除了云服务的服务水平协议（</a:t>
            </a:r>
            <a:r>
              <a:rPr lang="en-US" altLang="zh-TW"/>
              <a:t>SLA</a:t>
            </a:r>
            <a:r>
              <a:rPr lang="zh-TW" altLang="en-US"/>
              <a:t>），还有什么服务能够实现三个</a:t>
            </a:r>
            <a:r>
              <a:rPr lang="en-US" altLang="zh-TW"/>
              <a:t>9</a:t>
            </a:r>
            <a:r>
              <a:rPr lang="zh-TW" altLang="en-US"/>
              <a:t>甚至四个</a:t>
            </a:r>
            <a:r>
              <a:rPr lang="en-US" altLang="zh-TW"/>
              <a:t>9</a:t>
            </a:r>
            <a:r>
              <a:rPr lang="zh-TW" altLang="en-US"/>
              <a:t>（</a:t>
            </a:r>
            <a:r>
              <a:rPr lang="en-US" altLang="zh-TW"/>
              <a:t>99.99%</a:t>
            </a:r>
            <a:r>
              <a:rPr lang="zh-TW" altLang="en-US"/>
              <a:t>）的可用性呢？虽然传统的数据中心或许会声称他们也能够达到相同的能力，但其中的大多数并不具备某种良好的评估与监控服务，而这是对他们的</a:t>
            </a:r>
            <a:r>
              <a:rPr lang="en-US" altLang="zh-TW"/>
              <a:t>SLA</a:t>
            </a:r>
            <a:r>
              <a:rPr lang="zh-TW" altLang="en-US"/>
              <a:t>能力进行审计所不可或缺的。</a:t>
            </a:r>
          </a:p>
          <a:p>
            <a:endParaRPr lang="zh-TW" altLang="en-US"/>
          </a:p>
          <a:p>
            <a:r>
              <a:rPr lang="zh-TW" altLang="en-US"/>
              <a:t>为了提高可用性与可靠性，云服务能够实现跨多个可用性区域（</a:t>
            </a:r>
            <a:r>
              <a:rPr lang="en-US" altLang="zh-TW"/>
              <a:t>AWS</a:t>
            </a:r>
            <a:r>
              <a:rPr lang="zh-TW" altLang="en-US"/>
              <a:t>、</a:t>
            </a:r>
            <a:r>
              <a:rPr lang="en-US" altLang="zh-TW"/>
              <a:t>Rackspace</a:t>
            </a:r>
            <a:r>
              <a:rPr lang="zh-TW" altLang="en-US"/>
              <a:t>），还有公有云提供商实现的联合网络（</a:t>
            </a:r>
            <a:r>
              <a:rPr lang="en-US" altLang="zh-TW"/>
              <a:t>federated network</a:t>
            </a:r>
            <a:r>
              <a:rPr lang="zh-TW" altLang="en-US"/>
              <a:t>），以及多虚拟机（</a:t>
            </a:r>
            <a:r>
              <a:rPr lang="en-US" altLang="zh-TW"/>
              <a:t>multi-hypervisor</a:t>
            </a:r>
            <a:r>
              <a:rPr lang="zh-TW" altLang="en-US"/>
              <a:t>）技术，这些都是为了实现</a:t>
            </a:r>
            <a:r>
              <a:rPr lang="en-US" altLang="zh-TW"/>
              <a:t>100%</a:t>
            </a:r>
            <a:r>
              <a:rPr lang="zh-TW" altLang="en-US"/>
              <a:t>的可用性而设计的特性。</a:t>
            </a:r>
          </a:p>
          <a:p>
            <a:endParaRPr lang="zh-TW" altLang="en-US"/>
          </a:p>
          <a:p>
            <a:r>
              <a:rPr lang="zh-TW" altLang="en-US"/>
              <a:t>对许多现有的应用程序来说，他们的用户往往来自于某个特定的区域。在迁移到云端之后，由于选择了合适的地理区域的云提供商，应用的网络延迟也降低了。</a:t>
            </a:r>
          </a:p>
          <a:p>
            <a:endParaRPr lang="zh-TW" altLang="en-US"/>
          </a:p>
          <a:p>
            <a:endParaRPr lang="zh-TW" altLang="en-US"/>
          </a:p>
          <a:p>
            <a:r>
              <a:rPr lang="zh-TW" altLang="en-US"/>
              <a:t>容灾性（</a:t>
            </a:r>
            <a:r>
              <a:rPr lang="en-US" altLang="zh-TW"/>
              <a:t>DR</a:t>
            </a:r>
            <a:r>
              <a:rPr lang="zh-TW" altLang="en-US"/>
              <a:t>）</a:t>
            </a:r>
          </a:p>
          <a:p>
            <a:r>
              <a:rPr lang="zh-TW" altLang="en-US"/>
              <a:t>正如他们所说：</a:t>
            </a:r>
          </a:p>
          <a:p>
            <a:endParaRPr lang="zh-TW" altLang="en-US"/>
          </a:p>
          <a:p>
            <a:r>
              <a:rPr lang="zh-TW" altLang="en-US"/>
              <a:t>如果某件事有可能会变得更糟，那么它就一定会变糟。</a:t>
            </a:r>
          </a:p>
          <a:p>
            <a:r>
              <a:rPr lang="en-US" altLang="zh-TW"/>
              <a:t>-- </a:t>
            </a:r>
            <a:r>
              <a:rPr lang="zh-TW" altLang="en-US"/>
              <a:t>墨菲定律的某种变体</a:t>
            </a:r>
          </a:p>
          <a:p>
            <a:endParaRPr lang="zh-TW" altLang="en-US"/>
          </a:p>
          <a:p>
            <a:r>
              <a:rPr lang="zh-TW" altLang="en-US"/>
              <a:t>你的应用程序是否能够经受住灾难的考验呢？例如网络与电源故障、火灾、地震、暴雨、洪水，或是保存你的服务器资源的大厦遭受了严重的物理破坏呢？</a:t>
            </a:r>
          </a:p>
          <a:p>
            <a:endParaRPr lang="zh-TW" altLang="en-US"/>
          </a:p>
          <a:p>
            <a:r>
              <a:rPr lang="zh-TW" altLang="en-US"/>
              <a:t>容灾计划（</a:t>
            </a:r>
            <a:r>
              <a:rPr lang="en-US" altLang="zh-TW"/>
              <a:t>DRP</a:t>
            </a:r>
            <a:r>
              <a:rPr lang="zh-TW" altLang="en-US"/>
              <a:t>）需要细致的计划以及架构设计，它能够意识到故障的发生并进行快速响应，以缓解对业务造成的损失。</a:t>
            </a:r>
            <a:r>
              <a:rPr lang="en-US" altLang="zh-TW"/>
              <a:t>DR</a:t>
            </a:r>
            <a:r>
              <a:rPr lang="zh-TW" altLang="en-US"/>
              <a:t>是一个复杂的命题，因为大多数企业都没有准备好</a:t>
            </a:r>
            <a:r>
              <a:rPr lang="en-US" altLang="zh-TW"/>
              <a:t>DRP</a:t>
            </a:r>
            <a:r>
              <a:rPr lang="zh-TW" altLang="en-US"/>
              <a:t>，或者说他们所准备的</a:t>
            </a:r>
            <a:r>
              <a:rPr lang="en-US" altLang="zh-TW"/>
              <a:t>DRP</a:t>
            </a:r>
            <a:r>
              <a:rPr lang="zh-TW" altLang="en-US"/>
              <a:t>会由于整个计划中的某些小缺陷而注定会失败，而这些缺陷是由于缺乏这方面的演练而产生的。只有这些罕见的灾难发生之后，他们才会意识到这些缺陷。</a:t>
            </a:r>
          </a:p>
          <a:p>
            <a:endParaRPr lang="zh-TW" altLang="en-US"/>
          </a:p>
          <a:p>
            <a:r>
              <a:rPr lang="zh-TW" altLang="en-US"/>
              <a:t>对于业务的连续性来说，成熟的</a:t>
            </a:r>
            <a:r>
              <a:rPr lang="en-US" altLang="zh-TW"/>
              <a:t>DRP</a:t>
            </a:r>
            <a:r>
              <a:rPr lang="zh-TW" altLang="en-US"/>
              <a:t>是十分关键的。云环境在设计上是十分灵活的，你需要选择正确的工具集与配置，让灾难对你的业务产生的影响降至最低。</a:t>
            </a:r>
          </a:p>
          <a:p>
            <a:endParaRPr lang="zh-TW" altLang="en-US"/>
          </a:p>
          <a:p>
            <a:endParaRPr lang="zh-TW" altLang="en-US"/>
          </a:p>
          <a:p>
            <a:r>
              <a:rPr lang="zh-TW" altLang="en-US"/>
              <a:t>云环境是安全的</a:t>
            </a:r>
          </a:p>
          <a:p>
            <a:r>
              <a:rPr lang="en-US" altLang="zh-TW"/>
              <a:t>100%</a:t>
            </a:r>
            <a:r>
              <a:rPr lang="zh-TW" altLang="en-US"/>
              <a:t>的安全性只能是一种幻觉。如果你必须在现有的选择中进行决策，那么云服务的安全性不会低于任何一种现有的系统。云服务的提供商以他们的创新性而闻名，在任何一方面，他们所实现的物理及逻辑安全实践都要胜于单一的本地数据中心的运维。许多云提供商如今都已经获得</a:t>
            </a:r>
            <a:r>
              <a:rPr lang="en-US" altLang="zh-TW"/>
              <a:t>ISO</a:t>
            </a:r>
            <a:r>
              <a:rPr lang="zh-TW" altLang="en-US"/>
              <a:t>、</a:t>
            </a:r>
            <a:r>
              <a:rPr lang="en-US" altLang="zh-TW"/>
              <a:t>PCI DSS</a:t>
            </a:r>
            <a:r>
              <a:rPr lang="zh-TW" altLang="en-US"/>
              <a:t>、欧盟模式条款（</a:t>
            </a:r>
            <a:r>
              <a:rPr lang="en-US" altLang="zh-TW"/>
              <a:t>EU Model Clauses</a:t>
            </a:r>
            <a:r>
              <a:rPr lang="zh-TW" altLang="en-US"/>
              <a:t>）及其它安全组织的认证。</a:t>
            </a:r>
          </a:p>
          <a:p>
            <a:endParaRPr lang="zh-TW" altLang="en-US"/>
          </a:p>
          <a:p>
            <a:r>
              <a:rPr lang="zh-TW" altLang="en-US"/>
              <a:t>此外，并非所有应用程序都需要银行级别的安全性，对吧？如果你的应用中真的包含了高度机密的数据，或是必须符合某种特定的安全与隐私条规（例如</a:t>
            </a:r>
            <a:r>
              <a:rPr lang="en-US" altLang="zh-TW"/>
              <a:t>HIPPAA</a:t>
            </a:r>
            <a:r>
              <a:rPr lang="zh-TW" altLang="en-US"/>
              <a:t>或</a:t>
            </a:r>
            <a:r>
              <a:rPr lang="en-US" altLang="zh-TW"/>
              <a:t>HITECH</a:t>
            </a:r>
            <a:r>
              <a:rPr lang="zh-TW" altLang="en-US"/>
              <a:t>），那么你可以选择混合式的云服务（推荐医疗应用使用这种方式）。</a:t>
            </a:r>
          </a:p>
          <a:p>
            <a:endParaRPr lang="zh-TW" altLang="en-US"/>
          </a:p>
          <a:p>
            <a:r>
              <a:rPr lang="zh-TW" altLang="en-US"/>
              <a:t>这些不时出现的关于云服务安全性的问题，更多的是一种</a:t>
            </a:r>
            <a:r>
              <a:rPr lang="en-US" altLang="zh-TW"/>
              <a:t>FUD</a:t>
            </a:r>
            <a:r>
              <a:rPr lang="zh-TW" altLang="en-US"/>
              <a:t>（恐惧、不确定性和怀疑），而并非事实。</a:t>
            </a:r>
          </a:p>
          <a:p>
            <a:endParaRPr lang="zh-CN" altLang="en-US"/>
          </a:p>
        </p:txBody>
      </p:sp>
      <p:sp>
        <p:nvSpPr>
          <p:cNvPr id="16387"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D09ACFE4-1BB4-1440-8477-59EE71CFA5D2}" type="slidenum">
              <a:rPr kumimoji="0" lang="zh-CN" altLang="en-US" sz="1200"/>
              <a:pPr/>
              <a:t>15</a:t>
            </a:fld>
            <a:endParaRPr kumimoji="0"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p:sp>
      <p:sp>
        <p:nvSpPr>
          <p:cNvPr id="18434" name="备注占位符 2"/>
          <p:cNvSpPr>
            <a:spLocks noGrp="1"/>
          </p:cNvSpPr>
          <p:nvPr>
            <p:ph type="body" idx="1"/>
          </p:nvPr>
        </p:nvSpPr>
        <p:spPr>
          <a:noFill/>
        </p:spPr>
        <p:txBody>
          <a:bodyPr/>
          <a:lstStyle/>
          <a:p>
            <a:r>
              <a:rPr lang="zh-CN" altLang="en-US"/>
              <a:t>根据经验来看，在过去七年间所开发的多数应用程序，包括</a:t>
            </a:r>
            <a:r>
              <a:rPr lang="en-US" altLang="zh-CN"/>
              <a:t>n</a:t>
            </a:r>
            <a:r>
              <a:rPr lang="zh-CN" altLang="en-US"/>
              <a:t>层或流行的</a:t>
            </a:r>
            <a:r>
              <a:rPr lang="en-US" altLang="zh-CN"/>
              <a:t>3</a:t>
            </a:r>
            <a:r>
              <a:rPr lang="zh-CN" altLang="en-US"/>
              <a:t>层结构</a:t>
            </a:r>
            <a:r>
              <a:rPr lang="en-US" altLang="zh-CN"/>
              <a:t>web</a:t>
            </a:r>
            <a:r>
              <a:rPr lang="zh-CN" altLang="en-US"/>
              <a:t>应用、批处理应用和后端服务或许比较适合进行迁移，而更早的应用程序或许需要投入更多的精力进行改造。这一点完全取决于现有应用程序的架构。</a:t>
            </a:r>
          </a:p>
          <a:p>
            <a:endParaRPr lang="zh-CN" altLang="en-US"/>
          </a:p>
        </p:txBody>
      </p:sp>
      <p:sp>
        <p:nvSpPr>
          <p:cNvPr id="18435"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6DAD69D6-64E7-414B-896A-710827E76EBD}" type="slidenum">
              <a:rPr kumimoji="0" lang="zh-CN" altLang="en-US" sz="1200"/>
              <a:pPr/>
              <a:t>16</a:t>
            </a:fld>
            <a:endParaRPr kumimoji="0"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p:sp>
      <p:sp>
        <p:nvSpPr>
          <p:cNvPr id="20482" name="备注占位符 2"/>
          <p:cNvSpPr>
            <a:spLocks noGrp="1"/>
          </p:cNvSpPr>
          <p:nvPr>
            <p:ph type="body" idx="1"/>
          </p:nvPr>
        </p:nvSpPr>
        <p:spPr>
          <a:noFill/>
        </p:spPr>
        <p:txBody>
          <a:bodyPr/>
          <a:lstStyle/>
          <a:p>
            <a:r>
              <a:rPr lang="zh-CN" altLang="en-US"/>
              <a:t>周期性应用</a:t>
            </a:r>
          </a:p>
          <a:p>
            <a:r>
              <a:rPr lang="zh-CN" altLang="en-US"/>
              <a:t>工资单处理、纳税申报、学校招生、某些博彩应用、会议管理等等。	</a:t>
            </a:r>
            <a:endParaRPr lang="en-US" altLang="zh-CN"/>
          </a:p>
          <a:p>
            <a:r>
              <a:rPr lang="zh-CN" altLang="en-US"/>
              <a:t>可预见发生访问量激增的应用	</a:t>
            </a:r>
            <a:endParaRPr lang="en-US" altLang="zh-CN"/>
          </a:p>
          <a:p>
            <a:r>
              <a:rPr lang="zh-CN" altLang="en-US"/>
              <a:t>无法预见访问量激增的应用</a:t>
            </a:r>
          </a:p>
          <a:p>
            <a:r>
              <a:rPr lang="zh-CN" altLang="en-US"/>
              <a:t>由于被权威性的网站所提及导致访问量突然上升。	</a:t>
            </a:r>
            <a:endParaRPr lang="en-US" altLang="zh-CN"/>
          </a:p>
          <a:p>
            <a:r>
              <a:rPr lang="zh-CN" altLang="en-US"/>
              <a:t>初创应用 </a:t>
            </a:r>
            <a:r>
              <a:rPr lang="en-US" altLang="zh-CN"/>
              <a:t>/ </a:t>
            </a:r>
            <a:r>
              <a:rPr lang="zh-CN" altLang="en-US"/>
              <a:t>在线游戏</a:t>
            </a:r>
          </a:p>
          <a:p>
            <a:r>
              <a:rPr lang="zh-CN" altLang="en-US"/>
              <a:t>访问量的增减取决于你的业务是成功还是失败</a:t>
            </a:r>
            <a:r>
              <a:rPr lang="en-US" altLang="zh-CN"/>
              <a:t>	</a:t>
            </a:r>
          </a:p>
          <a:p>
            <a:r>
              <a:rPr lang="zh-CN" altLang="en-US"/>
              <a:t>大数据（分析）应用</a:t>
            </a:r>
            <a:endParaRPr lang="en-US" altLang="zh-CN"/>
          </a:p>
          <a:p>
            <a:r>
              <a:rPr lang="zh-CN" altLang="en-US"/>
              <a:t>需要超级计算能力</a:t>
            </a:r>
          </a:p>
          <a:p>
            <a:r>
              <a:rPr lang="zh-CN" altLang="en-US"/>
              <a:t>超高带宽、增强型网络、以及非常高的计算能力 </a:t>
            </a:r>
            <a:r>
              <a:rPr lang="en-US" altLang="zh-CN"/>
              <a:t>—— </a:t>
            </a:r>
            <a:r>
              <a:rPr lang="zh-CN" altLang="en-US"/>
              <a:t>如</a:t>
            </a:r>
            <a:r>
              <a:rPr lang="en-US" altLang="zh-CN"/>
              <a:t>HPC </a:t>
            </a:r>
            <a:r>
              <a:rPr lang="zh-CN" altLang="en-US"/>
              <a:t>（高性能计算）</a:t>
            </a:r>
            <a:endParaRPr lang="en-US" altLang="zh-CN"/>
          </a:p>
          <a:p>
            <a:r>
              <a:rPr lang="zh-TW" altLang="en-US"/>
              <a:t>微服务</a:t>
            </a:r>
            <a:r>
              <a:rPr lang="en-US" altLang="zh-TW"/>
              <a:t>	</a:t>
            </a:r>
          </a:p>
          <a:p>
            <a:r>
              <a:rPr lang="zh-CN" altLang="en-US"/>
              <a:t>概念型原型、开发及</a:t>
            </a:r>
            <a:r>
              <a:rPr lang="en-US" altLang="zh-CN"/>
              <a:t>QA</a:t>
            </a:r>
            <a:r>
              <a:rPr lang="zh-CN" altLang="en-US"/>
              <a:t>环境</a:t>
            </a:r>
            <a:r>
              <a:rPr lang="en-US" altLang="zh-CN"/>
              <a:t>	</a:t>
            </a:r>
          </a:p>
          <a:p>
            <a:r>
              <a:rPr lang="zh-CN" altLang="en-US"/>
              <a:t>备份、归档及存储</a:t>
            </a:r>
            <a:endParaRPr lang="en-US" altLang="zh-CN"/>
          </a:p>
          <a:p>
            <a:endParaRPr lang="zh-CN" altLang="en-US"/>
          </a:p>
        </p:txBody>
      </p:sp>
      <p:sp>
        <p:nvSpPr>
          <p:cNvPr id="20483"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CD7B933C-444B-B54E-A24F-FE9D6F3EC3A1}" type="slidenum">
              <a:rPr kumimoji="0" lang="zh-CN" altLang="en-US" sz="1200"/>
              <a:pPr/>
              <a:t>17</a:t>
            </a:fld>
            <a:endParaRPr kumimoji="0"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idx="1"/>
          </p:nvPr>
        </p:nvSpPr>
        <p:spPr>
          <a:noFill/>
        </p:spPr>
        <p:txBody>
          <a:bodyPr/>
          <a:lstStyle/>
          <a:p>
            <a:r>
              <a:rPr lang="zh-CN" altLang="en-US"/>
              <a:t>严守合规性</a:t>
            </a:r>
            <a:r>
              <a:rPr lang="en-US" altLang="zh-CN"/>
              <a:t>; </a:t>
            </a:r>
            <a:r>
              <a:rPr lang="zh-CN" altLang="en-US"/>
              <a:t>包括</a:t>
            </a:r>
            <a:r>
              <a:rPr lang="en-US" altLang="zh-CN"/>
              <a:t>HIPAA - HITECH, </a:t>
            </a:r>
            <a:r>
              <a:rPr lang="zh-CN" altLang="en-US"/>
              <a:t>美欧安全港</a:t>
            </a:r>
            <a:r>
              <a:rPr lang="en-US" altLang="zh-CN"/>
              <a:t>, </a:t>
            </a:r>
            <a:r>
              <a:rPr lang="zh-CN" altLang="en-US"/>
              <a:t>欧洲通用数据保护条例（</a:t>
            </a:r>
            <a:r>
              <a:rPr lang="en-US" altLang="zh-CN"/>
              <a:t>GDPR</a:t>
            </a:r>
            <a:r>
              <a:rPr lang="zh-CN" altLang="en-US"/>
              <a:t>）等等。</a:t>
            </a:r>
            <a:endParaRPr lang="en-US" altLang="zh-CN"/>
          </a:p>
          <a:p>
            <a:r>
              <a:rPr lang="zh-CN" altLang="en-US"/>
              <a:t>银行应用，</a:t>
            </a:r>
            <a:r>
              <a:rPr lang="zh-TW" altLang="en-US"/>
              <a:t>符合</a:t>
            </a:r>
            <a:r>
              <a:rPr lang="en-US" altLang="zh-TW"/>
              <a:t>PCI DSS </a:t>
            </a:r>
            <a:r>
              <a:rPr lang="zh-TW" altLang="en-US"/>
              <a:t>规范，</a:t>
            </a:r>
            <a:r>
              <a:rPr lang="en-US" altLang="zh-TW"/>
              <a:t>,</a:t>
            </a:r>
            <a:r>
              <a:rPr lang="zh-TW" altLang="en-US"/>
              <a:t>安全方面的</a:t>
            </a:r>
            <a:r>
              <a:rPr lang="zh-CN" altLang="en-US"/>
              <a:t>顾虑，</a:t>
            </a:r>
            <a:r>
              <a:rPr lang="zh-TW" altLang="en-US"/>
              <a:t>对于大型主机的依赖。</a:t>
            </a:r>
            <a:endParaRPr lang="en-US" altLang="zh-TW"/>
          </a:p>
          <a:p>
            <a:r>
              <a:rPr lang="zh-CN" altLang="en-US"/>
              <a:t>具有地理位置限制的应用</a:t>
            </a:r>
            <a:r>
              <a:rPr lang="en-US" altLang="zh-CN"/>
              <a:t>——</a:t>
            </a:r>
            <a:r>
              <a:rPr lang="zh-CN" altLang="en-US"/>
              <a:t>大多数云数据中心位于北美或西欧。在设计上，云环境中的数据没有边界限制，除非有某些限制的存在。如果你的国家对于你的应用中的数据合规性有某些特殊的需求，在迁移之前要仔细考虑这一点。</a:t>
            </a:r>
          </a:p>
        </p:txBody>
      </p:sp>
      <p:sp>
        <p:nvSpPr>
          <p:cNvPr id="22531"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954479DA-FEFD-9349-A8B3-F2FE461DE84C}" type="slidenum">
              <a:rPr kumimoji="0" lang="zh-CN" altLang="en-US" sz="1200"/>
              <a:pPr/>
              <a:t>18</a:t>
            </a:fld>
            <a:endParaRPr kumimoji="0"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p:sp>
      <p:sp>
        <p:nvSpPr>
          <p:cNvPr id="28674" name="备注占位符 2"/>
          <p:cNvSpPr>
            <a:spLocks noGrp="1"/>
          </p:cNvSpPr>
          <p:nvPr>
            <p:ph type="body" idx="1"/>
          </p:nvPr>
        </p:nvSpPr>
        <p:spPr>
          <a:noFill/>
        </p:spPr>
        <p:txBody>
          <a:bodyPr/>
          <a:lstStyle/>
          <a:p>
            <a:endParaRPr lang="zh-CN" altLang="en-US"/>
          </a:p>
        </p:txBody>
      </p:sp>
      <p:sp>
        <p:nvSpPr>
          <p:cNvPr id="28675"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1E0B8391-151D-F240-A2C4-1914362F5A2A}" type="slidenum">
              <a:rPr kumimoji="0" lang="zh-CN" altLang="en-US" sz="1200"/>
              <a:pPr/>
              <a:t>23</a:t>
            </a:fld>
            <a:endParaRPr kumimoji="0"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p:sp>
      <p:sp>
        <p:nvSpPr>
          <p:cNvPr id="35842" name="备注占位符 2"/>
          <p:cNvSpPr>
            <a:spLocks noGrp="1"/>
          </p:cNvSpPr>
          <p:nvPr>
            <p:ph type="body" idx="1"/>
          </p:nvPr>
        </p:nvSpPr>
        <p:spPr>
          <a:noFill/>
        </p:spPr>
        <p:txBody>
          <a:bodyPr/>
          <a:lstStyle/>
          <a:p>
            <a:r>
              <a:rPr lang="zh-CN" altLang="en-US"/>
              <a:t>张华，确认一下企业网盘的存储使用情况。</a:t>
            </a:r>
            <a:endParaRPr lang="en-US" altLang="zh-CN"/>
          </a:p>
          <a:p>
            <a:r>
              <a:rPr lang="zh-CN" altLang="en-US"/>
              <a:t>确认一下</a:t>
            </a:r>
            <a:r>
              <a:rPr lang="en-US" altLang="zh-CN"/>
              <a:t>S3</a:t>
            </a:r>
            <a:r>
              <a:rPr lang="zh-CN" altLang="en-US"/>
              <a:t>的内容</a:t>
            </a:r>
            <a:endParaRPr lang="en-US" altLang="zh-CN"/>
          </a:p>
          <a:p>
            <a:endParaRPr lang="en-US" altLang="zh-CN"/>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p:sp>
      <p:sp>
        <p:nvSpPr>
          <p:cNvPr id="38914" name="备注占位符 2"/>
          <p:cNvSpPr>
            <a:spLocks noGrp="1"/>
          </p:cNvSpPr>
          <p:nvPr>
            <p:ph type="body" idx="1"/>
          </p:nvPr>
        </p:nvSpPr>
        <p:spPr>
          <a:noFill/>
        </p:spPr>
        <p:txBody>
          <a:bodyPr/>
          <a:lstStyle/>
          <a:p>
            <a:endParaRPr lang="zh-CN" altLang="en-US"/>
          </a:p>
        </p:txBody>
      </p:sp>
      <p:sp>
        <p:nvSpPr>
          <p:cNvPr id="38915"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638E1701-47D5-D742-91F1-A4875EDC6625}" type="slidenum">
              <a:rPr kumimoji="0" lang="zh-CN" altLang="en-US" sz="1200"/>
              <a:pPr/>
              <a:t>31</a:t>
            </a:fld>
            <a:endParaRPr kumimoji="0"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p:sp>
      <p:sp>
        <p:nvSpPr>
          <p:cNvPr id="46082" name="备注占位符 2"/>
          <p:cNvSpPr>
            <a:spLocks noGrp="1"/>
          </p:cNvSpPr>
          <p:nvPr>
            <p:ph type="body" idx="1"/>
          </p:nvPr>
        </p:nvSpPr>
        <p:spPr>
          <a:noFill/>
        </p:spPr>
        <p:txBody>
          <a:bodyPr/>
          <a:lstStyle/>
          <a:p>
            <a:endParaRPr lang="zh-CN" altLang="en-US"/>
          </a:p>
        </p:txBody>
      </p:sp>
      <p:sp>
        <p:nvSpPr>
          <p:cNvPr id="46083" name="幻灯片编号占位符 3"/>
          <p:cNvSpPr>
            <a:spLocks noGrp="1"/>
          </p:cNvSpPr>
          <p:nvPr>
            <p:ph type="sldNum" sz="quarter" idx="5"/>
          </p:nvPr>
        </p:nvSpPr>
        <p:spPr>
          <a:noFill/>
        </p:spPr>
        <p:txBody>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fld id="{58323934-CA5F-3F43-A204-F822B44EC68C}" type="slidenum">
              <a:rPr kumimoji="0" lang="zh-CN" altLang="en-US" sz="1200"/>
              <a:pPr/>
              <a:t>36</a:t>
            </a:fld>
            <a:endParaRPr kumimoji="0"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6"/>
          <p:cNvSpPr>
            <a:spLocks noChangeArrowheads="1"/>
          </p:cNvSpPr>
          <p:nvPr userDrawn="1"/>
        </p:nvSpPr>
        <p:spPr bwMode="auto">
          <a:xfrm>
            <a:off x="0" y="4938713"/>
            <a:ext cx="9144000" cy="73025"/>
          </a:xfrm>
          <a:prstGeom prst="rect">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145161" tIns="72581" rIns="145161" bIns="72581"/>
          <a:lstStyle/>
          <a:p>
            <a:endParaRPr lang="zh-CN" altLang="en-US"/>
          </a:p>
        </p:txBody>
      </p:sp>
      <p:sp>
        <p:nvSpPr>
          <p:cNvPr id="3" name="平行四边形 7"/>
          <p:cNvSpPr>
            <a:spLocks noChangeArrowheads="1"/>
          </p:cNvSpPr>
          <p:nvPr userDrawn="1"/>
        </p:nvSpPr>
        <p:spPr bwMode="auto">
          <a:xfrm>
            <a:off x="7634288" y="4859338"/>
            <a:ext cx="1041400" cy="201612"/>
          </a:xfrm>
          <a:prstGeom prst="parallelogram">
            <a:avLst>
              <a:gd name="adj" fmla="val 64591"/>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45161" tIns="72581" rIns="145161" bIns="72581"/>
          <a:lstStyle/>
          <a:p>
            <a:endParaRPr lang="zh-CN" altLang="en-US"/>
          </a:p>
        </p:txBody>
      </p:sp>
      <p:pic>
        <p:nvPicPr>
          <p:cNvPr id="4" name="Picture 7" descr="business card2"/>
          <p:cNvPicPr>
            <a:picLocks noChangeAspect="1" noChangeArrowheads="1"/>
          </p:cNvPicPr>
          <p:nvPr userDrawn="1"/>
        </p:nvPicPr>
        <p:blipFill>
          <a:blip r:embed="rId2">
            <a:extLst>
              <a:ext uri="{28A0092B-C50C-407E-A947-70E740481C1C}">
                <a14:useLocalDpi xmlns:a14="http://schemas.microsoft.com/office/drawing/2010/main" val="0"/>
              </a:ext>
            </a:extLst>
          </a:blip>
          <a:srcRect l="8798" t="60533" r="6259"/>
          <a:stretch>
            <a:fillRect/>
          </a:stretch>
        </p:blipFill>
        <p:spPr bwMode="auto">
          <a:xfrm>
            <a:off x="7829550" y="4875213"/>
            <a:ext cx="649288" cy="188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0999"/>
                    </a:srgbClr>
                  </a:outerShdw>
                </a:effectLst>
              </a14:hiddenEffects>
            </a:ext>
          </a:extLst>
        </p:spPr>
      </p:pic>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E7C1B9B4-C8B6-2345-867E-8F8CF585852F}" type="slidenum">
              <a:rPr lang="en-US"/>
              <a:pPr>
                <a:defRPr/>
              </a:pPr>
              <a:t>‹#›</a:t>
            </a:fld>
            <a:endParaRPr lang="zh-CN" altLang="en-US"/>
          </a:p>
        </p:txBody>
      </p:sp>
    </p:spTree>
    <p:extLst>
      <p:ext uri="{BB962C8B-B14F-4D97-AF65-F5344CB8AC3E}">
        <p14:creationId xmlns:p14="http://schemas.microsoft.com/office/powerpoint/2010/main" val="377696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59F02C47-032D-1240-A429-92C20AC4BCA2}" type="slidenum">
              <a:rPr lang="en-US"/>
              <a:pPr>
                <a:defRPr/>
              </a:pPr>
              <a:t>‹#›</a:t>
            </a:fld>
            <a:endParaRPr lang="zh-CN" altLang="en-US"/>
          </a:p>
        </p:txBody>
      </p:sp>
    </p:spTree>
    <p:extLst>
      <p:ext uri="{BB962C8B-B14F-4D97-AF65-F5344CB8AC3E}">
        <p14:creationId xmlns:p14="http://schemas.microsoft.com/office/powerpoint/2010/main" val="169499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4" name="Shape 48"/>
          <p:cNvSpPr>
            <a:spLocks noChangeShapeType="1"/>
          </p:cNvSpPr>
          <p:nvPr/>
        </p:nvSpPr>
        <p:spPr bwMode="auto">
          <a:xfrm>
            <a:off x="0" y="627063"/>
            <a:ext cx="9144000" cy="0"/>
          </a:xfrm>
          <a:prstGeom prst="line">
            <a:avLst/>
          </a:prstGeom>
          <a:noFill/>
          <a:ln w="9525">
            <a:solidFill>
              <a:srgbClr val="C30F17"/>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49" name="Shape 49"/>
          <p:cNvSpPr>
            <a:spLocks noGrp="1"/>
          </p:cNvSpPr>
          <p:nvPr>
            <p:ph type="title"/>
          </p:nvPr>
        </p:nvSpPr>
        <p:spPr>
          <a:xfrm>
            <a:off x="0" y="0"/>
            <a:ext cx="7886700" cy="627537"/>
          </a:xfrm>
          <a:prstGeom prst="rect">
            <a:avLst/>
          </a:prstGeom>
        </p:spPr>
        <p:txBody>
          <a:bodyPr/>
          <a:lstStyle>
            <a:lvl1pPr>
              <a:defRPr sz="3000" b="1">
                <a:solidFill>
                  <a:srgbClr val="595959"/>
                </a:solidFill>
              </a:defRPr>
            </a:lvl1pPr>
          </a:lstStyle>
          <a:p>
            <a:pPr lvl="0"/>
            <a:r>
              <a:rPr/>
              <a:t>标题文本</a:t>
            </a:r>
          </a:p>
        </p:txBody>
      </p:sp>
      <p:sp>
        <p:nvSpPr>
          <p:cNvPr id="50" name="Shape 50"/>
          <p:cNvSpPr>
            <a:spLocks noGrp="1"/>
          </p:cNvSpPr>
          <p:nvPr>
            <p:ph type="body" idx="1"/>
          </p:nvPr>
        </p:nvSpPr>
        <p:spPr>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a:t>正文级别 1</a:t>
            </a:r>
          </a:p>
          <a:p>
            <a:pPr lvl="1"/>
            <a:r>
              <a:rPr/>
              <a:t>正文级别 2</a:t>
            </a:r>
          </a:p>
          <a:p>
            <a:pPr lvl="2"/>
            <a:r>
              <a:rPr/>
              <a:t>正文级别 3</a:t>
            </a:r>
          </a:p>
          <a:p>
            <a:pPr lvl="3"/>
            <a:r>
              <a:rPr/>
              <a:t>正文级别 4</a:t>
            </a:r>
          </a:p>
          <a:p>
            <a:pPr lvl="4"/>
            <a:r>
              <a:rPr/>
              <a:t>正文级别 5</a:t>
            </a:r>
          </a:p>
        </p:txBody>
      </p:sp>
      <p:sp>
        <p:nvSpPr>
          <p:cNvPr id="5" name="Shape 51"/>
          <p:cNvSpPr>
            <a:spLocks noGrp="1"/>
          </p:cNvSpPr>
          <p:nvPr>
            <p:ph type="sldNum" sz="quarter" idx="10"/>
          </p:nvPr>
        </p:nvSpPr>
        <p:spPr/>
        <p:txBody>
          <a:bodyPr/>
          <a:lstStyle>
            <a:lvl1pPr>
              <a:defRPr>
                <a:solidFill>
                  <a:srgbClr val="595959"/>
                </a:solidFill>
              </a:defRPr>
            </a:lvl1pPr>
          </a:lstStyle>
          <a:p>
            <a:pPr>
              <a:defRPr/>
            </a:pPr>
            <a:fld id="{8B2F5F57-099B-0048-BF36-19F3467F7975}" type="slidenum">
              <a:rPr/>
              <a:pPr>
                <a:defRPr/>
              </a:pPr>
              <a:t>‹#›</a:t>
            </a:fld>
            <a:endParaRPr/>
          </a:p>
        </p:txBody>
      </p:sp>
    </p:spTree>
    <p:extLst>
      <p:ext uri="{BB962C8B-B14F-4D97-AF65-F5344CB8AC3E}">
        <p14:creationId xmlns:p14="http://schemas.microsoft.com/office/powerpoint/2010/main" val="1970805546"/>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grpSp>
        <p:nvGrpSpPr>
          <p:cNvPr id="2" name="组合 1"/>
          <p:cNvGrpSpPr/>
          <p:nvPr userDrawn="1"/>
        </p:nvGrpSpPr>
        <p:grpSpPr>
          <a:xfrm>
            <a:off x="8604450" y="4837437"/>
            <a:ext cx="333795" cy="144016"/>
            <a:chOff x="8616811" y="180972"/>
            <a:chExt cx="333795" cy="144016"/>
          </a:xfrm>
          <a:solidFill>
            <a:schemeClr val="bg1"/>
          </a:solidFill>
        </p:grpSpPr>
        <p:sp>
          <p:nvSpPr>
            <p:cNvPr id="3" name="等腰三角形 2"/>
            <p:cNvSpPr/>
            <p:nvPr/>
          </p:nvSpPr>
          <p:spPr>
            <a:xfrm rot="16200000">
              <a:off x="8609870" y="187913"/>
              <a:ext cx="144016" cy="1301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 name="等腰三角形 3"/>
            <p:cNvSpPr/>
            <p:nvPr/>
          </p:nvSpPr>
          <p:spPr>
            <a:xfrm rot="5400000" flipH="1">
              <a:off x="8813531" y="187913"/>
              <a:ext cx="144016" cy="1301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5" name="文本框 12"/>
          <p:cNvSpPr txBox="1"/>
          <p:nvPr userDrawn="1"/>
        </p:nvSpPr>
        <p:spPr>
          <a:xfrm>
            <a:off x="122238" y="4751388"/>
            <a:ext cx="3373437" cy="254000"/>
          </a:xfrm>
          <a:prstGeom prst="rect">
            <a:avLst/>
          </a:prstGeom>
          <a:noFill/>
        </p:spPr>
        <p:txBody>
          <a:bodyPr>
            <a:spAutoFit/>
          </a:bodyPr>
          <a:lstStyle>
            <a:defPPr>
              <a:defRPr lang="zh-CN"/>
            </a:defPPr>
            <a:lvl1pPr>
              <a:defRPr sz="1000" i="1">
                <a:solidFill>
                  <a:schemeClr val="bg1">
                    <a:lumMod val="50000"/>
                  </a:schemeClr>
                </a:solidFill>
                <a:latin typeface="HelveticaNeueLT Pro 67 MdCn" panose="020B0606030502030204" pitchFamily="34" charset="0"/>
                <a:ea typeface="Hiragino Sans GB W3" panose="020B0300000000000000" pitchFamily="34" charset="-122"/>
              </a:defRPr>
            </a:lvl1pPr>
          </a:lstStyle>
          <a:p>
            <a:pPr>
              <a:defRPr/>
            </a:pPr>
            <a:r>
              <a:rPr lang="en-US" altLang="zh-CN" sz="1050" i="0" dirty="0" smtClean="0">
                <a:solidFill>
                  <a:schemeClr val="bg1"/>
                </a:solidFill>
                <a:cs typeface="+mn-cs"/>
              </a:rPr>
              <a:t>2014 China</a:t>
            </a:r>
            <a:r>
              <a:rPr lang="en-US" altLang="zh-CN" sz="1050" i="0" dirty="0" smtClean="0">
                <a:solidFill>
                  <a:schemeClr val="bg1"/>
                </a:solidFill>
              </a:rPr>
              <a:t> </a:t>
            </a:r>
            <a:r>
              <a:rPr lang="en-US" altLang="zh-CN" sz="1050" i="0" dirty="0" smtClean="0">
                <a:solidFill>
                  <a:schemeClr val="bg1"/>
                </a:solidFill>
                <a:latin typeface="Impact" pitchFamily="34" charset="0"/>
              </a:rPr>
              <a:t>Business Review</a:t>
            </a:r>
            <a:endParaRPr lang="zh-CN" altLang="en-US" sz="1050" i="0" dirty="0">
              <a:solidFill>
                <a:schemeClr val="bg1"/>
              </a:solidFill>
              <a:latin typeface="Impact" pitchFamily="34" charset="0"/>
            </a:endParaRPr>
          </a:p>
        </p:txBody>
      </p:sp>
      <p:cxnSp>
        <p:nvCxnSpPr>
          <p:cNvPr id="6" name="直接连接符 5"/>
          <p:cNvCxnSpPr/>
          <p:nvPr userDrawn="1"/>
        </p:nvCxnSpPr>
        <p:spPr>
          <a:xfrm>
            <a:off x="1981200" y="4905375"/>
            <a:ext cx="6453188" cy="0"/>
          </a:xfrm>
          <a:prstGeom prst="line">
            <a:avLst/>
          </a:prstGeom>
          <a:ln w="6350">
            <a:solidFill>
              <a:schemeClr val="bg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8604450" y="4837437"/>
            <a:ext cx="333795" cy="144016"/>
            <a:chOff x="8616811" y="180972"/>
            <a:chExt cx="333795" cy="144016"/>
          </a:xfrm>
          <a:solidFill>
            <a:schemeClr val="tx1">
              <a:lumMod val="75000"/>
              <a:lumOff val="25000"/>
            </a:schemeClr>
          </a:solidFill>
        </p:grpSpPr>
        <p:sp>
          <p:nvSpPr>
            <p:cNvPr id="8" name="等腰三角形 7"/>
            <p:cNvSpPr/>
            <p:nvPr/>
          </p:nvSpPr>
          <p:spPr>
            <a:xfrm rot="16200000">
              <a:off x="8609870" y="187913"/>
              <a:ext cx="144016" cy="1301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p:nvPr/>
          </p:nvSpPr>
          <p:spPr>
            <a:xfrm rot="5400000" flipH="1">
              <a:off x="8813531" y="187913"/>
              <a:ext cx="144016" cy="1301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文本框 9"/>
          <p:cNvSpPr txBox="1"/>
          <p:nvPr userDrawn="1"/>
        </p:nvSpPr>
        <p:spPr>
          <a:xfrm>
            <a:off x="866775" y="4778375"/>
            <a:ext cx="3373438" cy="254000"/>
          </a:xfrm>
          <a:prstGeom prst="rect">
            <a:avLst/>
          </a:prstGeom>
          <a:noFill/>
        </p:spPr>
        <p:txBody>
          <a:bodyPr>
            <a:spAutoFit/>
          </a:bodyPr>
          <a:lstStyle>
            <a:defPPr>
              <a:defRPr lang="zh-CN"/>
            </a:defPPr>
            <a:lvl1pPr>
              <a:defRPr sz="1000" i="1">
                <a:solidFill>
                  <a:schemeClr val="bg1">
                    <a:lumMod val="50000"/>
                  </a:schemeClr>
                </a:solidFill>
                <a:latin typeface="HelveticaNeueLT Pro 67 MdCn" panose="020B0606030502030204" pitchFamily="34" charset="0"/>
                <a:ea typeface="Hiragino Sans GB W3" panose="020B0300000000000000" pitchFamily="34" charset="-122"/>
              </a:defRPr>
            </a:lvl1pPr>
          </a:lstStyle>
          <a:p>
            <a:pPr>
              <a:spcBef>
                <a:spcPct val="50000"/>
              </a:spcBef>
              <a:defRPr/>
            </a:pPr>
            <a:r>
              <a:rPr lang="en-US" altLang="zh-CN" sz="1050" dirty="0" smtClean="0">
                <a:solidFill>
                  <a:srgbClr val="7F7F7F"/>
                </a:solidFill>
              </a:rPr>
              <a:t>© 2015 </a:t>
            </a:r>
            <a:r>
              <a:rPr lang="en-US" altLang="zh-CN" sz="1050" b="1" dirty="0" smtClean="0">
                <a:solidFill>
                  <a:srgbClr val="7F7F7F"/>
                </a:solidFill>
              </a:rPr>
              <a:t>KSYUN</a:t>
            </a:r>
            <a:endParaRPr lang="en-US" altLang="zh-CN" sz="1050" b="1" dirty="0">
              <a:solidFill>
                <a:srgbClr val="7F7F7F"/>
              </a:solidFill>
            </a:endParaRPr>
          </a:p>
        </p:txBody>
      </p:sp>
      <p:cxnSp>
        <p:nvCxnSpPr>
          <p:cNvPr id="11" name="直接连接符 10"/>
          <p:cNvCxnSpPr/>
          <p:nvPr userDrawn="1"/>
        </p:nvCxnSpPr>
        <p:spPr>
          <a:xfrm>
            <a:off x="1981200" y="4905375"/>
            <a:ext cx="6453188" cy="0"/>
          </a:xfrm>
          <a:prstGeom prst="line">
            <a:avLst/>
          </a:prstGeom>
          <a:ln w="635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7" descr="business card2"/>
          <p:cNvPicPr>
            <a:picLocks noChangeAspect="1" noChangeArrowheads="1"/>
          </p:cNvPicPr>
          <p:nvPr userDrawn="1"/>
        </p:nvPicPr>
        <p:blipFill>
          <a:blip r:embed="rId2">
            <a:extLst>
              <a:ext uri="{28A0092B-C50C-407E-A947-70E740481C1C}">
                <a14:useLocalDpi xmlns:a14="http://schemas.microsoft.com/office/drawing/2010/main" val="0"/>
              </a:ext>
            </a:extLst>
          </a:blip>
          <a:srcRect l="8798" t="60533" r="6259"/>
          <a:stretch>
            <a:fillRect/>
          </a:stretch>
        </p:blipFill>
        <p:spPr bwMode="auto">
          <a:xfrm>
            <a:off x="138113" y="4821238"/>
            <a:ext cx="728662" cy="21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0998"/>
                    </a:srgbClr>
                  </a:outerShdw>
                </a:effectLst>
              </a14:hiddenEffects>
            </a:ext>
          </a:extLst>
        </p:spPr>
      </p:pic>
    </p:spTree>
    <p:extLst>
      <p:ext uri="{BB962C8B-B14F-4D97-AF65-F5344CB8AC3E}">
        <p14:creationId xmlns:p14="http://schemas.microsoft.com/office/powerpoint/2010/main" val="5214856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8788"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0004" tIns="40002" rIns="80004" bIns="40002"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8788"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0004" tIns="40002" rIns="80004" bIns="40002"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458788" y="4681538"/>
            <a:ext cx="213201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68999"/>
                    </a:schemeClr>
                  </a:outerShdw>
                </a:effectLst>
              </a14:hiddenEffects>
            </a:ext>
            <a:ext uri="{FAA26D3D-D897-4be2-8F04-BA451C77F1D7}">
              <ma14:placeholderFlag xmlns:ma14="http://schemas.microsoft.com/office/mac/drawingml/2011/main" val="1"/>
            </a:ext>
          </a:extLst>
        </p:spPr>
        <p:txBody>
          <a:bodyPr vert="horz" wrap="square" lIns="80004" tIns="40002" rIns="80004" bIns="40002" numCol="1" anchor="t" anchorCtr="0" compatLnSpc="1">
            <a:prstTxWarp prst="textNoShape">
              <a:avLst/>
            </a:prstTxWarp>
          </a:bodyPr>
          <a:lstStyle>
            <a:lvl1pPr eaLnBrk="1" hangingPunct="1">
              <a:defRPr sz="1100"/>
            </a:lvl1pPr>
          </a:lstStyle>
          <a:p>
            <a:pPr>
              <a:defRPr/>
            </a:pPr>
            <a:endParaRPr lang="zh-CN" altLang="en-US"/>
          </a:p>
        </p:txBody>
      </p:sp>
      <p:sp>
        <p:nvSpPr>
          <p:cNvPr id="1029" name="Rectangle 5"/>
          <p:cNvSpPr>
            <a:spLocks noGrp="1" noChangeArrowheads="1"/>
          </p:cNvSpPr>
          <p:nvPr>
            <p:ph type="ftr" sz="quarter" idx="3"/>
          </p:nvPr>
        </p:nvSpPr>
        <p:spPr bwMode="auto">
          <a:xfrm>
            <a:off x="3125788" y="4681538"/>
            <a:ext cx="289242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68999"/>
                    </a:schemeClr>
                  </a:outerShdw>
                </a:effectLst>
              </a14:hiddenEffects>
            </a:ext>
            <a:ext uri="{FAA26D3D-D897-4be2-8F04-BA451C77F1D7}">
              <ma14:placeholderFlag xmlns:ma14="http://schemas.microsoft.com/office/mac/drawingml/2011/main" val="1"/>
            </a:ext>
          </a:extLst>
        </p:spPr>
        <p:txBody>
          <a:bodyPr vert="horz" wrap="square" lIns="80004" tIns="40002" rIns="80004" bIns="40002" numCol="1" anchor="t" anchorCtr="0" compatLnSpc="1">
            <a:prstTxWarp prst="textNoShape">
              <a:avLst/>
            </a:prstTxWarp>
          </a:bodyPr>
          <a:lstStyle>
            <a:lvl1pPr algn="ctr" eaLnBrk="1" hangingPunct="1">
              <a:defRPr sz="1100"/>
            </a:lvl1pPr>
          </a:lstStyle>
          <a:p>
            <a:pPr>
              <a:defRPr/>
            </a:pPr>
            <a:endParaRPr lang="zh-CN" altLang="en-US"/>
          </a:p>
        </p:txBody>
      </p:sp>
      <p:sp>
        <p:nvSpPr>
          <p:cNvPr id="1030" name="Rectangle 6"/>
          <p:cNvSpPr>
            <a:spLocks noGrp="1" noChangeArrowheads="1"/>
          </p:cNvSpPr>
          <p:nvPr>
            <p:ph type="sldNum" sz="quarter" idx="4"/>
          </p:nvPr>
        </p:nvSpPr>
        <p:spPr bwMode="auto">
          <a:xfrm>
            <a:off x="6553200" y="4681538"/>
            <a:ext cx="2135188"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68999"/>
                    </a:schemeClr>
                  </a:outerShdw>
                </a:effectLst>
              </a14:hiddenEffects>
            </a:ext>
            <a:ext uri="{FAA26D3D-D897-4be2-8F04-BA451C77F1D7}">
              <ma14:placeholderFlag xmlns:ma14="http://schemas.microsoft.com/office/mac/drawingml/2011/main" val="1"/>
            </a:ext>
          </a:extLst>
        </p:spPr>
        <p:txBody>
          <a:bodyPr vert="horz" wrap="square" lIns="80004" tIns="40002" rIns="80004" bIns="40002" numCol="1" anchor="t" anchorCtr="0" compatLnSpc="1">
            <a:prstTxWarp prst="textNoShape">
              <a:avLst/>
            </a:prstTxWarp>
          </a:bodyPr>
          <a:lstStyle>
            <a:lvl1pPr algn="r" eaLnBrk="1" hangingPunct="1">
              <a:defRPr sz="1100"/>
            </a:lvl1pPr>
          </a:lstStyle>
          <a:p>
            <a:pPr>
              <a:defRPr/>
            </a:pPr>
            <a:fld id="{AF989BF8-A06F-EB45-A525-CD939FD3575D}" type="slidenum">
              <a:rPr 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62" r:id="rId1"/>
    <p:sldLayoutId id="2147483861" r:id="rId2"/>
    <p:sldLayoutId id="2147483863" r:id="rId3"/>
    <p:sldLayoutId id="2147483864" r:id="rId4"/>
  </p:sldLayoutIdLst>
  <p:txStyles>
    <p:titleStyle>
      <a:lvl1pPr algn="ctr" defTabSz="800100" rtl="0" eaLnBrk="0" fontAlgn="base" hangingPunct="0">
        <a:spcBef>
          <a:spcPct val="0"/>
        </a:spcBef>
        <a:spcAft>
          <a:spcPct val="0"/>
        </a:spcAft>
        <a:defRPr kumimoji="1" sz="3800">
          <a:solidFill>
            <a:schemeClr val="tx2"/>
          </a:solidFill>
          <a:latin typeface="+mj-lt"/>
          <a:ea typeface="+mj-ea"/>
          <a:cs typeface="+mj-cs"/>
        </a:defRPr>
      </a:lvl1pPr>
      <a:lvl2pPr algn="ctr" defTabSz="800100" rtl="0" eaLnBrk="0" fontAlgn="base" hangingPunct="0">
        <a:spcBef>
          <a:spcPct val="0"/>
        </a:spcBef>
        <a:spcAft>
          <a:spcPct val="0"/>
        </a:spcAft>
        <a:defRPr kumimoji="1" sz="3800">
          <a:solidFill>
            <a:schemeClr val="tx2"/>
          </a:solidFill>
          <a:latin typeface="Arial" charset="0"/>
          <a:ea typeface="宋体" charset="0"/>
          <a:cs typeface="宋体" charset="0"/>
        </a:defRPr>
      </a:lvl2pPr>
      <a:lvl3pPr algn="ctr" defTabSz="800100" rtl="0" eaLnBrk="0" fontAlgn="base" hangingPunct="0">
        <a:spcBef>
          <a:spcPct val="0"/>
        </a:spcBef>
        <a:spcAft>
          <a:spcPct val="0"/>
        </a:spcAft>
        <a:defRPr kumimoji="1" sz="3800">
          <a:solidFill>
            <a:schemeClr val="tx2"/>
          </a:solidFill>
          <a:latin typeface="Arial" charset="0"/>
          <a:ea typeface="宋体" charset="0"/>
          <a:cs typeface="宋体" charset="0"/>
        </a:defRPr>
      </a:lvl3pPr>
      <a:lvl4pPr algn="ctr" defTabSz="800100" rtl="0" eaLnBrk="0" fontAlgn="base" hangingPunct="0">
        <a:spcBef>
          <a:spcPct val="0"/>
        </a:spcBef>
        <a:spcAft>
          <a:spcPct val="0"/>
        </a:spcAft>
        <a:defRPr kumimoji="1" sz="3800">
          <a:solidFill>
            <a:schemeClr val="tx2"/>
          </a:solidFill>
          <a:latin typeface="Arial" charset="0"/>
          <a:ea typeface="宋体" charset="0"/>
          <a:cs typeface="宋体" charset="0"/>
        </a:defRPr>
      </a:lvl4pPr>
      <a:lvl5pPr algn="ctr" defTabSz="800100" rtl="0" eaLnBrk="0" fontAlgn="base" hangingPunct="0">
        <a:spcBef>
          <a:spcPct val="0"/>
        </a:spcBef>
        <a:spcAft>
          <a:spcPct val="0"/>
        </a:spcAft>
        <a:defRPr kumimoji="1" sz="3800">
          <a:solidFill>
            <a:schemeClr val="tx2"/>
          </a:solidFill>
          <a:latin typeface="Arial" charset="0"/>
          <a:ea typeface="宋体" charset="0"/>
          <a:cs typeface="宋体" charset="0"/>
        </a:defRPr>
      </a:lvl5pPr>
      <a:lvl6pPr marL="725805" algn="ctr" defTabSz="801410" rtl="0" eaLnBrk="0" fontAlgn="base" hangingPunct="0">
        <a:spcBef>
          <a:spcPct val="0"/>
        </a:spcBef>
        <a:spcAft>
          <a:spcPct val="0"/>
        </a:spcAft>
        <a:defRPr sz="3800">
          <a:solidFill>
            <a:schemeClr val="tx2"/>
          </a:solidFill>
          <a:latin typeface="Arial" charset="0"/>
          <a:ea typeface="宋体" charset="0"/>
          <a:cs typeface="宋体" charset="0"/>
        </a:defRPr>
      </a:lvl6pPr>
      <a:lvl7pPr marL="1451610" algn="ctr" defTabSz="801410" rtl="0" eaLnBrk="0" fontAlgn="base" hangingPunct="0">
        <a:spcBef>
          <a:spcPct val="0"/>
        </a:spcBef>
        <a:spcAft>
          <a:spcPct val="0"/>
        </a:spcAft>
        <a:defRPr sz="3800">
          <a:solidFill>
            <a:schemeClr val="tx2"/>
          </a:solidFill>
          <a:latin typeface="Arial" charset="0"/>
          <a:ea typeface="宋体" charset="0"/>
          <a:cs typeface="宋体" charset="0"/>
        </a:defRPr>
      </a:lvl7pPr>
      <a:lvl8pPr marL="2177415" algn="ctr" defTabSz="801410" rtl="0" eaLnBrk="0" fontAlgn="base" hangingPunct="0">
        <a:spcBef>
          <a:spcPct val="0"/>
        </a:spcBef>
        <a:spcAft>
          <a:spcPct val="0"/>
        </a:spcAft>
        <a:defRPr sz="3800">
          <a:solidFill>
            <a:schemeClr val="tx2"/>
          </a:solidFill>
          <a:latin typeface="Arial" charset="0"/>
          <a:ea typeface="宋体" charset="0"/>
          <a:cs typeface="宋体" charset="0"/>
        </a:defRPr>
      </a:lvl8pPr>
      <a:lvl9pPr marL="2903220" algn="ctr" defTabSz="801410" rtl="0" eaLnBrk="0" fontAlgn="base" hangingPunct="0">
        <a:spcBef>
          <a:spcPct val="0"/>
        </a:spcBef>
        <a:spcAft>
          <a:spcPct val="0"/>
        </a:spcAft>
        <a:defRPr sz="3800">
          <a:solidFill>
            <a:schemeClr val="tx2"/>
          </a:solidFill>
          <a:latin typeface="Arial" charset="0"/>
          <a:ea typeface="宋体" charset="0"/>
          <a:cs typeface="宋体" charset="0"/>
        </a:defRPr>
      </a:lvl9pPr>
    </p:titleStyle>
    <p:bodyStyle>
      <a:lvl1pPr marL="298450" indent="-298450" algn="l" defTabSz="800100" rtl="0" eaLnBrk="0" fontAlgn="base" hangingPunct="0">
        <a:spcBef>
          <a:spcPct val="20000"/>
        </a:spcBef>
        <a:spcAft>
          <a:spcPct val="0"/>
        </a:spcAft>
        <a:buChar char="•"/>
        <a:defRPr kumimoji="1" sz="2700">
          <a:solidFill>
            <a:schemeClr val="tx1"/>
          </a:solidFill>
          <a:latin typeface="+mn-lt"/>
          <a:ea typeface="+mn-ea"/>
          <a:cs typeface="+mn-cs"/>
        </a:defRPr>
      </a:lvl1pPr>
      <a:lvl2pPr marL="649288" indent="-249238" algn="l" defTabSz="800100" rtl="0" eaLnBrk="0" fontAlgn="base" hangingPunct="0">
        <a:spcBef>
          <a:spcPct val="20000"/>
        </a:spcBef>
        <a:spcAft>
          <a:spcPct val="0"/>
        </a:spcAft>
        <a:buChar char="–"/>
        <a:defRPr kumimoji="1" sz="2400">
          <a:solidFill>
            <a:schemeClr val="tx1"/>
          </a:solidFill>
          <a:latin typeface="+mn-lt"/>
          <a:ea typeface="+mn-ea"/>
        </a:defRPr>
      </a:lvl2pPr>
      <a:lvl3pPr marL="1000125" indent="-198438" algn="l" defTabSz="800100" rtl="0" eaLnBrk="0" fontAlgn="base" hangingPunct="0">
        <a:spcBef>
          <a:spcPct val="20000"/>
        </a:spcBef>
        <a:spcAft>
          <a:spcPct val="0"/>
        </a:spcAft>
        <a:buChar char="•"/>
        <a:defRPr kumimoji="1" sz="2100">
          <a:solidFill>
            <a:schemeClr val="tx1"/>
          </a:solidFill>
          <a:latin typeface="+mn-lt"/>
          <a:ea typeface="+mn-ea"/>
        </a:defRPr>
      </a:lvl3pPr>
      <a:lvl4pPr marL="1400175" indent="-201613" algn="l" defTabSz="800100" rtl="0" eaLnBrk="0" fontAlgn="base" hangingPunct="0">
        <a:spcBef>
          <a:spcPct val="20000"/>
        </a:spcBef>
        <a:spcAft>
          <a:spcPct val="0"/>
        </a:spcAft>
        <a:buChar char="–"/>
        <a:defRPr kumimoji="1" sz="1700">
          <a:solidFill>
            <a:schemeClr val="tx1"/>
          </a:solidFill>
          <a:latin typeface="+mn-lt"/>
          <a:ea typeface="+mn-ea"/>
        </a:defRPr>
      </a:lvl4pPr>
      <a:lvl5pPr marL="1798638" indent="-198438" algn="l" defTabSz="800100" rtl="0" eaLnBrk="0" fontAlgn="base" hangingPunct="0">
        <a:spcBef>
          <a:spcPct val="20000"/>
        </a:spcBef>
        <a:spcAft>
          <a:spcPct val="0"/>
        </a:spcAft>
        <a:buChar char="»"/>
        <a:defRPr kumimoji="1" sz="1700">
          <a:solidFill>
            <a:schemeClr val="tx1"/>
          </a:solidFill>
          <a:latin typeface="+mn-lt"/>
          <a:ea typeface="+mn-ea"/>
        </a:defRPr>
      </a:lvl5pPr>
      <a:lvl6pPr marL="2525197" indent="-199093" algn="l" defTabSz="801410" rtl="0" eaLnBrk="0" fontAlgn="base" hangingPunct="0">
        <a:spcBef>
          <a:spcPct val="20000"/>
        </a:spcBef>
        <a:spcAft>
          <a:spcPct val="0"/>
        </a:spcAft>
        <a:buChar char="»"/>
        <a:defRPr sz="1700">
          <a:solidFill>
            <a:schemeClr val="tx1"/>
          </a:solidFill>
          <a:latin typeface="+mn-lt"/>
          <a:ea typeface="+mn-ea"/>
        </a:defRPr>
      </a:lvl6pPr>
      <a:lvl7pPr marL="3251002" indent="-199093" algn="l" defTabSz="801410" rtl="0" eaLnBrk="0" fontAlgn="base" hangingPunct="0">
        <a:spcBef>
          <a:spcPct val="20000"/>
        </a:spcBef>
        <a:spcAft>
          <a:spcPct val="0"/>
        </a:spcAft>
        <a:buChar char="»"/>
        <a:defRPr sz="1700">
          <a:solidFill>
            <a:schemeClr val="tx1"/>
          </a:solidFill>
          <a:latin typeface="+mn-lt"/>
          <a:ea typeface="+mn-ea"/>
        </a:defRPr>
      </a:lvl7pPr>
      <a:lvl8pPr marL="3976807" indent="-199093" algn="l" defTabSz="801410" rtl="0" eaLnBrk="0" fontAlgn="base" hangingPunct="0">
        <a:spcBef>
          <a:spcPct val="20000"/>
        </a:spcBef>
        <a:spcAft>
          <a:spcPct val="0"/>
        </a:spcAft>
        <a:buChar char="»"/>
        <a:defRPr sz="1700">
          <a:solidFill>
            <a:schemeClr val="tx1"/>
          </a:solidFill>
          <a:latin typeface="+mn-lt"/>
          <a:ea typeface="+mn-ea"/>
        </a:defRPr>
      </a:lvl8pPr>
      <a:lvl9pPr marL="4702612" indent="-199093" algn="l" defTabSz="801410" rtl="0" eaLnBrk="0" fontAlgn="base" hangingPunct="0">
        <a:spcBef>
          <a:spcPct val="20000"/>
        </a:spcBef>
        <a:spcAft>
          <a:spcPct val="0"/>
        </a:spcAft>
        <a:buChar char="»"/>
        <a:defRPr sz="1700">
          <a:solidFill>
            <a:schemeClr val="tx1"/>
          </a:solidFill>
          <a:latin typeface="+mn-lt"/>
          <a:ea typeface="+mn-ea"/>
        </a:defRPr>
      </a:lvl9pPr>
    </p:bodyStyle>
    <p:otherStyle>
      <a:defPPr>
        <a:defRPr lang="zh-CN"/>
      </a:defPPr>
      <a:lvl1pPr marL="0" algn="l" defTabSz="725805" rtl="0" eaLnBrk="1" latinLnBrk="0" hangingPunct="1">
        <a:defRPr sz="2900" kern="1200">
          <a:solidFill>
            <a:schemeClr val="tx1"/>
          </a:solidFill>
          <a:latin typeface="+mn-lt"/>
          <a:ea typeface="+mn-ea"/>
          <a:cs typeface="+mn-cs"/>
        </a:defRPr>
      </a:lvl1pPr>
      <a:lvl2pPr marL="725805" algn="l" defTabSz="725805" rtl="0" eaLnBrk="1" latinLnBrk="0" hangingPunct="1">
        <a:defRPr sz="2900" kern="1200">
          <a:solidFill>
            <a:schemeClr val="tx1"/>
          </a:solidFill>
          <a:latin typeface="+mn-lt"/>
          <a:ea typeface="+mn-ea"/>
          <a:cs typeface="+mn-cs"/>
        </a:defRPr>
      </a:lvl2pPr>
      <a:lvl3pPr marL="1451610" algn="l" defTabSz="725805" rtl="0" eaLnBrk="1" latinLnBrk="0" hangingPunct="1">
        <a:defRPr sz="2900" kern="1200">
          <a:solidFill>
            <a:schemeClr val="tx1"/>
          </a:solidFill>
          <a:latin typeface="+mn-lt"/>
          <a:ea typeface="+mn-ea"/>
          <a:cs typeface="+mn-cs"/>
        </a:defRPr>
      </a:lvl3pPr>
      <a:lvl4pPr marL="2177415" algn="l" defTabSz="725805" rtl="0" eaLnBrk="1" latinLnBrk="0" hangingPunct="1">
        <a:defRPr sz="2900" kern="1200">
          <a:solidFill>
            <a:schemeClr val="tx1"/>
          </a:solidFill>
          <a:latin typeface="+mn-lt"/>
          <a:ea typeface="+mn-ea"/>
          <a:cs typeface="+mn-cs"/>
        </a:defRPr>
      </a:lvl4pPr>
      <a:lvl5pPr marL="2903220" algn="l" defTabSz="725805" rtl="0" eaLnBrk="1" latinLnBrk="0" hangingPunct="1">
        <a:defRPr sz="2900" kern="1200">
          <a:solidFill>
            <a:schemeClr val="tx1"/>
          </a:solidFill>
          <a:latin typeface="+mn-lt"/>
          <a:ea typeface="+mn-ea"/>
          <a:cs typeface="+mn-cs"/>
        </a:defRPr>
      </a:lvl5pPr>
      <a:lvl6pPr marL="3629025" algn="l" defTabSz="725805" rtl="0" eaLnBrk="1" latinLnBrk="0" hangingPunct="1">
        <a:defRPr sz="2900" kern="1200">
          <a:solidFill>
            <a:schemeClr val="tx1"/>
          </a:solidFill>
          <a:latin typeface="+mn-lt"/>
          <a:ea typeface="+mn-ea"/>
          <a:cs typeface="+mn-cs"/>
        </a:defRPr>
      </a:lvl6pPr>
      <a:lvl7pPr marL="4354830" algn="l" defTabSz="725805" rtl="0" eaLnBrk="1" latinLnBrk="0" hangingPunct="1">
        <a:defRPr sz="2900" kern="1200">
          <a:solidFill>
            <a:schemeClr val="tx1"/>
          </a:solidFill>
          <a:latin typeface="+mn-lt"/>
          <a:ea typeface="+mn-ea"/>
          <a:cs typeface="+mn-cs"/>
        </a:defRPr>
      </a:lvl7pPr>
      <a:lvl8pPr marL="5080635" algn="l" defTabSz="725805" rtl="0" eaLnBrk="1" latinLnBrk="0" hangingPunct="1">
        <a:defRPr sz="2900" kern="1200">
          <a:solidFill>
            <a:schemeClr val="tx1"/>
          </a:solidFill>
          <a:latin typeface="+mn-lt"/>
          <a:ea typeface="+mn-ea"/>
          <a:cs typeface="+mn-cs"/>
        </a:defRPr>
      </a:lvl8pPr>
      <a:lvl9pPr marL="5806440" algn="l" defTabSz="725805"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 Id="rId3"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33.emf"/><Relationship Id="rId7" Type="http://schemas.openxmlformats.org/officeDocument/2006/relationships/image" Target="../media/image45.emf"/><Relationship Id="rId8" Type="http://schemas.openxmlformats.org/officeDocument/2006/relationships/image" Target="../media/image39.emf"/><Relationship Id="rId9" Type="http://schemas.openxmlformats.org/officeDocument/2006/relationships/image" Target="../media/image41.emf"/><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emf"/><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p:cNvSpPr>
            <a:spLocks noChangeArrowheads="1"/>
          </p:cNvSpPr>
          <p:nvPr/>
        </p:nvSpPr>
        <p:spPr bwMode="auto">
          <a:xfrm>
            <a:off x="0" y="0"/>
            <a:ext cx="6659563" cy="4011613"/>
          </a:xfrm>
          <a:prstGeom prst="rect">
            <a:avLst/>
          </a:prstGeom>
          <a:solidFill>
            <a:srgbClr val="B91F1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nchor="ctr"/>
          <a:lstStyle/>
          <a:p>
            <a:pPr algn="ctr" eaLnBrk="1" hangingPunct="1"/>
            <a:endParaRPr lang="zh-CN" altLang="en-US"/>
          </a:p>
        </p:txBody>
      </p:sp>
      <p:sp>
        <p:nvSpPr>
          <p:cNvPr id="7170" name="矩形 1"/>
          <p:cNvSpPr>
            <a:spLocks noChangeArrowheads="1"/>
          </p:cNvSpPr>
          <p:nvPr/>
        </p:nvSpPr>
        <p:spPr bwMode="auto">
          <a:xfrm>
            <a:off x="0" y="4732338"/>
            <a:ext cx="9144000" cy="411162"/>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p>
        </p:txBody>
      </p:sp>
      <p:pic>
        <p:nvPicPr>
          <p:cNvPr id="717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5263"/>
            <a:ext cx="12954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p:cNvSpPr>
            <a:spLocks noChangeArrowheads="1"/>
          </p:cNvSpPr>
          <p:nvPr/>
        </p:nvSpPr>
        <p:spPr bwMode="auto">
          <a:xfrm>
            <a:off x="6732588" y="0"/>
            <a:ext cx="2411412" cy="4011613"/>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nchor="ctr"/>
          <a:lstStyle/>
          <a:p>
            <a:pPr algn="ctr" eaLnBrk="1" hangingPunct="1"/>
            <a:endParaRPr lang="zh-CN" altLang="en-US"/>
          </a:p>
        </p:txBody>
      </p:sp>
      <p:sp>
        <p:nvSpPr>
          <p:cNvPr id="7173" name="Text Box 7"/>
          <p:cNvSpPr txBox="1">
            <a:spLocks noChangeArrowheads="1"/>
          </p:cNvSpPr>
          <p:nvPr/>
        </p:nvSpPr>
        <p:spPr bwMode="auto">
          <a:xfrm>
            <a:off x="1887538" y="1924050"/>
            <a:ext cx="2971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zh-CN" altLang="en-US" sz="2900"/>
              <a:t>云计算基础培训</a:t>
            </a:r>
          </a:p>
        </p:txBody>
      </p:sp>
      <p:sp>
        <p:nvSpPr>
          <p:cNvPr id="14" name="Text Box 8"/>
          <p:cNvSpPr txBox="1">
            <a:spLocks noChangeArrowheads="1"/>
          </p:cNvSpPr>
          <p:nvPr/>
        </p:nvSpPr>
        <p:spPr bwMode="auto">
          <a:xfrm>
            <a:off x="2916238" y="2482850"/>
            <a:ext cx="19050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r" eaLnBrk="1" hangingPunct="1">
              <a:defRPr/>
            </a:pPr>
            <a:r>
              <a:rPr lang="zh-CN" altLang="en-US" sz="1600" dirty="0" smtClean="0"/>
              <a:t>杨明非</a:t>
            </a:r>
            <a:endParaRPr lang="en-US" altLang="zh-CN" sz="1600" dirty="0" smtClean="0"/>
          </a:p>
          <a:p>
            <a:pPr algn="r" eaLnBrk="1" hangingPunct="1">
              <a:defRPr/>
            </a:pPr>
            <a:r>
              <a:rPr lang="zh-CN" altLang="en-US" sz="1600" dirty="0" smtClean="0"/>
              <a:t>政企技术总监</a:t>
            </a:r>
          </a:p>
        </p:txBody>
      </p:sp>
      <p:pic>
        <p:nvPicPr>
          <p:cNvPr id="7175" name="图片 9"/>
          <p:cNvPicPr>
            <a:picLocks noChangeAspect="1"/>
          </p:cNvPicPr>
          <p:nvPr/>
        </p:nvPicPr>
        <p:blipFill>
          <a:blip r:embed="rId3">
            <a:extLst>
              <a:ext uri="{28A0092B-C50C-407E-A947-70E740481C1C}">
                <a14:useLocalDpi xmlns:a14="http://schemas.microsoft.com/office/drawing/2010/main" val="0"/>
              </a:ext>
            </a:extLst>
          </a:blip>
          <a:srcRect l="10939" t="11928" r="10233" b="47443"/>
          <a:stretch>
            <a:fillRect/>
          </a:stretch>
        </p:blipFill>
        <p:spPr bwMode="auto">
          <a:xfrm>
            <a:off x="7100888" y="2571750"/>
            <a:ext cx="1655762"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250825" y="4732338"/>
            <a:ext cx="34575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800" dirty="0">
                <a:solidFill>
                  <a:schemeClr val="tx1">
                    <a:lumMod val="50000"/>
                    <a:lumOff val="50000"/>
                  </a:schemeClr>
                </a:solidFill>
                <a:latin typeface="+mn-lt"/>
              </a:rPr>
              <a:t>© 2015 KSYUN</a:t>
            </a:r>
            <a:br>
              <a:rPr lang="en-US" altLang="zh-CN" sz="800" dirty="0">
                <a:solidFill>
                  <a:schemeClr val="tx1">
                    <a:lumMod val="50000"/>
                    <a:lumOff val="50000"/>
                  </a:schemeClr>
                </a:solidFill>
                <a:latin typeface="+mn-lt"/>
              </a:rPr>
            </a:br>
            <a:r>
              <a:rPr lang="en-US" altLang="zh-CN" sz="800" dirty="0">
                <a:solidFill>
                  <a:schemeClr val="tx1">
                    <a:lumMod val="50000"/>
                    <a:lumOff val="50000"/>
                  </a:schemeClr>
                </a:solidFill>
                <a:latin typeface="+mn-lt"/>
              </a:rPr>
              <a:t>The information contained herein is subject to change without notice </a:t>
            </a:r>
          </a:p>
        </p:txBody>
      </p:sp>
      <p:sp>
        <p:nvSpPr>
          <p:cNvPr id="7177" name="矩形 31"/>
          <p:cNvSpPr>
            <a:spLocks noChangeArrowheads="1"/>
          </p:cNvSpPr>
          <p:nvPr/>
        </p:nvSpPr>
        <p:spPr bwMode="auto">
          <a:xfrm>
            <a:off x="6732588" y="4084638"/>
            <a:ext cx="2411412" cy="1058862"/>
          </a:xfrm>
          <a:prstGeom prst="rect">
            <a:avLst/>
          </a:prstGeom>
          <a:solidFill>
            <a:srgbClr val="B81E1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229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主流平台技术</a:t>
            </a:r>
            <a:endParaRPr lang="zh-CN" altLang="en-US" sz="1300" dirty="0">
              <a:solidFill>
                <a:schemeClr val="bg1"/>
              </a:solidFill>
              <a:latin typeface="微软雅黑"/>
              <a:ea typeface="微软雅黑"/>
              <a:cs typeface="微软雅黑"/>
            </a:endParaRPr>
          </a:p>
        </p:txBody>
      </p:sp>
      <p:pic>
        <p:nvPicPr>
          <p:cNvPr id="12293"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987425"/>
            <a:ext cx="2209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058863"/>
            <a:ext cx="42894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139950"/>
            <a:ext cx="23241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3508375"/>
            <a:ext cx="20161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0113" y="3219450"/>
            <a:ext cx="15367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2284413"/>
            <a:ext cx="26543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3508375"/>
            <a:ext cx="2527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3314"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2"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23"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云部署类型</a:t>
            </a:r>
            <a:endParaRPr lang="zh-CN" altLang="en-US" sz="1300" dirty="0">
              <a:solidFill>
                <a:schemeClr val="bg1"/>
              </a:solidFill>
              <a:latin typeface="微软雅黑"/>
              <a:ea typeface="微软雅黑"/>
              <a:cs typeface="微软雅黑"/>
            </a:endParaRPr>
          </a:p>
        </p:txBody>
      </p:sp>
      <p:sp>
        <p:nvSpPr>
          <p:cNvPr id="13317" name="椭圆 30"/>
          <p:cNvSpPr>
            <a:spLocks noChangeArrowheads="1"/>
          </p:cNvSpPr>
          <p:nvPr/>
        </p:nvSpPr>
        <p:spPr bwMode="auto">
          <a:xfrm>
            <a:off x="2170113" y="2232025"/>
            <a:ext cx="2514600" cy="2516188"/>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b="1">
              <a:solidFill>
                <a:srgbClr val="FFFFFF"/>
              </a:solidFill>
            </a:endParaRPr>
          </a:p>
        </p:txBody>
      </p:sp>
      <p:sp>
        <p:nvSpPr>
          <p:cNvPr id="13318" name="椭圆 31"/>
          <p:cNvSpPr>
            <a:spLocks noChangeArrowheads="1"/>
          </p:cNvSpPr>
          <p:nvPr/>
        </p:nvSpPr>
        <p:spPr bwMode="auto">
          <a:xfrm>
            <a:off x="3944938" y="914400"/>
            <a:ext cx="2513012" cy="2516188"/>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b="1">
              <a:solidFill>
                <a:srgbClr val="FFFFFF"/>
              </a:solidFill>
            </a:endParaRPr>
          </a:p>
        </p:txBody>
      </p:sp>
      <p:sp>
        <p:nvSpPr>
          <p:cNvPr id="13319" name="椭圆 32"/>
          <p:cNvSpPr>
            <a:spLocks noChangeArrowheads="1"/>
          </p:cNvSpPr>
          <p:nvPr/>
        </p:nvSpPr>
        <p:spPr bwMode="auto">
          <a:xfrm>
            <a:off x="6000750" y="2428875"/>
            <a:ext cx="1600200" cy="1600200"/>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a:solidFill>
                <a:srgbClr val="FFFFFF"/>
              </a:solidFill>
            </a:endParaRPr>
          </a:p>
        </p:txBody>
      </p:sp>
      <p:sp>
        <p:nvSpPr>
          <p:cNvPr id="13320" name="椭圆 33"/>
          <p:cNvSpPr>
            <a:spLocks noChangeArrowheads="1"/>
          </p:cNvSpPr>
          <p:nvPr/>
        </p:nvSpPr>
        <p:spPr bwMode="auto">
          <a:xfrm>
            <a:off x="1109663" y="1227138"/>
            <a:ext cx="1914525" cy="1916112"/>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a:solidFill>
                <a:srgbClr val="FFFFFF"/>
              </a:solidFill>
            </a:endParaRPr>
          </a:p>
        </p:txBody>
      </p:sp>
      <p:sp>
        <p:nvSpPr>
          <p:cNvPr id="13321" name="椭圆 36"/>
          <p:cNvSpPr>
            <a:spLocks noChangeArrowheads="1"/>
          </p:cNvSpPr>
          <p:nvPr/>
        </p:nvSpPr>
        <p:spPr bwMode="auto">
          <a:xfrm>
            <a:off x="3944938" y="909638"/>
            <a:ext cx="2513012" cy="25130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b="1">
              <a:solidFill>
                <a:srgbClr val="FFFFFF"/>
              </a:solidFill>
            </a:endParaRPr>
          </a:p>
        </p:txBody>
      </p:sp>
      <p:sp>
        <p:nvSpPr>
          <p:cNvPr id="13322" name="椭圆 37"/>
          <p:cNvSpPr>
            <a:spLocks noChangeArrowheads="1"/>
          </p:cNvSpPr>
          <p:nvPr/>
        </p:nvSpPr>
        <p:spPr bwMode="auto">
          <a:xfrm>
            <a:off x="6000750" y="2428875"/>
            <a:ext cx="1600200" cy="1600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23" name="椭圆 38"/>
          <p:cNvSpPr>
            <a:spLocks noChangeArrowheads="1"/>
          </p:cNvSpPr>
          <p:nvPr/>
        </p:nvSpPr>
        <p:spPr bwMode="auto">
          <a:xfrm>
            <a:off x="1109663" y="1227138"/>
            <a:ext cx="1914525" cy="19161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grpSp>
        <p:nvGrpSpPr>
          <p:cNvPr id="31" name="组 30"/>
          <p:cNvGrpSpPr>
            <a:grpSpLocks/>
          </p:cNvGrpSpPr>
          <p:nvPr/>
        </p:nvGrpSpPr>
        <p:grpSpPr bwMode="auto">
          <a:xfrm>
            <a:off x="5716588" y="627063"/>
            <a:ext cx="722312" cy="723900"/>
            <a:chOff x="5716588" y="627063"/>
            <a:chExt cx="722312" cy="723900"/>
          </a:xfrm>
        </p:grpSpPr>
        <p:sp>
          <p:nvSpPr>
            <p:cNvPr id="13343" name="椭圆 39"/>
            <p:cNvSpPr>
              <a:spLocks noChangeArrowheads="1"/>
            </p:cNvSpPr>
            <p:nvPr/>
          </p:nvSpPr>
          <p:spPr bwMode="auto">
            <a:xfrm>
              <a:off x="5716588" y="627063"/>
              <a:ext cx="722312"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4" name="文本框 26"/>
            <p:cNvSpPr txBox="1">
              <a:spLocks noChangeArrowheads="1"/>
            </p:cNvSpPr>
            <p:nvPr/>
          </p:nvSpPr>
          <p:spPr bwMode="auto">
            <a:xfrm>
              <a:off x="5796136" y="843558"/>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公有云</a:t>
              </a:r>
            </a:p>
          </p:txBody>
        </p:sp>
      </p:grpSp>
      <p:sp>
        <p:nvSpPr>
          <p:cNvPr id="13325" name="矩形 4"/>
          <p:cNvSpPr>
            <a:spLocks noChangeArrowheads="1"/>
          </p:cNvSpPr>
          <p:nvPr/>
        </p:nvSpPr>
        <p:spPr bwMode="auto">
          <a:xfrm>
            <a:off x="1169988" y="1655763"/>
            <a:ext cx="1828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私有云</a:t>
            </a:r>
            <a:r>
              <a:rPr lang="en-US" altLang="zh-CN" sz="1300">
                <a:latin typeface="微软雅黑" charset="0"/>
                <a:ea typeface="微软雅黑" charset="0"/>
                <a:cs typeface="微软雅黑" charset="0"/>
              </a:rPr>
              <a:t>+</a:t>
            </a:r>
            <a:r>
              <a:rPr lang="zh-CN" altLang="en-US" sz="1300">
                <a:latin typeface="微软雅黑" charset="0"/>
                <a:ea typeface="微软雅黑" charset="0"/>
                <a:cs typeface="微软雅黑" charset="0"/>
              </a:rPr>
              <a:t>公有云</a:t>
            </a:r>
          </a:p>
        </p:txBody>
      </p:sp>
      <p:grpSp>
        <p:nvGrpSpPr>
          <p:cNvPr id="35" name="组 34"/>
          <p:cNvGrpSpPr>
            <a:grpSpLocks/>
          </p:cNvGrpSpPr>
          <p:nvPr/>
        </p:nvGrpSpPr>
        <p:grpSpPr bwMode="auto">
          <a:xfrm>
            <a:off x="1257300" y="931863"/>
            <a:ext cx="723900" cy="723900"/>
            <a:chOff x="1257300" y="931863"/>
            <a:chExt cx="723900" cy="723900"/>
          </a:xfrm>
        </p:grpSpPr>
        <p:sp>
          <p:nvSpPr>
            <p:cNvPr id="13341" name="椭圆 45"/>
            <p:cNvSpPr>
              <a:spLocks noChangeArrowheads="1"/>
            </p:cNvSpPr>
            <p:nvPr/>
          </p:nvSpPr>
          <p:spPr bwMode="auto">
            <a:xfrm>
              <a:off x="1257300" y="931863"/>
              <a:ext cx="723900"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2" name="文本框 26"/>
            <p:cNvSpPr txBox="1">
              <a:spLocks noChangeArrowheads="1"/>
            </p:cNvSpPr>
            <p:nvPr/>
          </p:nvSpPr>
          <p:spPr bwMode="auto">
            <a:xfrm>
              <a:off x="1331640" y="1131590"/>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混合云</a:t>
              </a:r>
            </a:p>
          </p:txBody>
        </p:sp>
      </p:grpSp>
      <p:sp>
        <p:nvSpPr>
          <p:cNvPr id="13327" name="椭圆 47"/>
          <p:cNvSpPr>
            <a:spLocks noChangeArrowheads="1"/>
          </p:cNvSpPr>
          <p:nvPr/>
        </p:nvSpPr>
        <p:spPr bwMode="auto">
          <a:xfrm>
            <a:off x="2173288" y="2227263"/>
            <a:ext cx="2511425" cy="3619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566" tIns="36282" rIns="72566" bIns="36282">
            <a:spAutoFit/>
          </a:bodyPr>
          <a:lstStyle/>
          <a:p>
            <a:pPr algn="ctr"/>
            <a:endParaRPr lang="zh-CN" altLang="en-US" sz="1200">
              <a:solidFill>
                <a:schemeClr val="bg2"/>
              </a:solidFill>
              <a:latin typeface="微软雅黑" charset="0"/>
              <a:ea typeface="微软雅黑" charset="0"/>
              <a:cs typeface="微软雅黑" charset="0"/>
            </a:endParaRPr>
          </a:p>
        </p:txBody>
      </p:sp>
      <p:grpSp>
        <p:nvGrpSpPr>
          <p:cNvPr id="39" name="组 38"/>
          <p:cNvGrpSpPr>
            <a:grpSpLocks/>
          </p:cNvGrpSpPr>
          <p:nvPr/>
        </p:nvGrpSpPr>
        <p:grpSpPr bwMode="auto">
          <a:xfrm>
            <a:off x="2247900" y="4010025"/>
            <a:ext cx="723900" cy="725488"/>
            <a:chOff x="2247900" y="4010025"/>
            <a:chExt cx="723900" cy="725488"/>
          </a:xfrm>
        </p:grpSpPr>
        <p:sp>
          <p:nvSpPr>
            <p:cNvPr id="13339" name="椭圆 48"/>
            <p:cNvSpPr>
              <a:spLocks noChangeArrowheads="1"/>
            </p:cNvSpPr>
            <p:nvPr/>
          </p:nvSpPr>
          <p:spPr bwMode="auto">
            <a:xfrm>
              <a:off x="2247900" y="4010025"/>
              <a:ext cx="723900" cy="725488"/>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0" name="文本框 28"/>
            <p:cNvSpPr txBox="1">
              <a:spLocks noChangeArrowheads="1"/>
            </p:cNvSpPr>
            <p:nvPr/>
          </p:nvSpPr>
          <p:spPr bwMode="auto">
            <a:xfrm>
              <a:off x="2339752" y="4227934"/>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私有云</a:t>
              </a:r>
            </a:p>
          </p:txBody>
        </p:sp>
      </p:grpSp>
      <p:sp>
        <p:nvSpPr>
          <p:cNvPr id="13329" name="矩形 4"/>
          <p:cNvSpPr>
            <a:spLocks noChangeArrowheads="1"/>
          </p:cNvSpPr>
          <p:nvPr/>
        </p:nvSpPr>
        <p:spPr bwMode="auto">
          <a:xfrm>
            <a:off x="1476375" y="1995488"/>
            <a:ext cx="1485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r>
              <a:rPr lang="zh-CN" altLang="en-US" sz="1200">
                <a:solidFill>
                  <a:schemeClr val="bg2"/>
                </a:solidFill>
                <a:latin typeface="微软雅黑" charset="0"/>
                <a:ea typeface="微软雅黑" charset="0"/>
                <a:cs typeface="微软雅黑" charset="0"/>
              </a:rPr>
              <a:t>同时利用公有云的灵活性和获取私有云对数据安全的确定性</a:t>
            </a:r>
          </a:p>
        </p:txBody>
      </p:sp>
      <p:sp>
        <p:nvSpPr>
          <p:cNvPr id="13330" name="矩形 4"/>
          <p:cNvSpPr>
            <a:spLocks noChangeArrowheads="1"/>
          </p:cNvSpPr>
          <p:nvPr/>
        </p:nvSpPr>
        <p:spPr bwMode="auto">
          <a:xfrm>
            <a:off x="2514600" y="2905125"/>
            <a:ext cx="1830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自有云计算服务</a:t>
            </a:r>
          </a:p>
        </p:txBody>
      </p:sp>
      <p:sp>
        <p:nvSpPr>
          <p:cNvPr id="13331" name="矩形 4"/>
          <p:cNvSpPr>
            <a:spLocks noChangeArrowheads="1"/>
          </p:cNvSpPr>
          <p:nvPr/>
        </p:nvSpPr>
        <p:spPr bwMode="auto">
          <a:xfrm>
            <a:off x="2716213" y="3216275"/>
            <a:ext cx="1639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企业拥有全部资产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高度保护数据</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架构具备较大灵活性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扩展性受到限制</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原有采购模式</a:t>
            </a:r>
            <a:endParaRPr lang="en-US" altLang="zh-CN" sz="1200">
              <a:solidFill>
                <a:schemeClr val="bg2"/>
              </a:solidFill>
              <a:latin typeface="微软雅黑" charset="0"/>
              <a:ea typeface="微软雅黑" charset="0"/>
              <a:cs typeface="微软雅黑" charset="0"/>
            </a:endParaRPr>
          </a:p>
        </p:txBody>
      </p:sp>
      <p:sp>
        <p:nvSpPr>
          <p:cNvPr id="13332" name="矩形 4"/>
          <p:cNvSpPr>
            <a:spLocks noChangeArrowheads="1"/>
          </p:cNvSpPr>
          <p:nvPr/>
        </p:nvSpPr>
        <p:spPr bwMode="auto">
          <a:xfrm>
            <a:off x="4211638" y="1492250"/>
            <a:ext cx="18303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公共云计算服务</a:t>
            </a:r>
          </a:p>
        </p:txBody>
      </p:sp>
      <p:sp>
        <p:nvSpPr>
          <p:cNvPr id="13333" name="矩形 4"/>
          <p:cNvSpPr>
            <a:spLocks noChangeArrowheads="1"/>
          </p:cNvSpPr>
          <p:nvPr/>
        </p:nvSpPr>
        <p:spPr bwMode="auto">
          <a:xfrm>
            <a:off x="4140200" y="1924050"/>
            <a:ext cx="21605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云云计算服务商拥有全部资产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用户以租用方式获取服务</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按需按使用付费</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最高的灵活性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革新的采购模式</a:t>
            </a:r>
            <a:endParaRPr lang="en-US" altLang="zh-CN" sz="1200">
              <a:solidFill>
                <a:schemeClr val="bg2"/>
              </a:solidFill>
              <a:latin typeface="微软雅黑" charset="0"/>
              <a:ea typeface="微软雅黑" charset="0"/>
              <a:cs typeface="微软雅黑" charset="0"/>
            </a:endParaRPr>
          </a:p>
          <a:p>
            <a:pPr algn="ctr"/>
            <a:endParaRPr lang="zh-CN" altLang="en-US" sz="1200">
              <a:solidFill>
                <a:schemeClr val="bg2"/>
              </a:solidFill>
              <a:latin typeface="微软雅黑" charset="0"/>
              <a:ea typeface="微软雅黑" charset="0"/>
              <a:cs typeface="微软雅黑" charset="0"/>
            </a:endParaRPr>
          </a:p>
        </p:txBody>
      </p:sp>
      <p:sp>
        <p:nvSpPr>
          <p:cNvPr id="13334" name="矩形 4"/>
          <p:cNvSpPr>
            <a:spLocks noChangeArrowheads="1"/>
          </p:cNvSpPr>
          <p:nvPr/>
        </p:nvSpPr>
        <p:spPr bwMode="auto">
          <a:xfrm>
            <a:off x="5829300" y="2686050"/>
            <a:ext cx="18303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私有云变形</a:t>
            </a:r>
          </a:p>
        </p:txBody>
      </p:sp>
      <p:sp>
        <p:nvSpPr>
          <p:cNvPr id="13335" name="矩形 4"/>
          <p:cNvSpPr>
            <a:spLocks noChangeArrowheads="1"/>
          </p:cNvSpPr>
          <p:nvPr/>
        </p:nvSpPr>
        <p:spPr bwMode="auto">
          <a:xfrm>
            <a:off x="6011863" y="3003550"/>
            <a:ext cx="148748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用户与云服务商共同运营</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用户有完全控制权</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付费方式灵活</a:t>
            </a:r>
          </a:p>
        </p:txBody>
      </p:sp>
      <p:grpSp>
        <p:nvGrpSpPr>
          <p:cNvPr id="49" name="组 48"/>
          <p:cNvGrpSpPr>
            <a:grpSpLocks/>
          </p:cNvGrpSpPr>
          <p:nvPr/>
        </p:nvGrpSpPr>
        <p:grpSpPr bwMode="auto">
          <a:xfrm>
            <a:off x="7316788" y="3028950"/>
            <a:ext cx="723900" cy="723900"/>
            <a:chOff x="7316788" y="3028950"/>
            <a:chExt cx="723900" cy="723900"/>
          </a:xfrm>
        </p:grpSpPr>
        <p:sp>
          <p:nvSpPr>
            <p:cNvPr id="13337" name="椭圆 40"/>
            <p:cNvSpPr>
              <a:spLocks noChangeArrowheads="1"/>
            </p:cNvSpPr>
            <p:nvPr/>
          </p:nvSpPr>
          <p:spPr bwMode="auto">
            <a:xfrm>
              <a:off x="7316788" y="3028950"/>
              <a:ext cx="723900"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38" name="文本框 27"/>
            <p:cNvSpPr txBox="1">
              <a:spLocks noChangeArrowheads="1"/>
            </p:cNvSpPr>
            <p:nvPr/>
          </p:nvSpPr>
          <p:spPr bwMode="auto">
            <a:xfrm>
              <a:off x="7380312" y="3147814"/>
              <a:ext cx="608214" cy="4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algn="ctr"/>
              <a:r>
                <a:rPr kumimoji="0" lang="zh-CN" altLang="en-US" sz="1200">
                  <a:solidFill>
                    <a:schemeClr val="bg1"/>
                  </a:solidFill>
                  <a:latin typeface="微软雅黑" charset="0"/>
                  <a:ea typeface="微软雅黑" charset="0"/>
                  <a:cs typeface="微软雅黑" charset="0"/>
                </a:rPr>
                <a:t>托管</a:t>
              </a:r>
              <a:endParaRPr kumimoji="0" lang="en-US" altLang="zh-CN" sz="1200">
                <a:solidFill>
                  <a:schemeClr val="bg1"/>
                </a:solidFill>
                <a:latin typeface="微软雅黑" charset="0"/>
                <a:ea typeface="微软雅黑" charset="0"/>
                <a:cs typeface="微软雅黑" charset="0"/>
              </a:endParaRPr>
            </a:p>
            <a:p>
              <a:pPr algn="ctr"/>
              <a:r>
                <a:rPr kumimoji="0" lang="zh-CN" altLang="en-US" sz="1200">
                  <a:solidFill>
                    <a:schemeClr val="bg1"/>
                  </a:solidFill>
                  <a:latin typeface="微软雅黑" charset="0"/>
                  <a:ea typeface="微软雅黑" charset="0"/>
                  <a:cs typeface="微软雅黑" charset="0"/>
                </a:rPr>
                <a:t>私有云</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3314"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2"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23"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云部署类型</a:t>
            </a:r>
            <a:endParaRPr lang="zh-CN" altLang="en-US" sz="1300" dirty="0">
              <a:solidFill>
                <a:schemeClr val="bg1"/>
              </a:solidFill>
              <a:latin typeface="微软雅黑"/>
              <a:ea typeface="微软雅黑"/>
              <a:cs typeface="微软雅黑"/>
            </a:endParaRPr>
          </a:p>
        </p:txBody>
      </p:sp>
      <p:sp>
        <p:nvSpPr>
          <p:cNvPr id="13317" name="椭圆 30"/>
          <p:cNvSpPr>
            <a:spLocks noChangeArrowheads="1"/>
          </p:cNvSpPr>
          <p:nvPr/>
        </p:nvSpPr>
        <p:spPr bwMode="auto">
          <a:xfrm>
            <a:off x="2170113" y="2232025"/>
            <a:ext cx="2514600" cy="2516188"/>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b="1">
              <a:solidFill>
                <a:srgbClr val="FFFFFF"/>
              </a:solidFill>
            </a:endParaRPr>
          </a:p>
        </p:txBody>
      </p:sp>
      <p:sp>
        <p:nvSpPr>
          <p:cNvPr id="13318" name="椭圆 31"/>
          <p:cNvSpPr>
            <a:spLocks noChangeArrowheads="1"/>
          </p:cNvSpPr>
          <p:nvPr/>
        </p:nvSpPr>
        <p:spPr bwMode="auto">
          <a:xfrm>
            <a:off x="3944938" y="914400"/>
            <a:ext cx="2513012" cy="2516188"/>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b="1">
              <a:solidFill>
                <a:srgbClr val="FFFFFF"/>
              </a:solidFill>
            </a:endParaRPr>
          </a:p>
        </p:txBody>
      </p:sp>
      <p:sp>
        <p:nvSpPr>
          <p:cNvPr id="13319" name="椭圆 32"/>
          <p:cNvSpPr>
            <a:spLocks noChangeArrowheads="1"/>
          </p:cNvSpPr>
          <p:nvPr/>
        </p:nvSpPr>
        <p:spPr bwMode="auto">
          <a:xfrm>
            <a:off x="6000750" y="2428875"/>
            <a:ext cx="1600200" cy="1600200"/>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a:solidFill>
                <a:srgbClr val="FFFFFF"/>
              </a:solidFill>
            </a:endParaRPr>
          </a:p>
        </p:txBody>
      </p:sp>
      <p:sp>
        <p:nvSpPr>
          <p:cNvPr id="13320" name="椭圆 33"/>
          <p:cNvSpPr>
            <a:spLocks noChangeArrowheads="1"/>
          </p:cNvSpPr>
          <p:nvPr/>
        </p:nvSpPr>
        <p:spPr bwMode="auto">
          <a:xfrm>
            <a:off x="1109663" y="1227138"/>
            <a:ext cx="1914525" cy="1916112"/>
          </a:xfrm>
          <a:prstGeom prst="ellipse">
            <a:avLst/>
          </a:prstGeom>
          <a:solidFill>
            <a:schemeClr val="bg1"/>
          </a:solidFill>
          <a:ln w="76200">
            <a:solidFill>
              <a:srgbClr val="B91F1F"/>
            </a:solidFill>
            <a:round/>
            <a:headEnd/>
            <a:tailEnd/>
          </a:ln>
        </p:spPr>
        <p:txBody>
          <a:bodyPr lIns="72566" tIns="36282" rIns="72566" bIns="36282" anchor="ctr"/>
          <a:lstStyle/>
          <a:p>
            <a:pPr algn="ctr"/>
            <a:endParaRPr lang="zh-CN" altLang="en-US">
              <a:solidFill>
                <a:srgbClr val="FFFFFF"/>
              </a:solidFill>
            </a:endParaRPr>
          </a:p>
        </p:txBody>
      </p:sp>
      <p:sp>
        <p:nvSpPr>
          <p:cNvPr id="13321" name="椭圆 36"/>
          <p:cNvSpPr>
            <a:spLocks noChangeArrowheads="1"/>
          </p:cNvSpPr>
          <p:nvPr/>
        </p:nvSpPr>
        <p:spPr bwMode="auto">
          <a:xfrm>
            <a:off x="3944938" y="909638"/>
            <a:ext cx="2513012" cy="25130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b="1">
              <a:solidFill>
                <a:srgbClr val="FFFFFF"/>
              </a:solidFill>
            </a:endParaRPr>
          </a:p>
        </p:txBody>
      </p:sp>
      <p:sp>
        <p:nvSpPr>
          <p:cNvPr id="13322" name="椭圆 37"/>
          <p:cNvSpPr>
            <a:spLocks noChangeArrowheads="1"/>
          </p:cNvSpPr>
          <p:nvPr/>
        </p:nvSpPr>
        <p:spPr bwMode="auto">
          <a:xfrm>
            <a:off x="6000750" y="2428875"/>
            <a:ext cx="1600200" cy="1600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23" name="椭圆 38"/>
          <p:cNvSpPr>
            <a:spLocks noChangeArrowheads="1"/>
          </p:cNvSpPr>
          <p:nvPr/>
        </p:nvSpPr>
        <p:spPr bwMode="auto">
          <a:xfrm>
            <a:off x="1109663" y="1227138"/>
            <a:ext cx="1914525" cy="19161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grpSp>
        <p:nvGrpSpPr>
          <p:cNvPr id="31" name="组 30"/>
          <p:cNvGrpSpPr>
            <a:grpSpLocks/>
          </p:cNvGrpSpPr>
          <p:nvPr/>
        </p:nvGrpSpPr>
        <p:grpSpPr bwMode="auto">
          <a:xfrm>
            <a:off x="5716588" y="627063"/>
            <a:ext cx="722312" cy="723900"/>
            <a:chOff x="5716588" y="627063"/>
            <a:chExt cx="722312" cy="723900"/>
          </a:xfrm>
        </p:grpSpPr>
        <p:sp>
          <p:nvSpPr>
            <p:cNvPr id="13343" name="椭圆 39"/>
            <p:cNvSpPr>
              <a:spLocks noChangeArrowheads="1"/>
            </p:cNvSpPr>
            <p:nvPr/>
          </p:nvSpPr>
          <p:spPr bwMode="auto">
            <a:xfrm>
              <a:off x="5716588" y="627063"/>
              <a:ext cx="722312"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4" name="文本框 26"/>
            <p:cNvSpPr txBox="1">
              <a:spLocks noChangeArrowheads="1"/>
            </p:cNvSpPr>
            <p:nvPr/>
          </p:nvSpPr>
          <p:spPr bwMode="auto">
            <a:xfrm>
              <a:off x="5796136" y="843558"/>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公有云</a:t>
              </a:r>
            </a:p>
          </p:txBody>
        </p:sp>
      </p:grpSp>
      <p:sp>
        <p:nvSpPr>
          <p:cNvPr id="13325" name="矩形 4"/>
          <p:cNvSpPr>
            <a:spLocks noChangeArrowheads="1"/>
          </p:cNvSpPr>
          <p:nvPr/>
        </p:nvSpPr>
        <p:spPr bwMode="auto">
          <a:xfrm>
            <a:off x="1169988" y="1655763"/>
            <a:ext cx="1828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私有云</a:t>
            </a:r>
            <a:r>
              <a:rPr lang="en-US" altLang="zh-CN" sz="1300">
                <a:latin typeface="微软雅黑" charset="0"/>
                <a:ea typeface="微软雅黑" charset="0"/>
                <a:cs typeface="微软雅黑" charset="0"/>
              </a:rPr>
              <a:t>+</a:t>
            </a:r>
            <a:r>
              <a:rPr lang="zh-CN" altLang="en-US" sz="1300">
                <a:latin typeface="微软雅黑" charset="0"/>
                <a:ea typeface="微软雅黑" charset="0"/>
                <a:cs typeface="微软雅黑" charset="0"/>
              </a:rPr>
              <a:t>公有云</a:t>
            </a:r>
          </a:p>
        </p:txBody>
      </p:sp>
      <p:grpSp>
        <p:nvGrpSpPr>
          <p:cNvPr id="35" name="组 34"/>
          <p:cNvGrpSpPr>
            <a:grpSpLocks/>
          </p:cNvGrpSpPr>
          <p:nvPr/>
        </p:nvGrpSpPr>
        <p:grpSpPr bwMode="auto">
          <a:xfrm>
            <a:off x="1257300" y="931863"/>
            <a:ext cx="723900" cy="723900"/>
            <a:chOff x="1257300" y="931863"/>
            <a:chExt cx="723900" cy="723900"/>
          </a:xfrm>
        </p:grpSpPr>
        <p:sp>
          <p:nvSpPr>
            <p:cNvPr id="13341" name="椭圆 45"/>
            <p:cNvSpPr>
              <a:spLocks noChangeArrowheads="1"/>
            </p:cNvSpPr>
            <p:nvPr/>
          </p:nvSpPr>
          <p:spPr bwMode="auto">
            <a:xfrm>
              <a:off x="1257300" y="931863"/>
              <a:ext cx="723900"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2" name="文本框 26"/>
            <p:cNvSpPr txBox="1">
              <a:spLocks noChangeArrowheads="1"/>
            </p:cNvSpPr>
            <p:nvPr/>
          </p:nvSpPr>
          <p:spPr bwMode="auto">
            <a:xfrm>
              <a:off x="1331640" y="1131590"/>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混合云</a:t>
              </a:r>
            </a:p>
          </p:txBody>
        </p:sp>
      </p:grpSp>
      <p:sp>
        <p:nvSpPr>
          <p:cNvPr id="13327" name="椭圆 47"/>
          <p:cNvSpPr>
            <a:spLocks noChangeArrowheads="1"/>
          </p:cNvSpPr>
          <p:nvPr/>
        </p:nvSpPr>
        <p:spPr bwMode="auto">
          <a:xfrm>
            <a:off x="2173288" y="2227263"/>
            <a:ext cx="2511425" cy="3619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566" tIns="36282" rIns="72566" bIns="36282">
            <a:spAutoFit/>
          </a:bodyPr>
          <a:lstStyle/>
          <a:p>
            <a:pPr algn="ctr"/>
            <a:endParaRPr lang="zh-CN" altLang="en-US" sz="1200">
              <a:solidFill>
                <a:schemeClr val="bg2"/>
              </a:solidFill>
              <a:latin typeface="微软雅黑" charset="0"/>
              <a:ea typeface="微软雅黑" charset="0"/>
              <a:cs typeface="微软雅黑" charset="0"/>
            </a:endParaRPr>
          </a:p>
        </p:txBody>
      </p:sp>
      <p:grpSp>
        <p:nvGrpSpPr>
          <p:cNvPr id="39" name="组 38"/>
          <p:cNvGrpSpPr>
            <a:grpSpLocks/>
          </p:cNvGrpSpPr>
          <p:nvPr/>
        </p:nvGrpSpPr>
        <p:grpSpPr bwMode="auto">
          <a:xfrm>
            <a:off x="2247900" y="4010025"/>
            <a:ext cx="723900" cy="725488"/>
            <a:chOff x="2247900" y="4010025"/>
            <a:chExt cx="723900" cy="725488"/>
          </a:xfrm>
        </p:grpSpPr>
        <p:sp>
          <p:nvSpPr>
            <p:cNvPr id="13339" name="椭圆 48"/>
            <p:cNvSpPr>
              <a:spLocks noChangeArrowheads="1"/>
            </p:cNvSpPr>
            <p:nvPr/>
          </p:nvSpPr>
          <p:spPr bwMode="auto">
            <a:xfrm>
              <a:off x="2247900" y="4010025"/>
              <a:ext cx="723900" cy="725488"/>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40" name="文本框 28"/>
            <p:cNvSpPr txBox="1">
              <a:spLocks noChangeArrowheads="1"/>
            </p:cNvSpPr>
            <p:nvPr/>
          </p:nvSpPr>
          <p:spPr bwMode="auto">
            <a:xfrm>
              <a:off x="2339752" y="4227934"/>
              <a:ext cx="608214" cy="25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kumimoji="0" lang="zh-CN" altLang="en-US" sz="1200">
                  <a:solidFill>
                    <a:schemeClr val="bg1"/>
                  </a:solidFill>
                  <a:latin typeface="微软雅黑" charset="0"/>
                  <a:ea typeface="微软雅黑" charset="0"/>
                  <a:cs typeface="微软雅黑" charset="0"/>
                </a:rPr>
                <a:t>私有云</a:t>
              </a:r>
            </a:p>
          </p:txBody>
        </p:sp>
      </p:grpSp>
      <p:sp>
        <p:nvSpPr>
          <p:cNvPr id="13329" name="矩形 4"/>
          <p:cNvSpPr>
            <a:spLocks noChangeArrowheads="1"/>
          </p:cNvSpPr>
          <p:nvPr/>
        </p:nvSpPr>
        <p:spPr bwMode="auto">
          <a:xfrm>
            <a:off x="1476375" y="1995488"/>
            <a:ext cx="1485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r>
              <a:rPr lang="zh-CN" altLang="en-US" sz="1200">
                <a:solidFill>
                  <a:schemeClr val="bg2"/>
                </a:solidFill>
                <a:latin typeface="微软雅黑" charset="0"/>
                <a:ea typeface="微软雅黑" charset="0"/>
                <a:cs typeface="微软雅黑" charset="0"/>
              </a:rPr>
              <a:t>同时利用公有云的灵活性和获取私有云对数据安全的确定性</a:t>
            </a:r>
          </a:p>
        </p:txBody>
      </p:sp>
      <p:sp>
        <p:nvSpPr>
          <p:cNvPr id="13330" name="矩形 4"/>
          <p:cNvSpPr>
            <a:spLocks noChangeArrowheads="1"/>
          </p:cNvSpPr>
          <p:nvPr/>
        </p:nvSpPr>
        <p:spPr bwMode="auto">
          <a:xfrm>
            <a:off x="2514600" y="2905125"/>
            <a:ext cx="1830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自有云计算服务</a:t>
            </a:r>
          </a:p>
        </p:txBody>
      </p:sp>
      <p:sp>
        <p:nvSpPr>
          <p:cNvPr id="13331" name="矩形 4"/>
          <p:cNvSpPr>
            <a:spLocks noChangeArrowheads="1"/>
          </p:cNvSpPr>
          <p:nvPr/>
        </p:nvSpPr>
        <p:spPr bwMode="auto">
          <a:xfrm>
            <a:off x="2716213" y="3216275"/>
            <a:ext cx="1639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企业拥有全部资产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高度保护数据</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架构具备较大灵活性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扩展性受到限制</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原有采购模式</a:t>
            </a:r>
            <a:endParaRPr lang="en-US" altLang="zh-CN" sz="1200">
              <a:solidFill>
                <a:schemeClr val="bg2"/>
              </a:solidFill>
              <a:latin typeface="微软雅黑" charset="0"/>
              <a:ea typeface="微软雅黑" charset="0"/>
              <a:cs typeface="微软雅黑" charset="0"/>
            </a:endParaRPr>
          </a:p>
        </p:txBody>
      </p:sp>
      <p:sp>
        <p:nvSpPr>
          <p:cNvPr id="13332" name="矩形 4"/>
          <p:cNvSpPr>
            <a:spLocks noChangeArrowheads="1"/>
          </p:cNvSpPr>
          <p:nvPr/>
        </p:nvSpPr>
        <p:spPr bwMode="auto">
          <a:xfrm>
            <a:off x="4211638" y="1492250"/>
            <a:ext cx="18303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公共云计算服务</a:t>
            </a:r>
          </a:p>
        </p:txBody>
      </p:sp>
      <p:sp>
        <p:nvSpPr>
          <p:cNvPr id="13333" name="矩形 4"/>
          <p:cNvSpPr>
            <a:spLocks noChangeArrowheads="1"/>
          </p:cNvSpPr>
          <p:nvPr/>
        </p:nvSpPr>
        <p:spPr bwMode="auto">
          <a:xfrm>
            <a:off x="4140200" y="1924050"/>
            <a:ext cx="21605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云云计算服务商拥有全部资产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用户以租用方式获取服务</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按需按使用付费</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最高的灵活性</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革新的采购模式</a:t>
            </a:r>
            <a:endParaRPr lang="en-US" altLang="zh-CN" sz="1200">
              <a:solidFill>
                <a:schemeClr val="bg2"/>
              </a:solidFill>
              <a:latin typeface="微软雅黑" charset="0"/>
              <a:ea typeface="微软雅黑" charset="0"/>
              <a:cs typeface="微软雅黑" charset="0"/>
            </a:endParaRPr>
          </a:p>
          <a:p>
            <a:pPr algn="ctr"/>
            <a:endParaRPr lang="zh-CN" altLang="en-US" sz="1200">
              <a:solidFill>
                <a:schemeClr val="bg2"/>
              </a:solidFill>
              <a:latin typeface="微软雅黑" charset="0"/>
              <a:ea typeface="微软雅黑" charset="0"/>
              <a:cs typeface="微软雅黑" charset="0"/>
            </a:endParaRPr>
          </a:p>
        </p:txBody>
      </p:sp>
      <p:sp>
        <p:nvSpPr>
          <p:cNvPr id="13334" name="矩形 4"/>
          <p:cNvSpPr>
            <a:spLocks noChangeArrowheads="1"/>
          </p:cNvSpPr>
          <p:nvPr/>
        </p:nvSpPr>
        <p:spPr bwMode="auto">
          <a:xfrm>
            <a:off x="5829300" y="2686050"/>
            <a:ext cx="18303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300">
                <a:latin typeface="微软雅黑" charset="0"/>
                <a:ea typeface="微软雅黑" charset="0"/>
                <a:cs typeface="微软雅黑" charset="0"/>
              </a:rPr>
              <a:t>私有云变形</a:t>
            </a:r>
          </a:p>
        </p:txBody>
      </p:sp>
      <p:sp>
        <p:nvSpPr>
          <p:cNvPr id="13335" name="矩形 4"/>
          <p:cNvSpPr>
            <a:spLocks noChangeArrowheads="1"/>
          </p:cNvSpPr>
          <p:nvPr/>
        </p:nvSpPr>
        <p:spPr bwMode="auto">
          <a:xfrm>
            <a:off x="6011863" y="3003550"/>
            <a:ext cx="148748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66" tIns="36282" rIns="72566" bIns="36282">
            <a:spAutoFit/>
          </a:bodyPr>
          <a:lstStyle/>
          <a:p>
            <a:pPr algn="ctr"/>
            <a:r>
              <a:rPr lang="zh-CN" altLang="en-US" sz="1200">
                <a:solidFill>
                  <a:schemeClr val="bg2"/>
                </a:solidFill>
                <a:latin typeface="微软雅黑" charset="0"/>
                <a:ea typeface="微软雅黑" charset="0"/>
                <a:cs typeface="微软雅黑" charset="0"/>
              </a:rPr>
              <a:t>用户与云服务商共同运营</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用户有完全控制权</a:t>
            </a:r>
            <a:endParaRPr lang="en-US" altLang="zh-CN" sz="1200">
              <a:solidFill>
                <a:schemeClr val="bg2"/>
              </a:solidFill>
              <a:latin typeface="微软雅黑" charset="0"/>
              <a:ea typeface="微软雅黑" charset="0"/>
              <a:cs typeface="微软雅黑" charset="0"/>
            </a:endParaRPr>
          </a:p>
          <a:p>
            <a:pPr algn="ctr"/>
            <a:r>
              <a:rPr lang="zh-CN" altLang="en-US" sz="1200">
                <a:solidFill>
                  <a:schemeClr val="bg2"/>
                </a:solidFill>
                <a:latin typeface="微软雅黑" charset="0"/>
                <a:ea typeface="微软雅黑" charset="0"/>
                <a:cs typeface="微软雅黑" charset="0"/>
              </a:rPr>
              <a:t>付费方式灵活</a:t>
            </a:r>
          </a:p>
        </p:txBody>
      </p:sp>
      <p:grpSp>
        <p:nvGrpSpPr>
          <p:cNvPr id="49" name="组 48"/>
          <p:cNvGrpSpPr>
            <a:grpSpLocks/>
          </p:cNvGrpSpPr>
          <p:nvPr/>
        </p:nvGrpSpPr>
        <p:grpSpPr bwMode="auto">
          <a:xfrm>
            <a:off x="7316788" y="3028950"/>
            <a:ext cx="723900" cy="723900"/>
            <a:chOff x="7316788" y="3028950"/>
            <a:chExt cx="723900" cy="723900"/>
          </a:xfrm>
        </p:grpSpPr>
        <p:sp>
          <p:nvSpPr>
            <p:cNvPr id="13337" name="椭圆 40"/>
            <p:cNvSpPr>
              <a:spLocks noChangeArrowheads="1"/>
            </p:cNvSpPr>
            <p:nvPr/>
          </p:nvSpPr>
          <p:spPr bwMode="auto">
            <a:xfrm>
              <a:off x="7316788" y="3028950"/>
              <a:ext cx="723900" cy="723900"/>
            </a:xfrm>
            <a:prstGeom prst="ellipse">
              <a:avLst/>
            </a:prstGeom>
            <a:solidFill>
              <a:srgbClr val="B91F1F"/>
            </a:solidFill>
            <a:ln>
              <a:noFill/>
            </a:ln>
            <a:extLst>
              <a:ext uri="{91240B29-F687-4f45-9708-019B960494DF}">
                <a14:hiddenLine xmlns:a14="http://schemas.microsoft.com/office/drawing/2010/main" w="9525">
                  <a:solidFill>
                    <a:srgbClr val="000000"/>
                  </a:solidFill>
                  <a:round/>
                  <a:headEnd/>
                  <a:tailEnd/>
                </a14:hiddenLine>
              </a:ext>
            </a:extLst>
          </p:spPr>
          <p:txBody>
            <a:bodyPr lIns="72566" tIns="36282" rIns="72566" bIns="36282" anchor="ctr"/>
            <a:lstStyle/>
            <a:p>
              <a:pPr algn="ctr"/>
              <a:endParaRPr lang="zh-CN" altLang="en-US">
                <a:solidFill>
                  <a:srgbClr val="FFFFFF"/>
                </a:solidFill>
              </a:endParaRPr>
            </a:p>
          </p:txBody>
        </p:sp>
        <p:sp>
          <p:nvSpPr>
            <p:cNvPr id="13338" name="文本框 27"/>
            <p:cNvSpPr txBox="1">
              <a:spLocks noChangeArrowheads="1"/>
            </p:cNvSpPr>
            <p:nvPr/>
          </p:nvSpPr>
          <p:spPr bwMode="auto">
            <a:xfrm>
              <a:off x="7380312" y="3147814"/>
              <a:ext cx="608214" cy="4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6" tIns="36282" rIns="72566" bIns="36282">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algn="ctr"/>
              <a:r>
                <a:rPr kumimoji="0" lang="zh-CN" altLang="en-US" sz="1200">
                  <a:solidFill>
                    <a:schemeClr val="bg1"/>
                  </a:solidFill>
                  <a:latin typeface="微软雅黑" charset="0"/>
                  <a:ea typeface="微软雅黑" charset="0"/>
                  <a:cs typeface="微软雅黑" charset="0"/>
                </a:rPr>
                <a:t>托管</a:t>
              </a:r>
              <a:endParaRPr kumimoji="0" lang="en-US" altLang="zh-CN" sz="1200">
                <a:solidFill>
                  <a:schemeClr val="bg1"/>
                </a:solidFill>
                <a:latin typeface="微软雅黑" charset="0"/>
                <a:ea typeface="微软雅黑" charset="0"/>
                <a:cs typeface="微软雅黑" charset="0"/>
              </a:endParaRPr>
            </a:p>
            <a:p>
              <a:pPr algn="ctr"/>
              <a:r>
                <a:rPr kumimoji="0" lang="zh-CN" altLang="en-US" sz="1200">
                  <a:solidFill>
                    <a:schemeClr val="bg1"/>
                  </a:solidFill>
                  <a:latin typeface="微软雅黑" charset="0"/>
                  <a:ea typeface="微软雅黑" charset="0"/>
                  <a:cs typeface="微软雅黑" charset="0"/>
                </a:rPr>
                <a:t>私有云</a:t>
              </a:r>
            </a:p>
          </p:txBody>
        </p:sp>
      </p:grpSp>
    </p:spTree>
    <p:extLst>
      <p:ext uri="{BB962C8B-B14F-4D97-AF65-F5344CB8AC3E}">
        <p14:creationId xmlns:p14="http://schemas.microsoft.com/office/powerpoint/2010/main" val="925259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ChangeArrowheads="1"/>
          </p:cNvSpPr>
          <p:nvPr/>
        </p:nvSpPr>
        <p:spPr bwMode="auto">
          <a:xfrm>
            <a:off x="635000" y="0"/>
            <a:ext cx="2730500" cy="1712913"/>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4338" name="Text Box 3"/>
          <p:cNvSpPr txBox="1">
            <a:spLocks noChangeArrowheads="1"/>
          </p:cNvSpPr>
          <p:nvPr/>
        </p:nvSpPr>
        <p:spPr bwMode="auto">
          <a:xfrm>
            <a:off x="557213" y="1658938"/>
            <a:ext cx="10604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zh-CN" altLang="en-US" sz="5100" b="1">
                <a:solidFill>
                  <a:srgbClr val="B91F1F"/>
                </a:solidFill>
                <a:ea typeface="微软雅黑" charset="0"/>
                <a:cs typeface="微软雅黑" charset="0"/>
              </a:rPr>
              <a:t>0</a:t>
            </a:r>
            <a:r>
              <a:rPr kumimoji="0" lang="zh-CN" sz="5100" b="1">
                <a:solidFill>
                  <a:srgbClr val="B91F1F"/>
                </a:solidFill>
                <a:ea typeface="微软雅黑" charset="0"/>
                <a:cs typeface="微软雅黑" charset="0"/>
              </a:rPr>
              <a:t>2</a:t>
            </a:r>
            <a:endParaRPr kumimoji="0" lang="zh-CN" altLang="en-US" sz="5100" b="1">
              <a:solidFill>
                <a:srgbClr val="B91F1F"/>
              </a:solidFill>
              <a:ea typeface="微软雅黑" charset="0"/>
              <a:cs typeface="微软雅黑" charset="0"/>
            </a:endParaRPr>
          </a:p>
        </p:txBody>
      </p:sp>
      <p:sp>
        <p:nvSpPr>
          <p:cNvPr id="38" name="Text Box 7"/>
          <p:cNvSpPr txBox="1">
            <a:spLocks noChangeArrowheads="1"/>
          </p:cNvSpPr>
          <p:nvPr/>
        </p:nvSpPr>
        <p:spPr bwMode="auto">
          <a:xfrm>
            <a:off x="1643063" y="2227263"/>
            <a:ext cx="42957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2900" b="1" dirty="0" smtClean="0">
                <a:solidFill>
                  <a:srgbClr val="333333"/>
                </a:solidFill>
                <a:ea typeface="微软雅黑" charset="0"/>
                <a:cs typeface="微软雅黑" charset="0"/>
              </a:rPr>
              <a:t>企业应用迁移</a:t>
            </a:r>
          </a:p>
        </p:txBody>
      </p:sp>
      <p:sp>
        <p:nvSpPr>
          <p:cNvPr id="39" name="Line 8"/>
          <p:cNvSpPr>
            <a:spLocks noChangeShapeType="1"/>
          </p:cNvSpPr>
          <p:nvPr/>
        </p:nvSpPr>
        <p:spPr bwMode="auto">
          <a:xfrm flipV="1">
            <a:off x="1371600" y="1884363"/>
            <a:ext cx="342900" cy="68580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07704" y="411510"/>
            <a:ext cx="5410200" cy="4203700"/>
          </a:xfrm>
          <a:prstGeom prst="rect">
            <a:avLst/>
          </a:prstGeom>
        </p:spPr>
      </p:pic>
    </p:spTree>
    <p:extLst>
      <p:ext uri="{BB962C8B-B14F-4D97-AF65-F5344CB8AC3E}">
        <p14:creationId xmlns:p14="http://schemas.microsoft.com/office/powerpoint/2010/main" val="25839399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2"/>
          <p:cNvSpPr>
            <a:spLocks noChangeArrowheads="1"/>
          </p:cNvSpPr>
          <p:nvPr/>
        </p:nvSpPr>
        <p:spPr bwMode="auto">
          <a:xfrm>
            <a:off x="0" y="-3175"/>
            <a:ext cx="9144000" cy="739775"/>
          </a:xfrm>
          <a:prstGeom prst="rect">
            <a:avLst/>
          </a:prstGeom>
          <a:solidFill>
            <a:srgbClr val="B91F1F"/>
          </a:solidFill>
          <a:ln>
            <a:noFill/>
          </a:ln>
          <a:effectLst/>
          <a:extLst>
            <a:ext uri="{91240B29-F687-4f45-9708-019B960494DF}">
              <a14:hiddenLine xmlns:a14="http://schemas.microsoft.com/office/drawing/2010/main" w="9525">
                <a:solidFill>
                  <a:srgbClr val="B91F1F"/>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r>
              <a:rPr kumimoji="1" lang="zh-CN" altLang="en-US" sz="2800" dirty="0">
                <a:solidFill>
                  <a:srgbClr val="FFFFFF"/>
                </a:solidFill>
              </a:rPr>
              <a:t>为什么要迁移</a:t>
            </a:r>
            <a:endParaRPr lang="zh-CN" altLang="en-US" sz="2800" dirty="0">
              <a:solidFill>
                <a:srgbClr val="FFFFFF"/>
              </a:solidFill>
            </a:endParaRPr>
          </a:p>
        </p:txBody>
      </p:sp>
      <p:sp>
        <p:nvSpPr>
          <p:cNvPr id="126" name="Line 4"/>
          <p:cNvSpPr>
            <a:spLocks noChangeShapeType="1"/>
          </p:cNvSpPr>
          <p:nvPr/>
        </p:nvSpPr>
        <p:spPr bwMode="auto">
          <a:xfrm>
            <a:off x="887413" y="630238"/>
            <a:ext cx="0" cy="4513262"/>
          </a:xfrm>
          <a:prstGeom prst="line">
            <a:avLst/>
          </a:prstGeom>
          <a:noFill/>
          <a:ln w="28575">
            <a:solidFill>
              <a:srgbClr val="B91F1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
        <p:nvSpPr>
          <p:cNvPr id="127" name="Line 5"/>
          <p:cNvSpPr>
            <a:spLocks noChangeShapeType="1"/>
          </p:cNvSpPr>
          <p:nvPr/>
        </p:nvSpPr>
        <p:spPr bwMode="auto">
          <a:xfrm>
            <a:off x="5240338" y="630238"/>
            <a:ext cx="1587" cy="4513262"/>
          </a:xfrm>
          <a:prstGeom prst="line">
            <a:avLst/>
          </a:prstGeom>
          <a:noFill/>
          <a:ln w="28575">
            <a:solidFill>
              <a:srgbClr val="B91F1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
        <p:nvSpPr>
          <p:cNvPr id="128" name="Rectangle 6"/>
          <p:cNvSpPr>
            <a:spLocks noChangeArrowheads="1"/>
          </p:cNvSpPr>
          <p:nvPr/>
        </p:nvSpPr>
        <p:spPr bwMode="auto">
          <a:xfrm>
            <a:off x="700088" y="1627188"/>
            <a:ext cx="376237" cy="574675"/>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29" name="Rectangle 7"/>
          <p:cNvSpPr>
            <a:spLocks noChangeArrowheads="1"/>
          </p:cNvSpPr>
          <p:nvPr/>
        </p:nvSpPr>
        <p:spPr bwMode="auto">
          <a:xfrm>
            <a:off x="700088" y="2655888"/>
            <a:ext cx="376237" cy="577850"/>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30" name="Rectangle 8"/>
          <p:cNvSpPr>
            <a:spLocks noChangeArrowheads="1"/>
          </p:cNvSpPr>
          <p:nvPr/>
        </p:nvSpPr>
        <p:spPr bwMode="auto">
          <a:xfrm>
            <a:off x="700088" y="3686175"/>
            <a:ext cx="376237" cy="574675"/>
          </a:xfrm>
          <a:prstGeom prst="rect">
            <a:avLst/>
          </a:prstGeom>
          <a:solidFill>
            <a:srgbClr val="B91F1F"/>
          </a:solidFill>
          <a:ln>
            <a:noFill/>
          </a:ln>
          <a:effectLst/>
          <a:extLst>
            <a:ext uri="{91240B29-F687-4f45-9708-019B960494DF}">
              <a14:hiddenLine xmlns:a14="http://schemas.microsoft.com/office/drawing/2010/main" w="9525">
                <a:solidFill>
                  <a:srgbClr val="B91F1F"/>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31" name="Rectangle 9"/>
          <p:cNvSpPr>
            <a:spLocks noChangeArrowheads="1"/>
          </p:cNvSpPr>
          <p:nvPr/>
        </p:nvSpPr>
        <p:spPr bwMode="auto">
          <a:xfrm>
            <a:off x="5053013" y="1627188"/>
            <a:ext cx="376237" cy="574675"/>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32" name="Rectangle 10"/>
          <p:cNvSpPr>
            <a:spLocks noChangeArrowheads="1"/>
          </p:cNvSpPr>
          <p:nvPr/>
        </p:nvSpPr>
        <p:spPr bwMode="auto">
          <a:xfrm>
            <a:off x="5053013" y="2655888"/>
            <a:ext cx="376237" cy="577850"/>
          </a:xfrm>
          <a:prstGeom prst="rect">
            <a:avLst/>
          </a:prstGeom>
          <a:solidFill>
            <a:srgbClr val="B91F1F"/>
          </a:solidFill>
          <a:ln>
            <a:noFill/>
          </a:ln>
          <a:effectLst/>
          <a:extLst>
            <a:ext uri="{91240B29-F687-4f45-9708-019B960494DF}">
              <a14:hiddenLine xmlns:a14="http://schemas.microsoft.com/office/drawing/2010/main" w="9525">
                <a:solidFill>
                  <a:srgbClr val="B91F1F"/>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33" name="Rectangle 11"/>
          <p:cNvSpPr>
            <a:spLocks noChangeArrowheads="1"/>
          </p:cNvSpPr>
          <p:nvPr/>
        </p:nvSpPr>
        <p:spPr bwMode="auto">
          <a:xfrm>
            <a:off x="5053013" y="3686175"/>
            <a:ext cx="376237" cy="574675"/>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solidFill>
                <a:srgbClr val="FF0000"/>
              </a:solidFill>
            </a:endParaRPr>
          </a:p>
        </p:txBody>
      </p:sp>
      <p:sp>
        <p:nvSpPr>
          <p:cNvPr id="134" name="Text Box 12"/>
          <p:cNvSpPr txBox="1">
            <a:spLocks noChangeArrowheads="1"/>
          </p:cNvSpPr>
          <p:nvPr/>
        </p:nvSpPr>
        <p:spPr bwMode="auto">
          <a:xfrm>
            <a:off x="1047750" y="1543050"/>
            <a:ext cx="27447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2000" dirty="0">
                <a:solidFill>
                  <a:srgbClr val="FF0000"/>
                </a:solidFill>
              </a:rPr>
              <a:t>灵活的能力</a:t>
            </a:r>
            <a:endParaRPr lang="en-US" altLang="zh-CN" sz="2000" dirty="0">
              <a:solidFill>
                <a:srgbClr val="FF0000"/>
              </a:solidFill>
            </a:endParaRPr>
          </a:p>
        </p:txBody>
      </p:sp>
      <p:sp>
        <p:nvSpPr>
          <p:cNvPr id="135" name="Text Box 13"/>
          <p:cNvSpPr txBox="1">
            <a:spLocks noChangeArrowheads="1"/>
          </p:cNvSpPr>
          <p:nvPr/>
        </p:nvSpPr>
        <p:spPr bwMode="auto">
          <a:xfrm>
            <a:off x="1054100" y="1836738"/>
            <a:ext cx="2976563"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可以动态扩展，并提供各种</a:t>
            </a:r>
            <a:r>
              <a:rPr lang="en-US" altLang="zh-CN" sz="1300" dirty="0" err="1" smtClean="0">
                <a:solidFill>
                  <a:srgbClr val="FF0000"/>
                </a:solidFill>
                <a:latin typeface="Microsoft YaHei"/>
                <a:ea typeface="Microsoft YaHei"/>
                <a:cs typeface="Microsoft YaHei"/>
              </a:rPr>
              <a:t>PaaS</a:t>
            </a:r>
            <a:r>
              <a:rPr lang="zh-CN" altLang="en-US" sz="1300" dirty="0" smtClean="0">
                <a:solidFill>
                  <a:srgbClr val="FF0000"/>
                </a:solidFill>
                <a:latin typeface="Microsoft YaHei"/>
                <a:ea typeface="Microsoft YaHei"/>
                <a:cs typeface="Microsoft YaHei"/>
              </a:rPr>
              <a:t>服务加快应用部署</a:t>
            </a:r>
          </a:p>
        </p:txBody>
      </p:sp>
      <p:sp>
        <p:nvSpPr>
          <p:cNvPr id="136" name="Text Box 14"/>
          <p:cNvSpPr txBox="1">
            <a:spLocks noChangeArrowheads="1"/>
          </p:cNvSpPr>
          <p:nvPr/>
        </p:nvSpPr>
        <p:spPr bwMode="auto">
          <a:xfrm>
            <a:off x="1047750" y="2581275"/>
            <a:ext cx="27447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2000" dirty="0">
                <a:solidFill>
                  <a:srgbClr val="FF0000"/>
                </a:solidFill>
              </a:rPr>
              <a:t>降低成本</a:t>
            </a:r>
            <a:endParaRPr lang="en-US" altLang="zh-CN" sz="2000" dirty="0">
              <a:solidFill>
                <a:srgbClr val="FF0000"/>
              </a:solidFill>
            </a:endParaRPr>
          </a:p>
        </p:txBody>
      </p:sp>
      <p:sp>
        <p:nvSpPr>
          <p:cNvPr id="137" name="Text Box 15"/>
          <p:cNvSpPr txBox="1">
            <a:spLocks noChangeArrowheads="1"/>
          </p:cNvSpPr>
          <p:nvPr/>
        </p:nvSpPr>
        <p:spPr bwMode="auto">
          <a:xfrm>
            <a:off x="1054100" y="2874963"/>
            <a:ext cx="297656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按需付费节省一次性投入</a:t>
            </a:r>
          </a:p>
        </p:txBody>
      </p:sp>
      <p:sp>
        <p:nvSpPr>
          <p:cNvPr id="138" name="Text Box 16"/>
          <p:cNvSpPr txBox="1">
            <a:spLocks noChangeArrowheads="1"/>
          </p:cNvSpPr>
          <p:nvPr/>
        </p:nvSpPr>
        <p:spPr bwMode="auto">
          <a:xfrm>
            <a:off x="1047750" y="3624263"/>
            <a:ext cx="3668713"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2000" dirty="0">
                <a:solidFill>
                  <a:srgbClr val="FF0000"/>
                </a:solidFill>
              </a:rPr>
              <a:t>敏捷性</a:t>
            </a:r>
            <a:r>
              <a:rPr lang="en-US" altLang="zh-CN" sz="2000" dirty="0">
                <a:solidFill>
                  <a:srgbClr val="FF0000"/>
                </a:solidFill>
              </a:rPr>
              <a:t>——</a:t>
            </a:r>
            <a:r>
              <a:rPr lang="zh-CN" altLang="en-US" sz="2000" dirty="0">
                <a:solidFill>
                  <a:srgbClr val="FF0000"/>
                </a:solidFill>
              </a:rPr>
              <a:t>更快地进入市场</a:t>
            </a:r>
            <a:endParaRPr lang="en-US" altLang="zh-CN" sz="2000" dirty="0">
              <a:solidFill>
                <a:srgbClr val="FF0000"/>
              </a:solidFill>
            </a:endParaRPr>
          </a:p>
        </p:txBody>
      </p:sp>
      <p:sp>
        <p:nvSpPr>
          <p:cNvPr id="139" name="Text Box 17"/>
          <p:cNvSpPr txBox="1">
            <a:spLocks noChangeArrowheads="1"/>
          </p:cNvSpPr>
          <p:nvPr/>
        </p:nvSpPr>
        <p:spPr bwMode="auto">
          <a:xfrm>
            <a:off x="1054100" y="3917950"/>
            <a:ext cx="297656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当需要资源时随时可以进行扩充</a:t>
            </a:r>
          </a:p>
        </p:txBody>
      </p:sp>
      <p:sp>
        <p:nvSpPr>
          <p:cNvPr id="140" name="Text Box 18"/>
          <p:cNvSpPr txBox="1">
            <a:spLocks noChangeArrowheads="1"/>
          </p:cNvSpPr>
          <p:nvPr/>
        </p:nvSpPr>
        <p:spPr bwMode="auto">
          <a:xfrm>
            <a:off x="5443538" y="3619500"/>
            <a:ext cx="27432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2000" dirty="0">
                <a:solidFill>
                  <a:srgbClr val="FF0000"/>
                </a:solidFill>
              </a:rPr>
              <a:t>容灾性（</a:t>
            </a:r>
            <a:r>
              <a:rPr lang="en-US" altLang="zh-CN" sz="2000" dirty="0">
                <a:solidFill>
                  <a:srgbClr val="FF0000"/>
                </a:solidFill>
              </a:rPr>
              <a:t>DR</a:t>
            </a:r>
            <a:r>
              <a:rPr lang="zh-CN" altLang="en-US" sz="2000" dirty="0">
                <a:solidFill>
                  <a:srgbClr val="FF0000"/>
                </a:solidFill>
              </a:rPr>
              <a:t>）</a:t>
            </a:r>
            <a:endParaRPr lang="en-US" altLang="zh-CN" sz="2000" dirty="0">
              <a:solidFill>
                <a:srgbClr val="FF0000"/>
              </a:solidFill>
            </a:endParaRPr>
          </a:p>
        </p:txBody>
      </p:sp>
      <p:sp>
        <p:nvSpPr>
          <p:cNvPr id="141" name="Text Box 19"/>
          <p:cNvSpPr txBox="1">
            <a:spLocks noChangeArrowheads="1"/>
          </p:cNvSpPr>
          <p:nvPr/>
        </p:nvSpPr>
        <p:spPr bwMode="auto">
          <a:xfrm>
            <a:off x="5446713" y="3911600"/>
            <a:ext cx="297656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低成本的容灾，方便的</a:t>
            </a:r>
            <a:r>
              <a:rPr lang="en-US" altLang="zh-CN" sz="1300" dirty="0" smtClean="0">
                <a:solidFill>
                  <a:srgbClr val="FF0000"/>
                </a:solidFill>
                <a:latin typeface="Microsoft YaHei"/>
                <a:ea typeface="Microsoft YaHei"/>
                <a:cs typeface="Microsoft YaHei"/>
              </a:rPr>
              <a:t>DRP</a:t>
            </a:r>
            <a:r>
              <a:rPr lang="zh-CN" altLang="en-US" sz="1300" dirty="0" smtClean="0">
                <a:solidFill>
                  <a:srgbClr val="FF0000"/>
                </a:solidFill>
                <a:latin typeface="Microsoft YaHei"/>
                <a:ea typeface="Microsoft YaHei"/>
                <a:cs typeface="Microsoft YaHei"/>
              </a:rPr>
              <a:t>容灾计划部署</a:t>
            </a:r>
          </a:p>
        </p:txBody>
      </p:sp>
      <p:sp>
        <p:nvSpPr>
          <p:cNvPr id="142" name="Text Box 20"/>
          <p:cNvSpPr txBox="1">
            <a:spLocks noChangeArrowheads="1"/>
          </p:cNvSpPr>
          <p:nvPr/>
        </p:nvSpPr>
        <p:spPr bwMode="auto">
          <a:xfrm>
            <a:off x="5443538" y="2581275"/>
            <a:ext cx="3592512"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2000" dirty="0">
                <a:solidFill>
                  <a:srgbClr val="FF0000"/>
                </a:solidFill>
              </a:rPr>
              <a:t>更好的可用性、可靠性和性能</a:t>
            </a:r>
            <a:endParaRPr lang="en-US" altLang="zh-CN" sz="2000" dirty="0">
              <a:solidFill>
                <a:srgbClr val="FF0000"/>
              </a:solidFill>
            </a:endParaRPr>
          </a:p>
          <a:p>
            <a:pPr eaLnBrk="1" hangingPunct="1">
              <a:defRPr/>
            </a:pPr>
            <a:endParaRPr lang="zh-CN" altLang="en-US" sz="1900" b="1" dirty="0" smtClean="0">
              <a:solidFill>
                <a:srgbClr val="FF0000"/>
              </a:solidFill>
              <a:ea typeface="微软雅黑" charset="0"/>
              <a:cs typeface="微软雅黑" charset="0"/>
            </a:endParaRPr>
          </a:p>
        </p:txBody>
      </p:sp>
      <p:sp>
        <p:nvSpPr>
          <p:cNvPr id="143" name="Text Box 21"/>
          <p:cNvSpPr txBox="1">
            <a:spLocks noChangeArrowheads="1"/>
          </p:cNvSpPr>
          <p:nvPr/>
        </p:nvSpPr>
        <p:spPr bwMode="auto">
          <a:xfrm>
            <a:off x="5580063" y="2932113"/>
            <a:ext cx="297656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专业的机房、经过验证的软硬件体系和专业的技术运维队伍</a:t>
            </a:r>
          </a:p>
        </p:txBody>
      </p:sp>
      <p:sp>
        <p:nvSpPr>
          <p:cNvPr id="144" name="Text Box 22"/>
          <p:cNvSpPr txBox="1">
            <a:spLocks noChangeArrowheads="1"/>
          </p:cNvSpPr>
          <p:nvPr/>
        </p:nvSpPr>
        <p:spPr bwMode="auto">
          <a:xfrm>
            <a:off x="5443538" y="1544638"/>
            <a:ext cx="27432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2000" dirty="0">
                <a:solidFill>
                  <a:srgbClr val="FF0000"/>
                </a:solidFill>
              </a:rPr>
              <a:t>专注于你的业务</a:t>
            </a:r>
            <a:endParaRPr lang="en-US" altLang="zh-CN" sz="2000" dirty="0">
              <a:solidFill>
                <a:srgbClr val="FF0000"/>
              </a:solidFill>
            </a:endParaRPr>
          </a:p>
        </p:txBody>
      </p:sp>
      <p:sp>
        <p:nvSpPr>
          <p:cNvPr id="145" name="Text Box 23"/>
          <p:cNvSpPr txBox="1">
            <a:spLocks noChangeArrowheads="1"/>
          </p:cNvSpPr>
          <p:nvPr/>
        </p:nvSpPr>
        <p:spPr bwMode="auto">
          <a:xfrm>
            <a:off x="5446713" y="1839913"/>
            <a:ext cx="297656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1300" dirty="0" smtClean="0">
                <a:solidFill>
                  <a:srgbClr val="FF0000"/>
                </a:solidFill>
                <a:latin typeface="Microsoft YaHei"/>
                <a:ea typeface="Microsoft YaHei"/>
                <a:cs typeface="Microsoft YaHei"/>
              </a:rPr>
              <a:t>不再被基础设施的采购、招标、安装、调试、运维等流程困扰</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3"/>
          <p:cNvSpPr txBox="1">
            <a:spLocks noChangeArrowheads="1"/>
          </p:cNvSpPr>
          <p:nvPr/>
        </p:nvSpPr>
        <p:spPr bwMode="auto">
          <a:xfrm>
            <a:off x="971600" y="2067694"/>
            <a:ext cx="707090"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HW</a:t>
            </a:r>
            <a:r>
              <a:rPr lang="zh-CN" altLang="en-US" dirty="0" smtClean="0"/>
              <a:t> </a:t>
            </a:r>
            <a:r>
              <a:rPr lang="en-US" altLang="zh-CN" dirty="0" smtClean="0"/>
              <a:t>LB</a:t>
            </a:r>
            <a:endParaRPr lang="zh-CN" altLang="en-US" dirty="0"/>
          </a:p>
        </p:txBody>
      </p:sp>
      <p:sp>
        <p:nvSpPr>
          <p:cNvPr id="17411" name="文本框 4"/>
          <p:cNvSpPr txBox="1">
            <a:spLocks noChangeArrowheads="1"/>
          </p:cNvSpPr>
          <p:nvPr/>
        </p:nvSpPr>
        <p:spPr bwMode="auto">
          <a:xfrm>
            <a:off x="307975" y="2651125"/>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17412" name="文本框 5"/>
          <p:cNvSpPr txBox="1">
            <a:spLocks noChangeArrowheads="1"/>
          </p:cNvSpPr>
          <p:nvPr/>
        </p:nvSpPr>
        <p:spPr bwMode="auto">
          <a:xfrm>
            <a:off x="1115616"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17413" name="文本框 6"/>
          <p:cNvSpPr txBox="1">
            <a:spLocks noChangeArrowheads="1"/>
          </p:cNvSpPr>
          <p:nvPr/>
        </p:nvSpPr>
        <p:spPr bwMode="auto">
          <a:xfrm>
            <a:off x="1979712"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17414" name="文本框 7"/>
          <p:cNvSpPr txBox="1">
            <a:spLocks noChangeArrowheads="1"/>
          </p:cNvSpPr>
          <p:nvPr/>
        </p:nvSpPr>
        <p:spPr bwMode="auto">
          <a:xfrm>
            <a:off x="2699792" y="4083918"/>
            <a:ext cx="667115" cy="284693"/>
          </a:xfrm>
          <a:prstGeom prst="rect">
            <a:avLst/>
          </a:prstGeom>
          <a:noFill/>
          <a:ln w="9525">
            <a:solidFill>
              <a:schemeClr val="tx1"/>
            </a:solidFill>
            <a:miter lim="800000"/>
            <a:headEnd/>
            <a:tailEnd/>
          </a:ln>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RDMS</a:t>
            </a:r>
            <a:endParaRPr lang="zh-CN" altLang="en-US" dirty="0"/>
          </a:p>
        </p:txBody>
      </p:sp>
      <p:sp>
        <p:nvSpPr>
          <p:cNvPr id="17416" name="文本框 9"/>
          <p:cNvSpPr txBox="1">
            <a:spLocks noChangeArrowheads="1"/>
          </p:cNvSpPr>
          <p:nvPr/>
        </p:nvSpPr>
        <p:spPr bwMode="auto">
          <a:xfrm>
            <a:off x="5580112" y="2067694"/>
            <a:ext cx="477848"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ELB</a:t>
            </a:r>
            <a:endParaRPr lang="zh-CN" altLang="en-US" dirty="0"/>
          </a:p>
        </p:txBody>
      </p:sp>
      <p:sp>
        <p:nvSpPr>
          <p:cNvPr id="17420" name="文本框 13"/>
          <p:cNvSpPr txBox="1">
            <a:spLocks noChangeArrowheads="1"/>
          </p:cNvSpPr>
          <p:nvPr/>
        </p:nvSpPr>
        <p:spPr bwMode="auto">
          <a:xfrm>
            <a:off x="8028384" y="4011910"/>
            <a:ext cx="517560" cy="284693"/>
          </a:xfrm>
          <a:prstGeom prst="rect">
            <a:avLst/>
          </a:prstGeom>
          <a:noFill/>
          <a:ln w="9525">
            <a:solidFill>
              <a:schemeClr val="tx1"/>
            </a:solidFill>
            <a:miter lim="800000"/>
            <a:headEnd/>
            <a:tailEnd/>
          </a:ln>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RDS</a:t>
            </a:r>
            <a:endParaRPr lang="zh-CN" altLang="en-US" dirty="0"/>
          </a:p>
        </p:txBody>
      </p:sp>
      <p:sp>
        <p:nvSpPr>
          <p:cNvPr id="17421" name="文本框 14"/>
          <p:cNvSpPr txBox="1">
            <a:spLocks noChangeArrowheads="1"/>
          </p:cNvSpPr>
          <p:nvPr/>
        </p:nvSpPr>
        <p:spPr bwMode="auto">
          <a:xfrm>
            <a:off x="6300192" y="1563638"/>
            <a:ext cx="1395413"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a:t>金山云安全防护</a:t>
            </a:r>
          </a:p>
        </p:txBody>
      </p:sp>
      <p:sp>
        <p:nvSpPr>
          <p:cNvPr id="17422" name="文本框 15"/>
          <p:cNvSpPr txBox="1">
            <a:spLocks noChangeArrowheads="1"/>
          </p:cNvSpPr>
          <p:nvPr/>
        </p:nvSpPr>
        <p:spPr bwMode="auto">
          <a:xfrm>
            <a:off x="323528" y="4083918"/>
            <a:ext cx="507653"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DAS</a:t>
            </a:r>
            <a:endParaRPr lang="zh-CN" altLang="en-US" dirty="0"/>
          </a:p>
        </p:txBody>
      </p:sp>
      <p:sp>
        <p:nvSpPr>
          <p:cNvPr id="17423" name="文本框 16"/>
          <p:cNvSpPr txBox="1">
            <a:spLocks noChangeArrowheads="1"/>
          </p:cNvSpPr>
          <p:nvPr/>
        </p:nvSpPr>
        <p:spPr bwMode="auto">
          <a:xfrm>
            <a:off x="6084168" y="4011910"/>
            <a:ext cx="836920"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KS3</a:t>
            </a:r>
            <a:r>
              <a:rPr lang="zh-CN" altLang="en-US" dirty="0"/>
              <a:t>存储</a:t>
            </a:r>
          </a:p>
        </p:txBody>
      </p:sp>
      <p:sp>
        <p:nvSpPr>
          <p:cNvPr id="17424" name="文本框 17"/>
          <p:cNvSpPr txBox="1">
            <a:spLocks noChangeArrowheads="1"/>
          </p:cNvSpPr>
          <p:nvPr/>
        </p:nvSpPr>
        <p:spPr bwMode="auto">
          <a:xfrm>
            <a:off x="5364088" y="4011910"/>
            <a:ext cx="507653"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SSD</a:t>
            </a:r>
            <a:endParaRPr lang="zh-CN" altLang="en-US" dirty="0"/>
          </a:p>
        </p:txBody>
      </p:sp>
      <p:sp>
        <p:nvSpPr>
          <p:cNvPr id="17444" name="右箭头 37"/>
          <p:cNvSpPr>
            <a:spLocks noChangeArrowheads="1"/>
          </p:cNvSpPr>
          <p:nvPr/>
        </p:nvSpPr>
        <p:spPr bwMode="auto">
          <a:xfrm>
            <a:off x="3741738" y="2592388"/>
            <a:ext cx="1270000" cy="458787"/>
          </a:xfrm>
          <a:prstGeom prst="rightArrow">
            <a:avLst>
              <a:gd name="adj1" fmla="val 50000"/>
              <a:gd name="adj2" fmla="val 49878"/>
            </a:avLst>
          </a:prstGeom>
          <a:solidFill>
            <a:schemeClr val="accent1"/>
          </a:solidFill>
          <a:ln w="9525">
            <a:solidFill>
              <a:schemeClr val="tx1"/>
            </a:solidFill>
            <a:round/>
            <a:headEnd/>
            <a:tailEnd/>
          </a:ln>
        </p:spPr>
        <p:txBody>
          <a:bodyPr lIns="68580" tIns="34290" rIns="68580" bIns="34290"/>
          <a:lstStyle/>
          <a:p>
            <a:pPr defTabSz="685800" eaLnBrk="1" hangingPunct="1"/>
            <a:endParaRPr lang="zh-CN" altLang="en-US"/>
          </a:p>
        </p:txBody>
      </p:sp>
      <p:sp>
        <p:nvSpPr>
          <p:cNvPr id="17445" name="矩形 38"/>
          <p:cNvSpPr>
            <a:spLocks noChangeArrowheads="1"/>
          </p:cNvSpPr>
          <p:nvPr/>
        </p:nvSpPr>
        <p:spPr bwMode="auto">
          <a:xfrm>
            <a:off x="147638" y="1201738"/>
            <a:ext cx="3444875" cy="35956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17446" name="文本框 39"/>
          <p:cNvSpPr txBox="1">
            <a:spLocks noChangeArrowheads="1"/>
          </p:cNvSpPr>
          <p:nvPr/>
        </p:nvSpPr>
        <p:spPr bwMode="auto">
          <a:xfrm>
            <a:off x="1547664" y="4515966"/>
            <a:ext cx="19335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a:t>自有机房</a:t>
            </a:r>
            <a:r>
              <a:rPr lang="en-US" altLang="zh-CN" dirty="0"/>
              <a:t>/IDC</a:t>
            </a:r>
            <a:r>
              <a:rPr lang="zh-CN" altLang="en-US" dirty="0"/>
              <a:t>托管机房</a:t>
            </a:r>
          </a:p>
        </p:txBody>
      </p:sp>
      <p:sp>
        <p:nvSpPr>
          <p:cNvPr id="17447" name="矩形 40"/>
          <p:cNvSpPr>
            <a:spLocks noChangeArrowheads="1"/>
          </p:cNvSpPr>
          <p:nvPr/>
        </p:nvSpPr>
        <p:spPr bwMode="auto">
          <a:xfrm>
            <a:off x="5219700" y="1203325"/>
            <a:ext cx="3446463" cy="35956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17448" name="文本框 41"/>
          <p:cNvSpPr txBox="1">
            <a:spLocks noChangeArrowheads="1"/>
          </p:cNvSpPr>
          <p:nvPr/>
        </p:nvSpPr>
        <p:spPr bwMode="auto">
          <a:xfrm>
            <a:off x="7115175" y="4425950"/>
            <a:ext cx="1574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金山云公有云平台</a:t>
            </a:r>
          </a:p>
        </p:txBody>
      </p:sp>
      <p:sp>
        <p:nvSpPr>
          <p:cNvPr id="17449" name="文本框 42"/>
          <p:cNvSpPr txBox="1">
            <a:spLocks noChangeArrowheads="1"/>
          </p:cNvSpPr>
          <p:nvPr/>
        </p:nvSpPr>
        <p:spPr bwMode="auto">
          <a:xfrm>
            <a:off x="7164288" y="4011910"/>
            <a:ext cx="497747"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EBS</a:t>
            </a:r>
            <a:endParaRPr lang="zh-CN" altLang="en-US" dirty="0"/>
          </a:p>
        </p:txBody>
      </p:sp>
      <p:sp>
        <p:nvSpPr>
          <p:cNvPr id="17450" name="文本框 43"/>
          <p:cNvSpPr txBox="1">
            <a:spLocks noChangeArrowheads="1"/>
          </p:cNvSpPr>
          <p:nvPr/>
        </p:nvSpPr>
        <p:spPr bwMode="auto">
          <a:xfrm>
            <a:off x="1043608" y="1563638"/>
            <a:ext cx="4206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FW</a:t>
            </a:r>
            <a:endParaRPr lang="zh-CN" altLang="en-US"/>
          </a:p>
        </p:txBody>
      </p:sp>
      <p:sp>
        <p:nvSpPr>
          <p:cNvPr id="11" name="圆角矩形 10"/>
          <p:cNvSpPr/>
          <p:nvPr/>
        </p:nvSpPr>
        <p:spPr bwMode="auto">
          <a:xfrm>
            <a:off x="323528" y="3363838"/>
            <a:ext cx="3096344" cy="360040"/>
          </a:xfrm>
          <a:prstGeom prst="roundRect">
            <a:avLst/>
          </a:prstGeom>
          <a:solidFill>
            <a:srgbClr val="FF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r>
              <a:rPr lang="zh-CN" altLang="en-US" dirty="0" smtClean="0"/>
              <a:t>硬件</a:t>
            </a:r>
            <a:r>
              <a:rPr kumimoji="0" lang="en-US" altLang="zh-CN" b="0" i="0" u="none" strike="noStrike" cap="none" normalizeH="0" baseline="0" dirty="0" smtClean="0">
                <a:ln>
                  <a:noFill/>
                </a:ln>
                <a:solidFill>
                  <a:schemeClr val="tx1"/>
                </a:solidFill>
                <a:effectLst/>
                <a:latin typeface="Arial" charset="0"/>
                <a:ea typeface="宋体" charset="0"/>
                <a:cs typeface="宋体" charset="0"/>
              </a:rPr>
              <a:t>/</a:t>
            </a:r>
            <a:r>
              <a:rPr kumimoji="0" lang="zh-CN" altLang="en-US" b="0" i="0" u="none" strike="noStrike" cap="none" normalizeH="0" baseline="0" dirty="0" smtClean="0">
                <a:ln>
                  <a:noFill/>
                </a:ln>
                <a:solidFill>
                  <a:schemeClr val="tx1"/>
                </a:solidFill>
                <a:effectLst/>
                <a:latin typeface="Arial" charset="0"/>
                <a:ea typeface="宋体" charset="0"/>
                <a:cs typeface="宋体" charset="0"/>
              </a:rPr>
              <a:t>服务器</a:t>
            </a:r>
            <a:endParaRPr kumimoji="0" lang="zh-CN" altLang="en-US" b="0" i="0" u="none" strike="noStrike" cap="none" normalizeH="0" baseline="0" dirty="0">
              <a:ln>
                <a:noFill/>
              </a:ln>
              <a:solidFill>
                <a:schemeClr val="tx1"/>
              </a:solidFill>
              <a:effectLst/>
              <a:latin typeface="Arial" charset="0"/>
              <a:ea typeface="宋体" charset="0"/>
              <a:cs typeface="宋体" charset="0"/>
            </a:endParaRPr>
          </a:p>
        </p:txBody>
      </p:sp>
      <p:sp>
        <p:nvSpPr>
          <p:cNvPr id="55" name="文本框 6"/>
          <p:cNvSpPr txBox="1">
            <a:spLocks noChangeArrowheads="1"/>
          </p:cNvSpPr>
          <p:nvPr/>
        </p:nvSpPr>
        <p:spPr bwMode="auto">
          <a:xfrm>
            <a:off x="2843808"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56" name="文本框 3"/>
          <p:cNvSpPr txBox="1">
            <a:spLocks noChangeArrowheads="1"/>
          </p:cNvSpPr>
          <p:nvPr/>
        </p:nvSpPr>
        <p:spPr bwMode="auto">
          <a:xfrm>
            <a:off x="2267744" y="2067694"/>
            <a:ext cx="707090"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HW</a:t>
            </a:r>
            <a:r>
              <a:rPr lang="zh-CN" altLang="en-US" dirty="0" smtClean="0"/>
              <a:t> </a:t>
            </a:r>
            <a:r>
              <a:rPr lang="en-US" altLang="zh-CN" dirty="0" smtClean="0"/>
              <a:t>LB</a:t>
            </a:r>
            <a:endParaRPr lang="zh-CN" altLang="en-US" dirty="0"/>
          </a:p>
        </p:txBody>
      </p:sp>
      <p:sp>
        <p:nvSpPr>
          <p:cNvPr id="58" name="文本框 43"/>
          <p:cNvSpPr txBox="1">
            <a:spLocks noChangeArrowheads="1"/>
          </p:cNvSpPr>
          <p:nvPr/>
        </p:nvSpPr>
        <p:spPr bwMode="auto">
          <a:xfrm>
            <a:off x="2339752" y="1563638"/>
            <a:ext cx="4206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FW</a:t>
            </a:r>
            <a:endParaRPr lang="zh-CN" altLang="en-US"/>
          </a:p>
        </p:txBody>
      </p:sp>
      <p:sp>
        <p:nvSpPr>
          <p:cNvPr id="59" name="文本框 15"/>
          <p:cNvSpPr txBox="1">
            <a:spLocks noChangeArrowheads="1"/>
          </p:cNvSpPr>
          <p:nvPr/>
        </p:nvSpPr>
        <p:spPr bwMode="auto">
          <a:xfrm>
            <a:off x="1115616" y="4083918"/>
            <a:ext cx="507653"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SAN</a:t>
            </a:r>
            <a:endParaRPr lang="zh-CN" altLang="en-US" dirty="0"/>
          </a:p>
        </p:txBody>
      </p:sp>
      <p:sp>
        <p:nvSpPr>
          <p:cNvPr id="60" name="文本框 15"/>
          <p:cNvSpPr txBox="1">
            <a:spLocks noChangeArrowheads="1"/>
          </p:cNvSpPr>
          <p:nvPr/>
        </p:nvSpPr>
        <p:spPr bwMode="auto">
          <a:xfrm>
            <a:off x="1979712" y="4083918"/>
            <a:ext cx="507653"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NAS</a:t>
            </a:r>
            <a:endParaRPr lang="zh-CN" altLang="en-US" dirty="0"/>
          </a:p>
        </p:txBody>
      </p:sp>
      <p:sp>
        <p:nvSpPr>
          <p:cNvPr id="63" name="圆角矩形 62"/>
          <p:cNvSpPr/>
          <p:nvPr/>
        </p:nvSpPr>
        <p:spPr bwMode="auto">
          <a:xfrm>
            <a:off x="5364088" y="3291830"/>
            <a:ext cx="3096344" cy="360040"/>
          </a:xfrm>
          <a:prstGeom prst="roundRect">
            <a:avLst/>
          </a:prstGeom>
          <a:solidFill>
            <a:srgbClr val="FF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r>
              <a:rPr lang="zh-CN" altLang="en-US" dirty="0" smtClean="0"/>
              <a:t>云主机</a:t>
            </a:r>
            <a:endParaRPr kumimoji="0" lang="zh-CN" altLang="en-US" b="0" i="0" u="none" strike="noStrike" cap="none" normalizeH="0" baseline="0" dirty="0">
              <a:ln>
                <a:noFill/>
              </a:ln>
              <a:solidFill>
                <a:schemeClr val="tx1"/>
              </a:solidFill>
              <a:effectLst/>
              <a:latin typeface="Arial" charset="0"/>
              <a:ea typeface="宋体" charset="0"/>
              <a:cs typeface="宋体" charset="0"/>
            </a:endParaRPr>
          </a:p>
        </p:txBody>
      </p:sp>
      <p:sp>
        <p:nvSpPr>
          <p:cNvPr id="65" name="文本框 4"/>
          <p:cNvSpPr txBox="1">
            <a:spLocks noChangeArrowheads="1"/>
          </p:cNvSpPr>
          <p:nvPr/>
        </p:nvSpPr>
        <p:spPr bwMode="auto">
          <a:xfrm>
            <a:off x="5492551" y="2651125"/>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66" name="文本框 5"/>
          <p:cNvSpPr txBox="1">
            <a:spLocks noChangeArrowheads="1"/>
          </p:cNvSpPr>
          <p:nvPr/>
        </p:nvSpPr>
        <p:spPr bwMode="auto">
          <a:xfrm>
            <a:off x="6300192"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67" name="文本框 6"/>
          <p:cNvSpPr txBox="1">
            <a:spLocks noChangeArrowheads="1"/>
          </p:cNvSpPr>
          <p:nvPr/>
        </p:nvSpPr>
        <p:spPr bwMode="auto">
          <a:xfrm>
            <a:off x="7164288"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68" name="文本框 6"/>
          <p:cNvSpPr txBox="1">
            <a:spLocks noChangeArrowheads="1"/>
          </p:cNvSpPr>
          <p:nvPr/>
        </p:nvSpPr>
        <p:spPr bwMode="auto">
          <a:xfrm>
            <a:off x="8028384" y="2643758"/>
            <a:ext cx="497572"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dirty="0" smtClean="0"/>
              <a:t>应</a:t>
            </a:r>
            <a:r>
              <a:rPr lang="zh-CN" altLang="en-US" dirty="0"/>
              <a:t>用</a:t>
            </a:r>
          </a:p>
        </p:txBody>
      </p:sp>
      <p:sp>
        <p:nvSpPr>
          <p:cNvPr id="69" name="文本框 9"/>
          <p:cNvSpPr txBox="1">
            <a:spLocks noChangeArrowheads="1"/>
          </p:cNvSpPr>
          <p:nvPr/>
        </p:nvSpPr>
        <p:spPr bwMode="auto">
          <a:xfrm>
            <a:off x="6300192" y="2067694"/>
            <a:ext cx="427879"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EIP</a:t>
            </a:r>
            <a:endParaRPr lang="zh-CN" altLang="en-US" dirty="0"/>
          </a:p>
        </p:txBody>
      </p:sp>
      <p:sp>
        <p:nvSpPr>
          <p:cNvPr id="70" name="文本框 9"/>
          <p:cNvSpPr txBox="1">
            <a:spLocks noChangeArrowheads="1"/>
          </p:cNvSpPr>
          <p:nvPr/>
        </p:nvSpPr>
        <p:spPr bwMode="auto">
          <a:xfrm>
            <a:off x="7020272" y="2067694"/>
            <a:ext cx="520478"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VPC</a:t>
            </a:r>
            <a:endParaRPr lang="zh-CN" altLang="en-US" dirty="0"/>
          </a:p>
        </p:txBody>
      </p:sp>
      <p:sp>
        <p:nvSpPr>
          <p:cNvPr id="71" name="文本框 9"/>
          <p:cNvSpPr txBox="1">
            <a:spLocks noChangeArrowheads="1"/>
          </p:cNvSpPr>
          <p:nvPr/>
        </p:nvSpPr>
        <p:spPr bwMode="auto">
          <a:xfrm>
            <a:off x="7812360" y="2067694"/>
            <a:ext cx="520478" cy="284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VPN</a:t>
            </a:r>
            <a:endParaRPr lang="zh-CN" altLang="en-US" dirty="0"/>
          </a:p>
        </p:txBody>
      </p:sp>
      <p:sp>
        <p:nvSpPr>
          <p:cNvPr id="16" name="文本框 15"/>
          <p:cNvSpPr txBox="1"/>
          <p:nvPr/>
        </p:nvSpPr>
        <p:spPr>
          <a:xfrm>
            <a:off x="3851920" y="3219822"/>
            <a:ext cx="902811" cy="307777"/>
          </a:xfrm>
          <a:prstGeom prst="rect">
            <a:avLst/>
          </a:prstGeom>
          <a:noFill/>
        </p:spPr>
        <p:txBody>
          <a:bodyPr wrap="none" rtlCol="0">
            <a:spAutoFit/>
          </a:bodyPr>
          <a:lstStyle/>
          <a:p>
            <a:r>
              <a:rPr kumimoji="1" lang="zh-CN" altLang="en-US" dirty="0" smtClean="0"/>
              <a:t>按需扩展</a:t>
            </a:r>
            <a:endParaRPr kumimoji="1" lang="zh-CN" altLang="en-US" dirty="0"/>
          </a:p>
        </p:txBody>
      </p:sp>
      <p:sp>
        <p:nvSpPr>
          <p:cNvPr id="3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39" name="Text Box 7"/>
          <p:cNvSpPr txBox="1">
            <a:spLocks noChangeArrowheads="1"/>
          </p:cNvSpPr>
          <p:nvPr/>
        </p:nvSpPr>
        <p:spPr bwMode="auto">
          <a:xfrm>
            <a:off x="455613" y="-7938"/>
            <a:ext cx="2339975" cy="362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400" dirty="0">
                <a:solidFill>
                  <a:schemeClr val="bg1"/>
                </a:solidFill>
              </a:rPr>
              <a:t>怎样的应用程序适合上云？</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23367356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边形 18"/>
          <p:cNvSpPr/>
          <p:nvPr/>
        </p:nvSpPr>
        <p:spPr bwMode="auto">
          <a:xfrm>
            <a:off x="5867400" y="3219450"/>
            <a:ext cx="1512888" cy="1368425"/>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5" name="六边形 4"/>
          <p:cNvSpPr/>
          <p:nvPr/>
        </p:nvSpPr>
        <p:spPr bwMode="auto">
          <a:xfrm>
            <a:off x="323850" y="1635125"/>
            <a:ext cx="1727200" cy="1441450"/>
          </a:xfrm>
          <a:prstGeom prst="hexagon">
            <a:avLst/>
          </a:prstGeom>
          <a:solidFill>
            <a:srgbClr val="B91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6" name="六边形 5"/>
          <p:cNvSpPr/>
          <p:nvPr/>
        </p:nvSpPr>
        <p:spPr bwMode="auto">
          <a:xfrm>
            <a:off x="1908175" y="3219450"/>
            <a:ext cx="1584325" cy="1368425"/>
          </a:xfrm>
          <a:prstGeom prst="hexagon">
            <a:avLst/>
          </a:pr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7" name="六边形 6"/>
          <p:cNvSpPr/>
          <p:nvPr/>
        </p:nvSpPr>
        <p:spPr bwMode="auto">
          <a:xfrm>
            <a:off x="3995738" y="1635125"/>
            <a:ext cx="1512887" cy="1368425"/>
          </a:xfrm>
          <a:prstGeom prst="hexag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8" name="六边形 7"/>
          <p:cNvSpPr/>
          <p:nvPr/>
        </p:nvSpPr>
        <p:spPr bwMode="auto">
          <a:xfrm>
            <a:off x="7235825" y="1635125"/>
            <a:ext cx="1584325" cy="1368425"/>
          </a:xfrm>
          <a:prstGeom prst="hexagon">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19462" name="矩形 8"/>
          <p:cNvSpPr>
            <a:spLocks noChangeArrowheads="1"/>
          </p:cNvSpPr>
          <p:nvPr/>
        </p:nvSpPr>
        <p:spPr bwMode="auto">
          <a:xfrm>
            <a:off x="611188" y="1276350"/>
            <a:ext cx="1082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周期性应用</a:t>
            </a:r>
          </a:p>
        </p:txBody>
      </p:sp>
      <p:sp>
        <p:nvSpPr>
          <p:cNvPr id="10" name="矩形 9"/>
          <p:cNvSpPr/>
          <p:nvPr/>
        </p:nvSpPr>
        <p:spPr>
          <a:xfrm>
            <a:off x="684213" y="1924050"/>
            <a:ext cx="1133475" cy="900113"/>
          </a:xfrm>
          <a:prstGeom prst="rect">
            <a:avLst/>
          </a:prstGeom>
        </p:spPr>
        <p:txBody>
          <a:bodyPr>
            <a:spAutoFit/>
          </a:bodyPr>
          <a:lstStyle/>
          <a:p>
            <a:pPr>
              <a:defRPr/>
            </a:pPr>
            <a:r>
              <a:rPr lang="zh-CN" altLang="en-US" sz="1050" dirty="0">
                <a:solidFill>
                  <a:srgbClr val="FFFFFF"/>
                </a:solidFill>
              </a:rPr>
              <a:t>工资单处理、纳税申报、学校招生、某些博彩应用、会议管理等等。</a:t>
            </a:r>
          </a:p>
        </p:txBody>
      </p:sp>
      <p:sp>
        <p:nvSpPr>
          <p:cNvPr id="19464" name="矩形 10"/>
          <p:cNvSpPr>
            <a:spLocks noChangeArrowheads="1"/>
          </p:cNvSpPr>
          <p:nvPr/>
        </p:nvSpPr>
        <p:spPr bwMode="auto">
          <a:xfrm>
            <a:off x="2195513" y="2787650"/>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突发性应用</a:t>
            </a:r>
          </a:p>
        </p:txBody>
      </p:sp>
      <p:sp>
        <p:nvSpPr>
          <p:cNvPr id="12" name="矩形 11"/>
          <p:cNvSpPr/>
          <p:nvPr/>
        </p:nvSpPr>
        <p:spPr>
          <a:xfrm>
            <a:off x="2124075" y="3363913"/>
            <a:ext cx="1277938" cy="1062037"/>
          </a:xfrm>
          <a:prstGeom prst="rect">
            <a:avLst/>
          </a:prstGeom>
        </p:spPr>
        <p:txBody>
          <a:bodyPr>
            <a:spAutoFit/>
          </a:bodyPr>
          <a:lstStyle/>
          <a:p>
            <a:pPr>
              <a:defRPr/>
            </a:pPr>
            <a:r>
              <a:rPr lang="zh-CN" altLang="en-US" sz="1050" dirty="0">
                <a:solidFill>
                  <a:srgbClr val="FFFFFF"/>
                </a:solidFill>
              </a:rPr>
              <a:t>可预见或无法预见访问量激增的应用</a:t>
            </a:r>
          </a:p>
          <a:p>
            <a:pPr>
              <a:defRPr/>
            </a:pPr>
            <a:r>
              <a:rPr lang="zh-CN" altLang="en-US" sz="1050" dirty="0">
                <a:solidFill>
                  <a:srgbClr val="FFFFFF"/>
                </a:solidFill>
              </a:rPr>
              <a:t>由于被权威性的网站所提及导致访问量突然上升</a:t>
            </a:r>
          </a:p>
        </p:txBody>
      </p:sp>
      <p:sp>
        <p:nvSpPr>
          <p:cNvPr id="13" name="矩形 12"/>
          <p:cNvSpPr/>
          <p:nvPr/>
        </p:nvSpPr>
        <p:spPr>
          <a:xfrm>
            <a:off x="4211638" y="1851025"/>
            <a:ext cx="1296987" cy="900113"/>
          </a:xfrm>
          <a:prstGeom prst="rect">
            <a:avLst/>
          </a:prstGeom>
        </p:spPr>
        <p:txBody>
          <a:bodyPr>
            <a:spAutoFit/>
          </a:bodyPr>
          <a:lstStyle/>
          <a:p>
            <a:pPr>
              <a:defRPr/>
            </a:pPr>
            <a:r>
              <a:rPr lang="zh-CN" altLang="en-US" sz="1050" dirty="0"/>
              <a:t>初创应用 </a:t>
            </a:r>
            <a:r>
              <a:rPr lang="en-US" altLang="zh-CN" sz="1050" dirty="0"/>
              <a:t>/ </a:t>
            </a:r>
            <a:r>
              <a:rPr lang="zh-CN" altLang="en-US" sz="1050" dirty="0"/>
              <a:t>在线游戏</a:t>
            </a:r>
          </a:p>
          <a:p>
            <a:pPr>
              <a:defRPr/>
            </a:pPr>
            <a:r>
              <a:rPr lang="zh-CN" altLang="en-US" sz="1050" dirty="0"/>
              <a:t>访问量的增减取决于你的业务是成功还是失败</a:t>
            </a:r>
          </a:p>
        </p:txBody>
      </p:sp>
      <p:sp>
        <p:nvSpPr>
          <p:cNvPr id="19467" name="矩形 13"/>
          <p:cNvSpPr>
            <a:spLocks noChangeArrowheads="1"/>
          </p:cNvSpPr>
          <p:nvPr/>
        </p:nvSpPr>
        <p:spPr bwMode="auto">
          <a:xfrm>
            <a:off x="3779838" y="1276350"/>
            <a:ext cx="1800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业务量不可预知应用</a:t>
            </a:r>
          </a:p>
        </p:txBody>
      </p:sp>
      <p:sp>
        <p:nvSpPr>
          <p:cNvPr id="15" name="矩形 14"/>
          <p:cNvSpPr/>
          <p:nvPr/>
        </p:nvSpPr>
        <p:spPr>
          <a:xfrm>
            <a:off x="7451725" y="1635125"/>
            <a:ext cx="1368425" cy="1385888"/>
          </a:xfrm>
          <a:prstGeom prst="rect">
            <a:avLst/>
          </a:prstGeom>
        </p:spPr>
        <p:txBody>
          <a:bodyPr>
            <a:spAutoFit/>
          </a:bodyPr>
          <a:lstStyle/>
          <a:p>
            <a:pPr>
              <a:defRPr/>
            </a:pPr>
            <a:r>
              <a:rPr lang="zh-CN" altLang="en-US" sz="1050" dirty="0"/>
              <a:t>大数据（分析）应用</a:t>
            </a:r>
            <a:endParaRPr lang="en-US" altLang="zh-CN" sz="1050" dirty="0"/>
          </a:p>
          <a:p>
            <a:pPr>
              <a:defRPr/>
            </a:pPr>
            <a:r>
              <a:rPr lang="zh-CN" altLang="en-US" sz="1050" dirty="0"/>
              <a:t>需要超级计算能力</a:t>
            </a:r>
          </a:p>
          <a:p>
            <a:pPr>
              <a:defRPr/>
            </a:pPr>
            <a:r>
              <a:rPr lang="zh-CN" altLang="en-US" sz="1050" dirty="0"/>
              <a:t>超高带宽、增强型网络、以及非常高的计算能力 </a:t>
            </a:r>
            <a:r>
              <a:rPr lang="en-US" altLang="zh-CN" sz="1050" dirty="0"/>
              <a:t>—— </a:t>
            </a:r>
            <a:r>
              <a:rPr lang="zh-CN" altLang="en-US" sz="1050" dirty="0"/>
              <a:t>如</a:t>
            </a:r>
            <a:r>
              <a:rPr lang="en-US" altLang="zh-CN" sz="1050" dirty="0"/>
              <a:t>HPC </a:t>
            </a:r>
            <a:r>
              <a:rPr lang="zh-CN" altLang="en-US" sz="1050" dirty="0"/>
              <a:t>（高性能计算）</a:t>
            </a:r>
            <a:endParaRPr lang="en-US" altLang="zh-CN" sz="1050" dirty="0"/>
          </a:p>
        </p:txBody>
      </p:sp>
      <p:sp>
        <p:nvSpPr>
          <p:cNvPr id="19469" name="矩形 15"/>
          <p:cNvSpPr>
            <a:spLocks noChangeArrowheads="1"/>
          </p:cNvSpPr>
          <p:nvPr/>
        </p:nvSpPr>
        <p:spPr bwMode="auto">
          <a:xfrm>
            <a:off x="7308850" y="1276350"/>
            <a:ext cx="1262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大计算量业务</a:t>
            </a:r>
          </a:p>
        </p:txBody>
      </p:sp>
      <p:sp>
        <p:nvSpPr>
          <p:cNvPr id="18" name="矩形 17"/>
          <p:cNvSpPr/>
          <p:nvPr/>
        </p:nvSpPr>
        <p:spPr>
          <a:xfrm>
            <a:off x="6084888" y="3508375"/>
            <a:ext cx="1349375" cy="738188"/>
          </a:xfrm>
          <a:prstGeom prst="rect">
            <a:avLst/>
          </a:prstGeom>
        </p:spPr>
        <p:txBody>
          <a:bodyPr>
            <a:spAutoFit/>
          </a:bodyPr>
          <a:lstStyle/>
          <a:p>
            <a:pPr>
              <a:defRPr/>
            </a:pPr>
            <a:r>
              <a:rPr lang="zh-TW" altLang="en-US" sz="1050" dirty="0"/>
              <a:t>微服务</a:t>
            </a:r>
            <a:r>
              <a:rPr lang="en-US" altLang="zh-TW" sz="1050" dirty="0"/>
              <a:t>	</a:t>
            </a:r>
          </a:p>
          <a:p>
            <a:pPr>
              <a:defRPr/>
            </a:pPr>
            <a:r>
              <a:rPr lang="zh-CN" altLang="en-US" sz="1050" dirty="0"/>
              <a:t>概念型原型、开发及</a:t>
            </a:r>
            <a:r>
              <a:rPr lang="en-US" altLang="zh-CN" sz="1050" dirty="0"/>
              <a:t>QA</a:t>
            </a:r>
            <a:r>
              <a:rPr lang="zh-CN" altLang="en-US" sz="1050" dirty="0"/>
              <a:t>环境</a:t>
            </a:r>
            <a:r>
              <a:rPr lang="en-US" altLang="zh-CN" sz="1050" dirty="0"/>
              <a:t>	</a:t>
            </a:r>
          </a:p>
          <a:p>
            <a:pPr>
              <a:defRPr/>
            </a:pPr>
            <a:r>
              <a:rPr lang="zh-CN" altLang="en-US" sz="1050" dirty="0"/>
              <a:t>备份、归档及存储</a:t>
            </a:r>
            <a:endParaRPr lang="en-US" altLang="zh-CN" sz="1050" dirty="0"/>
          </a:p>
        </p:txBody>
      </p:sp>
      <p:sp>
        <p:nvSpPr>
          <p:cNvPr id="19471" name="矩形 19"/>
          <p:cNvSpPr>
            <a:spLocks noChangeArrowheads="1"/>
          </p:cNvSpPr>
          <p:nvPr/>
        </p:nvSpPr>
        <p:spPr bwMode="auto">
          <a:xfrm>
            <a:off x="5940425" y="2859088"/>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其他非关键业务</a:t>
            </a:r>
          </a:p>
        </p:txBody>
      </p:sp>
      <p:sp>
        <p:nvSpPr>
          <p:cNvPr id="19472"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9473"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2"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23"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400" dirty="0">
                <a:solidFill>
                  <a:schemeClr val="bg1"/>
                </a:solidFill>
              </a:rPr>
              <a:t>最合适的业务类型</a:t>
            </a:r>
            <a:endParaRPr lang="zh-CN" altLang="en-US" sz="1300" dirty="0">
              <a:solidFill>
                <a:schemeClr val="bg1"/>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bwMode="auto">
          <a:xfrm>
            <a:off x="323850" y="1635125"/>
            <a:ext cx="1727200" cy="1441450"/>
          </a:xfrm>
          <a:prstGeom prst="hexagon">
            <a:avLst/>
          </a:prstGeom>
          <a:solidFill>
            <a:srgbClr val="B91F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21506" name="矩形 8"/>
          <p:cNvSpPr>
            <a:spLocks noChangeArrowheads="1"/>
          </p:cNvSpPr>
          <p:nvPr/>
        </p:nvSpPr>
        <p:spPr bwMode="auto">
          <a:xfrm>
            <a:off x="611188" y="1276350"/>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严格合规</a:t>
            </a:r>
          </a:p>
        </p:txBody>
      </p:sp>
      <p:sp>
        <p:nvSpPr>
          <p:cNvPr id="6" name="矩形 5"/>
          <p:cNvSpPr/>
          <p:nvPr/>
        </p:nvSpPr>
        <p:spPr>
          <a:xfrm>
            <a:off x="684213" y="1924050"/>
            <a:ext cx="1133475" cy="738188"/>
          </a:xfrm>
          <a:prstGeom prst="rect">
            <a:avLst/>
          </a:prstGeom>
        </p:spPr>
        <p:txBody>
          <a:bodyPr>
            <a:spAutoFit/>
          </a:bodyPr>
          <a:lstStyle/>
          <a:p>
            <a:pPr>
              <a:defRPr/>
            </a:pPr>
            <a:r>
              <a:rPr lang="zh-CN" altLang="en-US" sz="1050" dirty="0">
                <a:solidFill>
                  <a:srgbClr val="FFFFFF"/>
                </a:solidFill>
              </a:rPr>
              <a:t>各类从法规要求数据必须本地存储的应用</a:t>
            </a:r>
            <a:endParaRPr lang="en-US" altLang="zh-CN" sz="1050" dirty="0">
              <a:solidFill>
                <a:srgbClr val="FFFFFF"/>
              </a:solidFill>
            </a:endParaRPr>
          </a:p>
          <a:p>
            <a:pPr>
              <a:defRPr/>
            </a:pPr>
            <a:endParaRPr lang="en-US" altLang="zh-CN" sz="1050" dirty="0">
              <a:solidFill>
                <a:srgbClr val="FFFFFF"/>
              </a:solidFill>
            </a:endParaRPr>
          </a:p>
        </p:txBody>
      </p:sp>
      <p:sp>
        <p:nvSpPr>
          <p:cNvPr id="7" name="六边形 6"/>
          <p:cNvSpPr/>
          <p:nvPr/>
        </p:nvSpPr>
        <p:spPr bwMode="auto">
          <a:xfrm>
            <a:off x="2411413" y="2859088"/>
            <a:ext cx="1727200" cy="1441450"/>
          </a:xfrm>
          <a:prstGeom prst="hexagon">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21509" name="矩形 8"/>
          <p:cNvSpPr>
            <a:spLocks noChangeArrowheads="1"/>
          </p:cNvSpPr>
          <p:nvPr/>
        </p:nvSpPr>
        <p:spPr bwMode="auto">
          <a:xfrm>
            <a:off x="2698750" y="2500313"/>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安全顾虑</a:t>
            </a:r>
          </a:p>
        </p:txBody>
      </p:sp>
      <p:sp>
        <p:nvSpPr>
          <p:cNvPr id="9" name="矩形 8"/>
          <p:cNvSpPr/>
          <p:nvPr/>
        </p:nvSpPr>
        <p:spPr>
          <a:xfrm>
            <a:off x="2771775" y="3148013"/>
            <a:ext cx="1133475" cy="577850"/>
          </a:xfrm>
          <a:prstGeom prst="rect">
            <a:avLst/>
          </a:prstGeom>
        </p:spPr>
        <p:txBody>
          <a:bodyPr>
            <a:spAutoFit/>
          </a:bodyPr>
          <a:lstStyle/>
          <a:p>
            <a:pPr>
              <a:defRPr/>
            </a:pPr>
            <a:r>
              <a:rPr lang="zh-CN" altLang="en-US" sz="1050" dirty="0">
                <a:solidFill>
                  <a:srgbClr val="000000"/>
                </a:solidFill>
              </a:rPr>
              <a:t>在安全方面顾虑较多的应用系统</a:t>
            </a:r>
            <a:endParaRPr lang="en-US" altLang="zh-CN" sz="1050" dirty="0">
              <a:solidFill>
                <a:srgbClr val="000000"/>
              </a:solidFill>
            </a:endParaRPr>
          </a:p>
        </p:txBody>
      </p:sp>
      <p:sp>
        <p:nvSpPr>
          <p:cNvPr id="10" name="六边形 9"/>
          <p:cNvSpPr/>
          <p:nvPr/>
        </p:nvSpPr>
        <p:spPr bwMode="auto">
          <a:xfrm>
            <a:off x="4500563" y="1635125"/>
            <a:ext cx="1727200" cy="1441450"/>
          </a:xfrm>
          <a:prstGeom prst="hexag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21512" name="矩形 8"/>
          <p:cNvSpPr>
            <a:spLocks noChangeArrowheads="1"/>
          </p:cNvSpPr>
          <p:nvPr/>
        </p:nvSpPr>
        <p:spPr bwMode="auto">
          <a:xfrm>
            <a:off x="4787900" y="1276350"/>
            <a:ext cx="901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地理限制</a:t>
            </a:r>
          </a:p>
        </p:txBody>
      </p:sp>
      <p:sp>
        <p:nvSpPr>
          <p:cNvPr id="12" name="矩形 11"/>
          <p:cNvSpPr/>
          <p:nvPr/>
        </p:nvSpPr>
        <p:spPr>
          <a:xfrm>
            <a:off x="4860925" y="1924050"/>
            <a:ext cx="1133475" cy="577850"/>
          </a:xfrm>
          <a:prstGeom prst="rect">
            <a:avLst/>
          </a:prstGeom>
        </p:spPr>
        <p:txBody>
          <a:bodyPr>
            <a:spAutoFit/>
          </a:bodyPr>
          <a:lstStyle/>
          <a:p>
            <a:pPr>
              <a:defRPr/>
            </a:pPr>
            <a:r>
              <a:rPr lang="zh-CN" altLang="en-US" sz="1050" dirty="0">
                <a:solidFill>
                  <a:srgbClr val="FFFFFF"/>
                </a:solidFill>
              </a:rPr>
              <a:t>国家特殊要求，地理位置限定于某些地方</a:t>
            </a:r>
            <a:endParaRPr lang="en-US" altLang="zh-CN" sz="1050" dirty="0">
              <a:solidFill>
                <a:srgbClr val="FFFFFF"/>
              </a:solidFill>
            </a:endParaRPr>
          </a:p>
        </p:txBody>
      </p:sp>
      <p:sp>
        <p:nvSpPr>
          <p:cNvPr id="13" name="六边形 12"/>
          <p:cNvSpPr/>
          <p:nvPr/>
        </p:nvSpPr>
        <p:spPr bwMode="auto">
          <a:xfrm>
            <a:off x="6732588" y="2859088"/>
            <a:ext cx="1727200" cy="1441450"/>
          </a:xfrm>
          <a:prstGeom prst="hexagon">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700"/>
          </a:p>
        </p:txBody>
      </p:sp>
      <p:sp>
        <p:nvSpPr>
          <p:cNvPr id="21515" name="矩形 8"/>
          <p:cNvSpPr>
            <a:spLocks noChangeArrowheads="1"/>
          </p:cNvSpPr>
          <p:nvPr/>
        </p:nvSpPr>
        <p:spPr bwMode="auto">
          <a:xfrm>
            <a:off x="7019925" y="2500313"/>
            <a:ext cx="901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延时敏感</a:t>
            </a:r>
          </a:p>
        </p:txBody>
      </p:sp>
      <p:sp>
        <p:nvSpPr>
          <p:cNvPr id="15" name="矩形 14"/>
          <p:cNvSpPr/>
          <p:nvPr/>
        </p:nvSpPr>
        <p:spPr>
          <a:xfrm>
            <a:off x="7092950" y="3148013"/>
            <a:ext cx="1133475" cy="738187"/>
          </a:xfrm>
          <a:prstGeom prst="rect">
            <a:avLst/>
          </a:prstGeom>
        </p:spPr>
        <p:txBody>
          <a:bodyPr>
            <a:spAutoFit/>
          </a:bodyPr>
          <a:lstStyle/>
          <a:p>
            <a:pPr>
              <a:defRPr/>
            </a:pPr>
            <a:r>
              <a:rPr lang="zh-CN" altLang="en-US" sz="1050" dirty="0">
                <a:solidFill>
                  <a:srgbClr val="FFFFFF"/>
                </a:solidFill>
              </a:rPr>
              <a:t>对延时特别敏感，但云数据中心距离较远的情况</a:t>
            </a:r>
            <a:endParaRPr lang="en-US" altLang="zh-CN" sz="1050" dirty="0">
              <a:solidFill>
                <a:srgbClr val="FFFFFF"/>
              </a:solidFill>
            </a:endParaRPr>
          </a:p>
        </p:txBody>
      </p:sp>
      <p:sp>
        <p:nvSpPr>
          <p:cNvPr id="21517"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1518"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19"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400" dirty="0">
                <a:solidFill>
                  <a:srgbClr val="FFFFFF"/>
                </a:solidFill>
              </a:rPr>
              <a:t>需要评估的业务</a:t>
            </a:r>
            <a:endParaRPr lang="zh-CN" altLang="en-US" sz="1300" dirty="0">
              <a:solidFill>
                <a:srgbClr val="FFFFFF"/>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内容占位符 2"/>
          <p:cNvSpPr>
            <a:spLocks noGrp="1"/>
          </p:cNvSpPr>
          <p:nvPr>
            <p:ph idx="4294967295"/>
          </p:nvPr>
        </p:nvSpPr>
        <p:spPr>
          <a:xfrm>
            <a:off x="468313" y="842963"/>
            <a:ext cx="8229600" cy="3394075"/>
          </a:xfrm>
        </p:spPr>
        <p:txBody>
          <a:bodyPr/>
          <a:lstStyle/>
          <a:p>
            <a:r>
              <a:rPr lang="zh-CN" altLang="en-US">
                <a:latin typeface="Arial" charset="0"/>
                <a:ea typeface="宋体" charset="0"/>
                <a:cs typeface="宋体" charset="0"/>
              </a:rPr>
              <a:t>随着数以万计的应用迁移至云服务并开始利用它的能力，事实已经证明了云服务的实用性，并且它已经实现了整个产业的预期。在全球已经有很大一部分公司以某种形式在使用云服务了，无论这些公司的地理位置在哪里以及他们的专业领域是什么。</a:t>
            </a:r>
          </a:p>
        </p:txBody>
      </p:sp>
      <p:sp>
        <p:nvSpPr>
          <p:cNvPr id="23554"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3555"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400" dirty="0">
                <a:solidFill>
                  <a:srgbClr val="FFFFFF"/>
                </a:solidFill>
              </a:rPr>
              <a:t>结论</a:t>
            </a:r>
            <a:endParaRPr lang="zh-CN" altLang="en-US" sz="1300" dirty="0">
              <a:solidFill>
                <a:srgbClr val="FFFFFF"/>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7175" cy="5143500"/>
          </a:xfrm>
          <a:prstGeom prst="rect">
            <a:avLst/>
          </a:prstGeom>
          <a:solidFill>
            <a:srgbClr val="B91F1F"/>
          </a:solidFill>
          <a:ln>
            <a:noFill/>
          </a:ln>
          <a:effectLst/>
          <a:extLst>
            <a:ext uri="{91240B29-F687-4f45-9708-019B960494DF}">
              <a14:hiddenLine xmlns:a14="http://schemas.microsoft.com/office/drawing/2010/main" w="9525">
                <a:solidFill>
                  <a:srgbClr val="B91F1F"/>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1267" name="Oval 3"/>
          <p:cNvSpPr>
            <a:spLocks noChangeArrowheads="1"/>
          </p:cNvSpPr>
          <p:nvPr/>
        </p:nvSpPr>
        <p:spPr bwMode="auto">
          <a:xfrm>
            <a:off x="676275" y="373063"/>
            <a:ext cx="1289050" cy="1289050"/>
          </a:xfrm>
          <a:prstGeom prst="ellipse">
            <a:avLst/>
          </a:prstGeom>
          <a:solidFill>
            <a:srgbClr val="FFFFFF">
              <a:alpha val="63921"/>
            </a:srgbClr>
          </a:soli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1268" name="Oval 4"/>
          <p:cNvSpPr>
            <a:spLocks noChangeArrowheads="1"/>
          </p:cNvSpPr>
          <p:nvPr/>
        </p:nvSpPr>
        <p:spPr bwMode="auto">
          <a:xfrm>
            <a:off x="676275" y="1550988"/>
            <a:ext cx="1289050" cy="1287462"/>
          </a:xfrm>
          <a:prstGeom prst="ellipse">
            <a:avLst/>
          </a:prstGeom>
          <a:solidFill>
            <a:srgbClr val="FFFFFF">
              <a:alpha val="63921"/>
            </a:srgbClr>
          </a:solidFill>
          <a:ln>
            <a:noFill/>
          </a:ln>
          <a:effectLst/>
          <a:extLst>
            <a:ext uri="{91240B29-F687-4f45-9708-019B960494DF}">
              <a14:hiddenLine xmlns:a14="http://schemas.microsoft.com/office/drawing/2010/main" w="9525">
                <a:solidFill>
                  <a:schemeClr val="bg1"/>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1269" name="Oval 5"/>
          <p:cNvSpPr>
            <a:spLocks noChangeArrowheads="1"/>
          </p:cNvSpPr>
          <p:nvPr/>
        </p:nvSpPr>
        <p:spPr bwMode="auto">
          <a:xfrm>
            <a:off x="676275" y="2705100"/>
            <a:ext cx="1289050" cy="1287463"/>
          </a:xfrm>
          <a:prstGeom prst="ellipse">
            <a:avLst/>
          </a:prstGeom>
          <a:solidFill>
            <a:srgbClr val="FFFFFF">
              <a:alpha val="63921"/>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1270" name="Text Box 6"/>
          <p:cNvSpPr txBox="1">
            <a:spLocks noChangeArrowheads="1"/>
          </p:cNvSpPr>
          <p:nvPr/>
        </p:nvSpPr>
        <p:spPr bwMode="auto">
          <a:xfrm>
            <a:off x="906463" y="428625"/>
            <a:ext cx="1071562"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6400" b="1" i="1" smtClean="0">
                <a:solidFill>
                  <a:schemeClr val="bg1"/>
                </a:solidFill>
                <a:ea typeface="微软雅黑" charset="0"/>
                <a:cs typeface="微软雅黑" charset="0"/>
              </a:rPr>
              <a:t>1</a:t>
            </a:r>
          </a:p>
        </p:txBody>
      </p:sp>
      <p:sp>
        <p:nvSpPr>
          <p:cNvPr id="11271" name="Text Box 7"/>
          <p:cNvSpPr txBox="1">
            <a:spLocks noChangeArrowheads="1"/>
          </p:cNvSpPr>
          <p:nvPr/>
        </p:nvSpPr>
        <p:spPr bwMode="auto">
          <a:xfrm>
            <a:off x="890588" y="1628775"/>
            <a:ext cx="1071562"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6400" b="1" i="1" smtClean="0">
                <a:solidFill>
                  <a:schemeClr val="bg1"/>
                </a:solidFill>
                <a:ea typeface="微软雅黑" charset="0"/>
                <a:cs typeface="微软雅黑" charset="0"/>
              </a:rPr>
              <a:t>2</a:t>
            </a:r>
          </a:p>
        </p:txBody>
      </p:sp>
      <p:sp>
        <p:nvSpPr>
          <p:cNvPr id="11272" name="Text Box 8"/>
          <p:cNvSpPr txBox="1">
            <a:spLocks noChangeArrowheads="1"/>
          </p:cNvSpPr>
          <p:nvPr/>
        </p:nvSpPr>
        <p:spPr bwMode="auto">
          <a:xfrm>
            <a:off x="898525" y="2820988"/>
            <a:ext cx="925513" cy="113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6400" b="1" i="1" dirty="0" smtClean="0">
                <a:solidFill>
                  <a:schemeClr val="bg1"/>
                </a:solidFill>
                <a:ea typeface="微软雅黑" charset="0"/>
                <a:cs typeface="微软雅黑" charset="0"/>
              </a:rPr>
              <a:t>3</a:t>
            </a:r>
            <a:endParaRPr lang="zh-CN" altLang="en-US" sz="2900" dirty="0" smtClean="0"/>
          </a:p>
        </p:txBody>
      </p:sp>
      <p:sp>
        <p:nvSpPr>
          <p:cNvPr id="11273" name="Text Box 9"/>
          <p:cNvSpPr txBox="1">
            <a:spLocks noChangeArrowheads="1"/>
          </p:cNvSpPr>
          <p:nvPr/>
        </p:nvSpPr>
        <p:spPr bwMode="auto">
          <a:xfrm>
            <a:off x="5508625" y="1058863"/>
            <a:ext cx="3543300" cy="337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7000" b="1" dirty="0" smtClean="0">
                <a:solidFill>
                  <a:schemeClr val="bg1"/>
                </a:solidFill>
                <a:ea typeface="微软雅黑" charset="0"/>
                <a:cs typeface="微软雅黑" charset="0"/>
              </a:rPr>
              <a:t>公有云</a:t>
            </a:r>
            <a:endParaRPr lang="en-US" altLang="zh-CN" sz="7000" b="1" dirty="0" smtClean="0">
              <a:solidFill>
                <a:schemeClr val="bg1"/>
              </a:solidFill>
              <a:ea typeface="微软雅黑" charset="0"/>
              <a:cs typeface="微软雅黑" charset="0"/>
            </a:endParaRPr>
          </a:p>
          <a:p>
            <a:pPr algn="ctr" eaLnBrk="1" hangingPunct="1">
              <a:defRPr/>
            </a:pPr>
            <a:r>
              <a:rPr lang="zh-CN" altLang="en-US" sz="7000" b="1" dirty="0" smtClean="0">
                <a:solidFill>
                  <a:schemeClr val="bg1"/>
                </a:solidFill>
                <a:ea typeface="微软雅黑" charset="0"/>
                <a:cs typeface="微软雅黑" charset="0"/>
              </a:rPr>
              <a:t>私有云</a:t>
            </a:r>
            <a:endParaRPr lang="en-US" altLang="zh-CN" sz="7000" b="1" dirty="0" smtClean="0">
              <a:solidFill>
                <a:schemeClr val="bg1"/>
              </a:solidFill>
              <a:ea typeface="微软雅黑" charset="0"/>
              <a:cs typeface="微软雅黑" charset="0"/>
            </a:endParaRPr>
          </a:p>
          <a:p>
            <a:pPr algn="ctr" eaLnBrk="1" hangingPunct="1">
              <a:defRPr/>
            </a:pPr>
            <a:r>
              <a:rPr lang="zh-CN" altLang="en-US" sz="7000" b="1" dirty="0" smtClean="0">
                <a:solidFill>
                  <a:schemeClr val="bg1"/>
                </a:solidFill>
                <a:ea typeface="微软雅黑" charset="0"/>
                <a:cs typeface="微软雅黑" charset="0"/>
              </a:rPr>
              <a:t>混合云</a:t>
            </a:r>
          </a:p>
        </p:txBody>
      </p:sp>
      <p:sp>
        <p:nvSpPr>
          <p:cNvPr id="11274" name="Text Box 10"/>
          <p:cNvSpPr txBox="1">
            <a:spLocks noChangeArrowheads="1"/>
          </p:cNvSpPr>
          <p:nvPr/>
        </p:nvSpPr>
        <p:spPr bwMode="auto">
          <a:xfrm>
            <a:off x="2051050" y="509588"/>
            <a:ext cx="3886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3200" dirty="0" smtClean="0">
                <a:solidFill>
                  <a:schemeClr val="bg1"/>
                </a:solidFill>
                <a:latin typeface="Microsoft YaHei"/>
                <a:ea typeface="Microsoft YaHei"/>
                <a:cs typeface="Microsoft YaHei"/>
              </a:rPr>
              <a:t>云计算市场分析</a:t>
            </a:r>
          </a:p>
        </p:txBody>
      </p:sp>
      <p:sp>
        <p:nvSpPr>
          <p:cNvPr id="11276" name="Text Box 12"/>
          <p:cNvSpPr txBox="1">
            <a:spLocks noChangeArrowheads="1"/>
          </p:cNvSpPr>
          <p:nvPr/>
        </p:nvSpPr>
        <p:spPr bwMode="auto">
          <a:xfrm>
            <a:off x="2051050" y="2932113"/>
            <a:ext cx="3886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defPPr>
              <a:defRPr lang="zh-CN"/>
            </a:defPPr>
            <a:lvl1pPr eaLnBrk="1" hangingPunct="1">
              <a:defRPr sz="3200">
                <a:solidFill>
                  <a:schemeClr val="bg1"/>
                </a:solidFill>
                <a:latin typeface="Microsoft YaHei"/>
                <a:ea typeface="Microsoft YaHei"/>
                <a:cs typeface="Microsoft YaHei"/>
              </a:defRPr>
            </a:lvl1pPr>
            <a:lvl2pPr marL="742950" indent="-285750">
              <a:defRPr sz="900"/>
            </a:lvl2pPr>
            <a:lvl3pPr marL="1143000" indent="-228600">
              <a:defRPr sz="900"/>
            </a:lvl3pPr>
            <a:lvl4pPr marL="1600200" indent="-228600">
              <a:defRPr sz="900"/>
            </a:lvl4pPr>
            <a:lvl5pPr marL="2057400" indent="-228600">
              <a:defRPr sz="900"/>
            </a:lvl5pPr>
            <a:lvl6pPr marL="2514600" indent="-228600" eaLnBrk="0" fontAlgn="base" hangingPunct="0">
              <a:spcBef>
                <a:spcPct val="0"/>
              </a:spcBef>
              <a:spcAft>
                <a:spcPct val="0"/>
              </a:spcAft>
              <a:buFont typeface="Arial" charset="0"/>
              <a:defRPr sz="900"/>
            </a:lvl6pPr>
            <a:lvl7pPr marL="2971800" indent="-228600" eaLnBrk="0" fontAlgn="base" hangingPunct="0">
              <a:spcBef>
                <a:spcPct val="0"/>
              </a:spcBef>
              <a:spcAft>
                <a:spcPct val="0"/>
              </a:spcAft>
              <a:buFont typeface="Arial" charset="0"/>
              <a:defRPr sz="900"/>
            </a:lvl7pPr>
            <a:lvl8pPr marL="3429000" indent="-228600" eaLnBrk="0" fontAlgn="base" hangingPunct="0">
              <a:spcBef>
                <a:spcPct val="0"/>
              </a:spcBef>
              <a:spcAft>
                <a:spcPct val="0"/>
              </a:spcAft>
              <a:buFont typeface="Arial" charset="0"/>
              <a:defRPr sz="900"/>
            </a:lvl8pPr>
            <a:lvl9pPr marL="3886200" indent="-228600" eaLnBrk="0" fontAlgn="base" hangingPunct="0">
              <a:spcBef>
                <a:spcPct val="0"/>
              </a:spcBef>
              <a:spcAft>
                <a:spcPct val="0"/>
              </a:spcAft>
              <a:buFont typeface="Arial" charset="0"/>
              <a:defRPr sz="900"/>
            </a:lvl9pPr>
          </a:lstStyle>
          <a:p>
            <a:pPr>
              <a:defRPr/>
            </a:pPr>
            <a:r>
              <a:rPr lang="zh-CN" altLang="en-US" dirty="0"/>
              <a:t>云计算基础知识</a:t>
            </a:r>
          </a:p>
        </p:txBody>
      </p:sp>
      <p:sp>
        <p:nvSpPr>
          <p:cNvPr id="11277" name="Rectangle 13"/>
          <p:cNvSpPr>
            <a:spLocks noChangeArrowheads="1"/>
          </p:cNvSpPr>
          <p:nvPr/>
        </p:nvSpPr>
        <p:spPr bwMode="auto">
          <a:xfrm>
            <a:off x="0" y="-4763"/>
            <a:ext cx="9147175" cy="11747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4" name="Text Box 10"/>
          <p:cNvSpPr txBox="1">
            <a:spLocks noChangeArrowheads="1"/>
          </p:cNvSpPr>
          <p:nvPr/>
        </p:nvSpPr>
        <p:spPr bwMode="auto">
          <a:xfrm>
            <a:off x="2051050" y="1708150"/>
            <a:ext cx="38862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defRPr/>
            </a:pPr>
            <a:r>
              <a:rPr lang="zh-CN" altLang="en-US" sz="3200" dirty="0" smtClean="0">
                <a:solidFill>
                  <a:srgbClr val="FFFFFF"/>
                </a:solidFill>
                <a:latin typeface="微软雅黑"/>
                <a:ea typeface="微软雅黑"/>
                <a:cs typeface="微软雅黑"/>
              </a:rPr>
              <a:t>企业应用迁移</a:t>
            </a:r>
            <a:endParaRPr lang="zh-CN" altLang="en-US" sz="3200" dirty="0">
              <a:solidFill>
                <a:srgbClr val="FFFFFF"/>
              </a:solidFill>
              <a:latin typeface="微软雅黑"/>
              <a:ea typeface="微软雅黑"/>
              <a:cs typeface="微软雅黑"/>
            </a:endParaRPr>
          </a:p>
        </p:txBody>
      </p:sp>
      <p:sp>
        <p:nvSpPr>
          <p:cNvPr id="15" name="Oval 5"/>
          <p:cNvSpPr>
            <a:spLocks noChangeArrowheads="1"/>
          </p:cNvSpPr>
          <p:nvPr/>
        </p:nvSpPr>
        <p:spPr bwMode="auto">
          <a:xfrm>
            <a:off x="676275" y="3821113"/>
            <a:ext cx="1289050" cy="1287462"/>
          </a:xfrm>
          <a:prstGeom prst="ellipse">
            <a:avLst/>
          </a:prstGeom>
          <a:solidFill>
            <a:srgbClr val="FFFFFF">
              <a:alpha val="63921"/>
            </a:srgb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16" name="Text Box 8"/>
          <p:cNvSpPr txBox="1">
            <a:spLocks noChangeArrowheads="1"/>
          </p:cNvSpPr>
          <p:nvPr/>
        </p:nvSpPr>
        <p:spPr bwMode="auto">
          <a:xfrm>
            <a:off x="898525" y="3937000"/>
            <a:ext cx="925513"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6400" b="1" i="1" dirty="0" smtClean="0">
                <a:solidFill>
                  <a:schemeClr val="bg1"/>
                </a:solidFill>
                <a:ea typeface="微软雅黑" charset="0"/>
                <a:cs typeface="微软雅黑" charset="0"/>
              </a:rPr>
              <a:t>3</a:t>
            </a:r>
            <a:endParaRPr lang="zh-CN" altLang="en-US" sz="2900" dirty="0" smtClean="0"/>
          </a:p>
        </p:txBody>
      </p:sp>
      <p:sp>
        <p:nvSpPr>
          <p:cNvPr id="17" name="Text Box 12"/>
          <p:cNvSpPr txBox="1">
            <a:spLocks noChangeArrowheads="1"/>
          </p:cNvSpPr>
          <p:nvPr/>
        </p:nvSpPr>
        <p:spPr bwMode="auto">
          <a:xfrm>
            <a:off x="2051050" y="4048125"/>
            <a:ext cx="3886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defPPr>
              <a:defRPr lang="zh-CN"/>
            </a:defPPr>
            <a:lvl1pPr eaLnBrk="1" hangingPunct="1">
              <a:defRPr sz="3200">
                <a:solidFill>
                  <a:schemeClr val="bg1"/>
                </a:solidFill>
                <a:latin typeface="Microsoft YaHei"/>
                <a:ea typeface="Microsoft YaHei"/>
                <a:cs typeface="Microsoft YaHei"/>
              </a:defRPr>
            </a:lvl1pPr>
            <a:lvl2pPr marL="742950" indent="-285750">
              <a:defRPr sz="900"/>
            </a:lvl2pPr>
            <a:lvl3pPr marL="1143000" indent="-228600">
              <a:defRPr sz="900"/>
            </a:lvl3pPr>
            <a:lvl4pPr marL="1600200" indent="-228600">
              <a:defRPr sz="900"/>
            </a:lvl4pPr>
            <a:lvl5pPr marL="2057400" indent="-228600">
              <a:defRPr sz="900"/>
            </a:lvl5pPr>
            <a:lvl6pPr marL="2514600" indent="-228600" eaLnBrk="0" fontAlgn="base" hangingPunct="0">
              <a:spcBef>
                <a:spcPct val="0"/>
              </a:spcBef>
              <a:spcAft>
                <a:spcPct val="0"/>
              </a:spcAft>
              <a:buFont typeface="Arial" charset="0"/>
              <a:defRPr sz="900"/>
            </a:lvl6pPr>
            <a:lvl7pPr marL="2971800" indent="-228600" eaLnBrk="0" fontAlgn="base" hangingPunct="0">
              <a:spcBef>
                <a:spcPct val="0"/>
              </a:spcBef>
              <a:spcAft>
                <a:spcPct val="0"/>
              </a:spcAft>
              <a:buFont typeface="Arial" charset="0"/>
              <a:defRPr sz="900"/>
            </a:lvl7pPr>
            <a:lvl8pPr marL="3429000" indent="-228600" eaLnBrk="0" fontAlgn="base" hangingPunct="0">
              <a:spcBef>
                <a:spcPct val="0"/>
              </a:spcBef>
              <a:spcAft>
                <a:spcPct val="0"/>
              </a:spcAft>
              <a:buFont typeface="Arial" charset="0"/>
              <a:defRPr sz="900"/>
            </a:lvl8pPr>
            <a:lvl9pPr marL="3886200" indent="-228600" eaLnBrk="0" fontAlgn="base" hangingPunct="0">
              <a:spcBef>
                <a:spcPct val="0"/>
              </a:spcBef>
              <a:spcAft>
                <a:spcPct val="0"/>
              </a:spcAft>
              <a:buFont typeface="Arial" charset="0"/>
              <a:defRPr sz="900"/>
            </a:lvl9pPr>
          </a:lstStyle>
          <a:p>
            <a:pPr>
              <a:defRPr/>
            </a:pPr>
            <a:r>
              <a:rPr lang="zh-CN" altLang="en-US" dirty="0" smtClean="0"/>
              <a:t>案例介绍</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additive="base">
                                        <p:cTn id="7" dur="1000" fill="hold"/>
                                        <p:tgtEl>
                                          <p:spTgt spid="11274"/>
                                        </p:tgtEl>
                                        <p:attrNameLst>
                                          <p:attrName>ppt_x</p:attrName>
                                        </p:attrNameLst>
                                      </p:cBhvr>
                                      <p:tavLst>
                                        <p:tav tm="0">
                                          <p:val>
                                            <p:strVal val="1+#ppt_w/2"/>
                                          </p:val>
                                        </p:tav>
                                        <p:tav tm="100000">
                                          <p:val>
                                            <p:strVal val="#ppt_x"/>
                                          </p:val>
                                        </p:tav>
                                      </p:tavLst>
                                    </p:anim>
                                    <p:anim calcmode="lin" valueType="num">
                                      <p:cBhvr additive="base">
                                        <p:cTn id="8" dur="1000" fill="hold"/>
                                        <p:tgtEl>
                                          <p:spTgt spid="112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276"/>
                                        </p:tgtEl>
                                        <p:attrNameLst>
                                          <p:attrName>style.visibility</p:attrName>
                                        </p:attrNameLst>
                                      </p:cBhvr>
                                      <p:to>
                                        <p:strVal val="visible"/>
                                      </p:to>
                                    </p:set>
                                    <p:anim calcmode="lin" valueType="num">
                                      <p:cBhvr additive="base">
                                        <p:cTn id="19" dur="1000" fill="hold"/>
                                        <p:tgtEl>
                                          <p:spTgt spid="11276"/>
                                        </p:tgtEl>
                                        <p:attrNameLst>
                                          <p:attrName>ppt_x</p:attrName>
                                        </p:attrNameLst>
                                      </p:cBhvr>
                                      <p:tavLst>
                                        <p:tav tm="0">
                                          <p:val>
                                            <p:strVal val="1+#ppt_w/2"/>
                                          </p:val>
                                        </p:tav>
                                        <p:tav tm="100000">
                                          <p:val>
                                            <p:strVal val="#ppt_x"/>
                                          </p:val>
                                        </p:tav>
                                      </p:tavLst>
                                    </p:anim>
                                    <p:anim calcmode="lin" valueType="num">
                                      <p:cBhvr additive="base">
                                        <p:cTn id="20" dur="1000" fill="hold"/>
                                        <p:tgtEl>
                                          <p:spTgt spid="1127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000" fill="hold"/>
                                        <p:tgtEl>
                                          <p:spTgt spid="17"/>
                                        </p:tgtEl>
                                        <p:attrNameLst>
                                          <p:attrName>ppt_x</p:attrName>
                                        </p:attrNameLst>
                                      </p:cBhvr>
                                      <p:tavLst>
                                        <p:tav tm="0">
                                          <p:val>
                                            <p:strVal val="1+#ppt_w/2"/>
                                          </p:val>
                                        </p:tav>
                                        <p:tav tm="100000">
                                          <p:val>
                                            <p:strVal val="#ppt_x"/>
                                          </p:val>
                                        </p:tav>
                                      </p:tavLst>
                                    </p:anim>
                                    <p:anim calcmode="lin" valueType="num">
                                      <p:cBhvr additive="base">
                                        <p:cTn id="26"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p:bldP spid="11276" grpId="0"/>
      <p:bldP spid="14"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ChangeArrowheads="1"/>
          </p:cNvSpPr>
          <p:nvPr/>
        </p:nvSpPr>
        <p:spPr bwMode="auto">
          <a:xfrm>
            <a:off x="635000" y="0"/>
            <a:ext cx="2730500" cy="1712913"/>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24578" name="Text Box 3"/>
          <p:cNvSpPr txBox="1">
            <a:spLocks noChangeArrowheads="1"/>
          </p:cNvSpPr>
          <p:nvPr/>
        </p:nvSpPr>
        <p:spPr bwMode="auto">
          <a:xfrm>
            <a:off x="557213" y="1658938"/>
            <a:ext cx="103981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zh-CN" altLang="en-US" sz="5100" b="1">
                <a:solidFill>
                  <a:srgbClr val="B91F1F"/>
                </a:solidFill>
                <a:ea typeface="微软雅黑" charset="0"/>
                <a:cs typeface="微软雅黑" charset="0"/>
              </a:rPr>
              <a:t>0</a:t>
            </a:r>
            <a:r>
              <a:rPr kumimoji="0" lang="en-US" altLang="zh-CN" sz="5100" b="1">
                <a:solidFill>
                  <a:srgbClr val="B91F1F"/>
                </a:solidFill>
                <a:ea typeface="微软雅黑" charset="0"/>
                <a:cs typeface="微软雅黑" charset="0"/>
              </a:rPr>
              <a:t>3</a:t>
            </a:r>
            <a:endParaRPr kumimoji="0" lang="zh-CN" altLang="en-US" sz="5100" b="1">
              <a:solidFill>
                <a:srgbClr val="B91F1F"/>
              </a:solidFill>
              <a:ea typeface="微软雅黑" charset="0"/>
              <a:cs typeface="微软雅黑" charset="0"/>
            </a:endParaRPr>
          </a:p>
        </p:txBody>
      </p:sp>
      <p:sp>
        <p:nvSpPr>
          <p:cNvPr id="38" name="Text Box 7"/>
          <p:cNvSpPr txBox="1">
            <a:spLocks noChangeArrowheads="1"/>
          </p:cNvSpPr>
          <p:nvPr/>
        </p:nvSpPr>
        <p:spPr bwMode="auto">
          <a:xfrm>
            <a:off x="1643063" y="2227263"/>
            <a:ext cx="42957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2900" b="1" dirty="0" smtClean="0">
                <a:solidFill>
                  <a:srgbClr val="333333"/>
                </a:solidFill>
                <a:ea typeface="微软雅黑" charset="0"/>
                <a:cs typeface="微软雅黑" charset="0"/>
              </a:rPr>
              <a:t>云计算基础知识</a:t>
            </a:r>
          </a:p>
        </p:txBody>
      </p:sp>
      <p:sp>
        <p:nvSpPr>
          <p:cNvPr id="39" name="Line 8"/>
          <p:cNvSpPr>
            <a:spLocks noChangeShapeType="1"/>
          </p:cNvSpPr>
          <p:nvPr/>
        </p:nvSpPr>
        <p:spPr bwMode="auto">
          <a:xfrm flipV="1">
            <a:off x="1371600" y="1884363"/>
            <a:ext cx="342900" cy="68580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927100" y="4816475"/>
            <a:ext cx="2132013" cy="358775"/>
          </a:xfrm>
        </p:spPr>
        <p:txBody>
          <a:bodyPr/>
          <a:lstStyle/>
          <a:p>
            <a:pPr>
              <a:defRPr/>
            </a:pPr>
            <a:fld id="{9D43CB58-9F76-43AB-B5F6-9F5BE3275AC0}" type="datetime1">
              <a:rPr lang="zh-CN" altLang="en-US" sz="900" smtClean="0"/>
              <a:pPr>
                <a:defRPr/>
              </a:pPr>
              <a:t>15/11/17</a:t>
            </a:fld>
            <a:endParaRPr lang="zh-CN" altLang="en-US" sz="1050">
              <a:latin typeface="Arial" pitchFamily="34" charset="0"/>
              <a:ea typeface="宋体" pitchFamily="2" charset="-122"/>
            </a:endParaRPr>
          </a:p>
        </p:txBody>
      </p:sp>
      <p:grpSp>
        <p:nvGrpSpPr>
          <p:cNvPr id="25602" name="组 35"/>
          <p:cNvGrpSpPr>
            <a:grpSpLocks/>
          </p:cNvGrpSpPr>
          <p:nvPr/>
        </p:nvGrpSpPr>
        <p:grpSpPr bwMode="auto">
          <a:xfrm>
            <a:off x="107950" y="0"/>
            <a:ext cx="2000250" cy="4557713"/>
            <a:chOff x="700689" y="148898"/>
            <a:chExt cx="2942897" cy="6709102"/>
          </a:xfrm>
        </p:grpSpPr>
        <p:pic>
          <p:nvPicPr>
            <p:cNvPr id="25628" name="图片 36" descr="未标题-1.jpg"/>
            <p:cNvPicPr>
              <a:picLocks noChangeAspect="1"/>
            </p:cNvPicPr>
            <p:nvPr/>
          </p:nvPicPr>
          <p:blipFill>
            <a:blip r:embed="rId2">
              <a:alphaModFix amt="54000"/>
              <a:extLst>
                <a:ext uri="{28A0092B-C50C-407E-A947-70E740481C1C}">
                  <a14:useLocalDpi xmlns:a14="http://schemas.microsoft.com/office/drawing/2010/main" val="0"/>
                </a:ext>
              </a:extLst>
            </a:blip>
            <a:srcRect/>
            <a:stretch>
              <a:fillRect/>
            </a:stretch>
          </p:blipFill>
          <p:spPr bwMode="auto">
            <a:xfrm>
              <a:off x="700689" y="603878"/>
              <a:ext cx="1585311" cy="6254122"/>
            </a:xfrm>
            <a:prstGeom prst="rect">
              <a:avLst/>
            </a:prstGeom>
            <a:noFill/>
            <a:ln>
              <a:noFill/>
            </a:ln>
            <a:extLst>
              <a:ext uri="{909E8E84-426E-40dd-AFC4-6F175D3DCCD1}">
                <a14:hiddenFill xmlns:a14="http://schemas.microsoft.com/office/drawing/2010/main">
                  <a:solidFill>
                    <a:srgbClr val="FFFFFF">
                      <a:alpha val="54117"/>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矩形 93"/>
            <p:cNvSpPr/>
            <p:nvPr/>
          </p:nvSpPr>
          <p:spPr>
            <a:xfrm>
              <a:off x="1436414" y="148898"/>
              <a:ext cx="2207172" cy="650813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95" name="等腰三角形 94"/>
            <p:cNvSpPr/>
            <p:nvPr/>
          </p:nvSpPr>
          <p:spPr>
            <a:xfrm rot="5400000">
              <a:off x="1359251" y="3394835"/>
              <a:ext cx="331833" cy="186851"/>
            </a:xfrm>
            <a:prstGeom prst="triangle">
              <a:avLst>
                <a:gd name="adj" fmla="val 49174"/>
              </a:avLst>
            </a:prstGeom>
            <a:solidFill>
              <a:srgbClr val="B81E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grpSp>
      <p:sp>
        <p:nvSpPr>
          <p:cNvPr id="25603" name="Shape 209"/>
          <p:cNvSpPr>
            <a:spLocks noChangeArrowheads="1"/>
          </p:cNvSpPr>
          <p:nvPr/>
        </p:nvSpPr>
        <p:spPr bwMode="auto">
          <a:xfrm>
            <a:off x="954088" y="3074988"/>
            <a:ext cx="14573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400000"/>
                <a:headEnd/>
                <a:tailEnd/>
              </a14:hiddenLine>
            </a:ext>
          </a:extLst>
        </p:spPr>
        <p:txBody>
          <a:bodyPr lIns="46990" tIns="46990" rIns="46990" bIns="46990" anchor="ctr">
            <a:spAutoFit/>
          </a:bodyPr>
          <a:lstStyle/>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高性能物理机，</a:t>
            </a:r>
            <a:r>
              <a:rPr lang="en-US" altLang="zh-CN" sz="1000">
                <a:solidFill>
                  <a:schemeClr val="tx2"/>
                </a:solidFill>
                <a:latin typeface="黑体" charset="0"/>
                <a:ea typeface="微软雅黑" charset="0"/>
                <a:cs typeface="微软雅黑" charset="0"/>
                <a:sym typeface="微软雅黑" charset="0"/>
              </a:rPr>
              <a:t>IO</a:t>
            </a:r>
            <a:r>
              <a:rPr lang="zh-CN" altLang="en-US" sz="1000">
                <a:solidFill>
                  <a:schemeClr val="tx2"/>
                </a:solidFill>
                <a:latin typeface="黑体" charset="0"/>
                <a:ea typeface="黑体" charset="0"/>
                <a:cs typeface="黑体" charset="0"/>
                <a:sym typeface="微软雅黑" charset="0"/>
              </a:rPr>
              <a:t>性能高，低虚拟化比例</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a:t>
            </a:r>
            <a:r>
              <a:rPr lang="en-US" altLang="zh-CN" sz="1000">
                <a:solidFill>
                  <a:schemeClr val="tx2"/>
                </a:solidFill>
                <a:latin typeface="黑体" charset="0"/>
                <a:ea typeface="微软雅黑" charset="0"/>
                <a:cs typeface="微软雅黑" charset="0"/>
                <a:sym typeface="微软雅黑" charset="0"/>
              </a:rPr>
              <a:t>RAID 50</a:t>
            </a:r>
            <a:r>
              <a:rPr lang="zh-CN" altLang="en-US" sz="1000">
                <a:solidFill>
                  <a:schemeClr val="tx2"/>
                </a:solidFill>
                <a:latin typeface="黑体" charset="0"/>
                <a:ea typeface="黑体" charset="0"/>
                <a:cs typeface="黑体" charset="0"/>
                <a:sym typeface="微软雅黑" charset="0"/>
              </a:rPr>
              <a:t>，系统快照备份</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个性化灵活配置，弹性</a:t>
            </a:r>
            <a:r>
              <a:rPr lang="en-US" altLang="zh-CN" sz="1000">
                <a:solidFill>
                  <a:schemeClr val="tx2"/>
                </a:solidFill>
                <a:latin typeface="黑体" charset="0"/>
                <a:ea typeface="微软雅黑" charset="0"/>
                <a:cs typeface="微软雅黑" charset="0"/>
                <a:sym typeface="微软雅黑" charset="0"/>
              </a:rPr>
              <a:t>IP</a:t>
            </a:r>
          </a:p>
        </p:txBody>
      </p:sp>
      <p:sp>
        <p:nvSpPr>
          <p:cNvPr id="25604" name="Shape 210"/>
          <p:cNvSpPr>
            <a:spLocks noChangeArrowheads="1"/>
          </p:cNvSpPr>
          <p:nvPr/>
        </p:nvSpPr>
        <p:spPr bwMode="auto">
          <a:xfrm>
            <a:off x="2665413" y="3087688"/>
            <a:ext cx="13303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400000"/>
                <a:headEnd/>
                <a:tailEnd/>
              </a14:hiddenLine>
            </a:ext>
          </a:extLst>
        </p:spPr>
        <p:txBody>
          <a:bodyPr lIns="46990" tIns="46990" rIns="46990" bIns="46990" anchor="ctr">
            <a:spAutoFit/>
          </a:bodyPr>
          <a:lstStyle/>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a:t>
            </a:r>
            <a:r>
              <a:rPr lang="en-US" altLang="zh-CN" sz="1000">
                <a:solidFill>
                  <a:schemeClr val="tx2"/>
                </a:solidFill>
                <a:latin typeface="黑体" charset="0"/>
                <a:ea typeface="微软雅黑" charset="0"/>
                <a:cs typeface="微软雅黑" charset="0"/>
                <a:sym typeface="微软雅黑" charset="0"/>
              </a:rPr>
              <a:t>PCIE SSD </a:t>
            </a:r>
            <a:r>
              <a:rPr lang="zh-CN" altLang="en-US" sz="1000">
                <a:solidFill>
                  <a:schemeClr val="tx2"/>
                </a:solidFill>
                <a:latin typeface="黑体" charset="0"/>
                <a:ea typeface="黑体" charset="0"/>
                <a:cs typeface="黑体" charset="0"/>
                <a:sym typeface="微软雅黑" charset="0"/>
              </a:rPr>
              <a:t>缓存</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独立实例，主从容灾</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读写分离，集群架构</a:t>
            </a:r>
          </a:p>
        </p:txBody>
      </p:sp>
      <p:sp>
        <p:nvSpPr>
          <p:cNvPr id="25605" name="Shape 211"/>
          <p:cNvSpPr>
            <a:spLocks noChangeArrowheads="1"/>
          </p:cNvSpPr>
          <p:nvPr/>
        </p:nvSpPr>
        <p:spPr bwMode="auto">
          <a:xfrm>
            <a:off x="4351338" y="3148013"/>
            <a:ext cx="12287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400000"/>
                <a:headEnd/>
                <a:tailEnd/>
              </a14:hiddenLine>
            </a:ext>
          </a:extLst>
        </p:spPr>
        <p:txBody>
          <a:bodyPr lIns="46990" tIns="46990" rIns="46990" bIns="46990" anchor="ctr">
            <a:spAutoFit/>
          </a:bodyPr>
          <a:lstStyle/>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支持四层</a:t>
            </a:r>
            <a:r>
              <a:rPr lang="en-US" altLang="zh-CN" sz="1000">
                <a:solidFill>
                  <a:schemeClr val="tx2"/>
                </a:solidFill>
                <a:latin typeface="黑体" charset="0"/>
                <a:ea typeface="微软雅黑" charset="0"/>
                <a:cs typeface="微软雅黑" charset="0"/>
                <a:sym typeface="微软雅黑" charset="0"/>
              </a:rPr>
              <a:t>TCP</a:t>
            </a:r>
            <a:r>
              <a:rPr lang="zh-CN" altLang="en-US" sz="1000">
                <a:solidFill>
                  <a:schemeClr val="tx2"/>
                </a:solidFill>
                <a:latin typeface="黑体" charset="0"/>
                <a:ea typeface="黑体" charset="0"/>
                <a:cs typeface="黑体" charset="0"/>
                <a:sym typeface="微软雅黑" charset="0"/>
              </a:rPr>
              <a:t>，</a:t>
            </a:r>
            <a:r>
              <a:rPr lang="en-US" altLang="zh-CN" sz="1000">
                <a:solidFill>
                  <a:schemeClr val="tx2"/>
                </a:solidFill>
                <a:latin typeface="黑体" charset="0"/>
                <a:ea typeface="微软雅黑" charset="0"/>
                <a:cs typeface="微软雅黑" charset="0"/>
                <a:sym typeface="微软雅黑" charset="0"/>
              </a:rPr>
              <a:t>7</a:t>
            </a:r>
            <a:r>
              <a:rPr lang="zh-CN" altLang="en-US" sz="1000">
                <a:solidFill>
                  <a:schemeClr val="tx2"/>
                </a:solidFill>
                <a:latin typeface="黑体" charset="0"/>
                <a:ea typeface="黑体" charset="0"/>
                <a:cs typeface="黑体" charset="0"/>
                <a:sym typeface="微软雅黑" charset="0"/>
              </a:rPr>
              <a:t>层</a:t>
            </a:r>
          </a:p>
          <a:p>
            <a:pPr>
              <a:buSzPct val="100000"/>
            </a:pPr>
            <a:r>
              <a:rPr lang="en-US" altLang="zh-CN" sz="1000">
                <a:solidFill>
                  <a:schemeClr val="tx2"/>
                </a:solidFill>
                <a:latin typeface="黑体" charset="0"/>
                <a:ea typeface="微软雅黑" charset="0"/>
                <a:cs typeface="微软雅黑" charset="0"/>
                <a:sym typeface="微软雅黑" charset="0"/>
              </a:rPr>
              <a:t>  HTTP</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支持多策略</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高并发，高可靠集</a:t>
            </a:r>
          </a:p>
          <a:p>
            <a:pPr>
              <a:buSzPct val="100000"/>
            </a:pPr>
            <a:r>
              <a:rPr lang="zh-CN" altLang="en-US" sz="1000">
                <a:solidFill>
                  <a:schemeClr val="tx2"/>
                </a:solidFill>
                <a:latin typeface="黑体" charset="0"/>
                <a:ea typeface="黑体" charset="0"/>
                <a:cs typeface="黑体" charset="0"/>
                <a:sym typeface="微软雅黑" charset="0"/>
              </a:rPr>
              <a:t>  群架构</a:t>
            </a:r>
          </a:p>
        </p:txBody>
      </p:sp>
      <p:sp>
        <p:nvSpPr>
          <p:cNvPr id="25606" name="Shape 212"/>
          <p:cNvSpPr>
            <a:spLocks noChangeArrowheads="1"/>
          </p:cNvSpPr>
          <p:nvPr/>
        </p:nvSpPr>
        <p:spPr bwMode="auto">
          <a:xfrm>
            <a:off x="6002338" y="3148013"/>
            <a:ext cx="12334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400000"/>
                <a:headEnd/>
                <a:tailEnd/>
              </a14:hiddenLine>
            </a:ext>
          </a:extLst>
        </p:spPr>
        <p:txBody>
          <a:bodyPr lIns="46990" tIns="46990" rIns="46990" bIns="46990" anchor="ctr">
            <a:spAutoFit/>
          </a:bodyPr>
          <a:lstStyle/>
          <a:p>
            <a:pPr>
              <a:buSzPct val="100000"/>
              <a:buFont typeface="Arial" charset="0"/>
              <a:buChar char="•"/>
            </a:pPr>
            <a:r>
              <a:rPr lang="zh-CN" altLang="en-US" sz="1000" b="1" i="1">
                <a:solidFill>
                  <a:schemeClr val="tx2"/>
                </a:solidFill>
                <a:latin typeface="黑体" charset="0"/>
                <a:ea typeface="黑体" charset="0"/>
                <a:cs typeface="黑体" charset="0"/>
                <a:sym typeface="微软雅黑" charset="0"/>
              </a:rPr>
              <a:t> </a:t>
            </a:r>
            <a:r>
              <a:rPr lang="zh-CN" altLang="en-US" sz="1000">
                <a:solidFill>
                  <a:schemeClr val="tx2"/>
                </a:solidFill>
                <a:latin typeface="黑体" charset="0"/>
                <a:ea typeface="黑体" charset="0"/>
                <a:cs typeface="黑体" charset="0"/>
                <a:sym typeface="微软雅黑" charset="0"/>
              </a:rPr>
              <a:t>敏感操作提醒，高</a:t>
            </a:r>
          </a:p>
          <a:p>
            <a:pPr>
              <a:buSzPct val="100000"/>
            </a:pPr>
            <a:r>
              <a:rPr lang="zh-CN" altLang="en-US" sz="1000">
                <a:solidFill>
                  <a:schemeClr val="tx2"/>
                </a:solidFill>
                <a:latin typeface="黑体" charset="0"/>
                <a:ea typeface="黑体" charset="0"/>
                <a:cs typeface="黑体" charset="0"/>
                <a:sym typeface="微软雅黑" charset="0"/>
              </a:rPr>
              <a:t>  危状态预警</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专业的防攻击体 </a:t>
            </a:r>
          </a:p>
          <a:p>
            <a:pPr>
              <a:buSzPct val="100000"/>
            </a:pPr>
            <a:r>
              <a:rPr lang="zh-CN" altLang="en-US" sz="1000">
                <a:solidFill>
                  <a:schemeClr val="tx2"/>
                </a:solidFill>
                <a:latin typeface="黑体" charset="0"/>
                <a:ea typeface="黑体" charset="0"/>
                <a:cs typeface="黑体" charset="0"/>
                <a:sym typeface="微软雅黑" charset="0"/>
              </a:rPr>
              <a:t>  系，</a:t>
            </a:r>
            <a:r>
              <a:rPr lang="en-US" altLang="zh-CN" sz="1000">
                <a:solidFill>
                  <a:schemeClr val="tx2"/>
                </a:solidFill>
                <a:latin typeface="黑体" charset="0"/>
                <a:ea typeface="微软雅黑" charset="0"/>
                <a:cs typeface="微软雅黑" charset="0"/>
                <a:sym typeface="微软雅黑" charset="0"/>
              </a:rPr>
              <a:t>DDOS,</a:t>
            </a:r>
            <a:r>
              <a:rPr lang="zh-CN" altLang="en-US" sz="1000">
                <a:solidFill>
                  <a:schemeClr val="tx2"/>
                </a:solidFill>
                <a:latin typeface="黑体" charset="0"/>
                <a:ea typeface="黑体" charset="0"/>
                <a:cs typeface="黑体" charset="0"/>
                <a:sym typeface="微软雅黑" charset="0"/>
              </a:rPr>
              <a:t>暴力密码</a:t>
            </a:r>
            <a:r>
              <a:rPr lang="en-US" altLang="zh-CN" sz="1000">
                <a:solidFill>
                  <a:schemeClr val="tx2"/>
                </a:solidFill>
                <a:latin typeface="黑体" charset="0"/>
                <a:ea typeface="微软雅黑" charset="0"/>
                <a:cs typeface="微软雅黑" charset="0"/>
                <a:sym typeface="微软雅黑" charset="0"/>
              </a:rPr>
              <a:t>,</a:t>
            </a:r>
            <a:r>
              <a:rPr lang="zh-CN" altLang="en-US" sz="1000">
                <a:solidFill>
                  <a:schemeClr val="tx2"/>
                </a:solidFill>
                <a:latin typeface="黑体" charset="0"/>
                <a:ea typeface="黑体" charset="0"/>
                <a:cs typeface="黑体" charset="0"/>
                <a:sym typeface="微软雅黑" charset="0"/>
              </a:rPr>
              <a:t>破解等</a:t>
            </a:r>
          </a:p>
        </p:txBody>
      </p:sp>
      <p:sp>
        <p:nvSpPr>
          <p:cNvPr id="25607" name="Shape 213"/>
          <p:cNvSpPr>
            <a:spLocks noChangeArrowheads="1"/>
          </p:cNvSpPr>
          <p:nvPr/>
        </p:nvSpPr>
        <p:spPr bwMode="auto">
          <a:xfrm>
            <a:off x="7554913" y="3106738"/>
            <a:ext cx="133826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400000"/>
                <a:headEnd/>
                <a:tailEnd/>
              </a14:hiddenLine>
            </a:ext>
          </a:extLst>
        </p:spPr>
        <p:txBody>
          <a:bodyPr lIns="46990" tIns="46990" rIns="46990" bIns="46990" anchor="ctr">
            <a:spAutoFit/>
          </a:bodyPr>
          <a:lstStyle/>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支持任何类型数据</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文件个数，容量无限制</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提供三重副本</a:t>
            </a:r>
            <a:endParaRPr lang="zh-CN" altLang="en-US" sz="1000">
              <a:solidFill>
                <a:schemeClr val="tx2"/>
              </a:solidFill>
              <a:latin typeface="黑体" charset="0"/>
              <a:ea typeface="黑体" charset="0"/>
              <a:cs typeface="黑体" charset="0"/>
              <a:sym typeface="Avenir Book" charset="0"/>
            </a:endParaRPr>
          </a:p>
          <a:p>
            <a:pPr>
              <a:buSzPct val="100000"/>
              <a:buFont typeface="Arial" charset="0"/>
              <a:buChar char="•"/>
            </a:pPr>
            <a:r>
              <a:rPr lang="zh-CN" altLang="en-US" sz="1000">
                <a:solidFill>
                  <a:schemeClr val="tx2"/>
                </a:solidFill>
                <a:latin typeface="黑体" charset="0"/>
                <a:ea typeface="黑体" charset="0"/>
                <a:cs typeface="黑体" charset="0"/>
                <a:sym typeface="微软雅黑" charset="0"/>
              </a:rPr>
              <a:t> 公钥秘钥认证，</a:t>
            </a:r>
            <a:r>
              <a:rPr lang="en-US" altLang="zh-CN" sz="1000">
                <a:solidFill>
                  <a:schemeClr val="tx2"/>
                </a:solidFill>
                <a:latin typeface="黑体" charset="0"/>
                <a:ea typeface="微软雅黑" charset="0"/>
                <a:cs typeface="微软雅黑" charset="0"/>
                <a:sym typeface="微软雅黑" charset="0"/>
              </a:rPr>
              <a:t>ACL</a:t>
            </a:r>
            <a:r>
              <a:rPr lang="zh-CN" altLang="en-US" sz="1000">
                <a:solidFill>
                  <a:schemeClr val="tx2"/>
                </a:solidFill>
                <a:latin typeface="黑体" charset="0"/>
                <a:ea typeface="黑体" charset="0"/>
                <a:cs typeface="黑体" charset="0"/>
                <a:sym typeface="微软雅黑" charset="0"/>
              </a:rPr>
              <a:t>权限控制，</a:t>
            </a:r>
            <a:r>
              <a:rPr lang="en-US" altLang="zh-CN" sz="1000">
                <a:solidFill>
                  <a:schemeClr val="tx2"/>
                </a:solidFill>
                <a:latin typeface="黑体" charset="0"/>
                <a:ea typeface="微软雅黑" charset="0"/>
                <a:cs typeface="微软雅黑" charset="0"/>
                <a:sym typeface="微软雅黑" charset="0"/>
              </a:rPr>
              <a:t>AES-256</a:t>
            </a:r>
            <a:r>
              <a:rPr lang="zh-CN" altLang="en-US" sz="1000">
                <a:solidFill>
                  <a:schemeClr val="tx2"/>
                </a:solidFill>
                <a:latin typeface="黑体" charset="0"/>
                <a:ea typeface="黑体" charset="0"/>
                <a:cs typeface="黑体" charset="0"/>
                <a:sym typeface="微软雅黑" charset="0"/>
              </a:rPr>
              <a:t>加密</a:t>
            </a:r>
          </a:p>
        </p:txBody>
      </p:sp>
      <p:pic>
        <p:nvPicPr>
          <p:cNvPr id="25608" name="imag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88" y="627063"/>
            <a:ext cx="12334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5609" name="pasted-imag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2163763"/>
            <a:ext cx="6905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5610" name="pasted-image.pd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975" y="2192338"/>
            <a:ext cx="6318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5611" name="pasted-image.pd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538" y="2228850"/>
            <a:ext cx="6318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5612" name="pasted-image.pd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9763" y="2176463"/>
            <a:ext cx="692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5613" name="pasted-image.pd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3850" y="2192338"/>
            <a:ext cx="6318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5614" name="Shape 220"/>
          <p:cNvSpPr>
            <a:spLocks noChangeShapeType="1"/>
          </p:cNvSpPr>
          <p:nvPr/>
        </p:nvSpPr>
        <p:spPr bwMode="auto">
          <a:xfrm flipH="1">
            <a:off x="1903413" y="1546225"/>
            <a:ext cx="2260600" cy="611188"/>
          </a:xfrm>
          <a:prstGeom prst="line">
            <a:avLst/>
          </a:prstGeom>
          <a:noFill/>
          <a:ln w="12700">
            <a:solidFill>
              <a:srgbClr val="5B9BD5"/>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5615" name="Shape 221"/>
          <p:cNvSpPr>
            <a:spLocks noChangeShapeType="1"/>
          </p:cNvSpPr>
          <p:nvPr/>
        </p:nvSpPr>
        <p:spPr bwMode="auto">
          <a:xfrm flipH="1">
            <a:off x="3522663" y="1801813"/>
            <a:ext cx="893762" cy="381000"/>
          </a:xfrm>
          <a:prstGeom prst="line">
            <a:avLst/>
          </a:prstGeom>
          <a:noFill/>
          <a:ln w="12700">
            <a:solidFill>
              <a:srgbClr val="5B9BD5"/>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5616" name="Shape 222"/>
          <p:cNvSpPr>
            <a:spLocks noChangeShapeType="1"/>
          </p:cNvSpPr>
          <p:nvPr/>
        </p:nvSpPr>
        <p:spPr bwMode="auto">
          <a:xfrm>
            <a:off x="4795838" y="1895475"/>
            <a:ext cx="0" cy="238125"/>
          </a:xfrm>
          <a:prstGeom prst="line">
            <a:avLst/>
          </a:prstGeom>
          <a:noFill/>
          <a:ln w="12700">
            <a:solidFill>
              <a:srgbClr val="5B9BD5"/>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5617" name="Shape 223"/>
          <p:cNvSpPr>
            <a:spLocks noChangeShapeType="1"/>
          </p:cNvSpPr>
          <p:nvPr/>
        </p:nvSpPr>
        <p:spPr bwMode="auto">
          <a:xfrm>
            <a:off x="5427663" y="1546225"/>
            <a:ext cx="2262187" cy="611188"/>
          </a:xfrm>
          <a:prstGeom prst="line">
            <a:avLst/>
          </a:prstGeom>
          <a:noFill/>
          <a:ln w="12700">
            <a:solidFill>
              <a:srgbClr val="5B9BD5"/>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5618" name="Shape 224"/>
          <p:cNvSpPr>
            <a:spLocks noChangeShapeType="1"/>
          </p:cNvSpPr>
          <p:nvPr/>
        </p:nvSpPr>
        <p:spPr bwMode="auto">
          <a:xfrm>
            <a:off x="5175250" y="1801813"/>
            <a:ext cx="895350" cy="381000"/>
          </a:xfrm>
          <a:prstGeom prst="line">
            <a:avLst/>
          </a:prstGeom>
          <a:noFill/>
          <a:ln w="12700">
            <a:solidFill>
              <a:srgbClr val="5B9BD5"/>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10" name="Shape 225"/>
          <p:cNvSpPr>
            <a:spLocks noChangeArrowheads="1"/>
          </p:cNvSpPr>
          <p:nvPr/>
        </p:nvSpPr>
        <p:spPr bwMode="auto">
          <a:xfrm>
            <a:off x="1281113" y="2941638"/>
            <a:ext cx="411162" cy="141287"/>
          </a:xfrm>
          <a:prstGeom prst="rect">
            <a:avLst/>
          </a:prstGeom>
          <a:noFill/>
          <a:ln w="9525">
            <a:noFill/>
            <a:miter lim="400000"/>
            <a:headEnd/>
            <a:tailEnd/>
          </a:ln>
        </p:spPr>
        <p:txBody>
          <a:bodyPr wrap="none" lIns="0" tIns="0" rIns="0" bIns="0">
            <a:spAutoFit/>
          </a:bodyPr>
          <a:lstStyle/>
          <a:p>
            <a:pPr marL="0" lvl="1">
              <a:lnSpc>
                <a:spcPct val="85000"/>
              </a:lnSpc>
              <a:spcBef>
                <a:spcPts val="200"/>
              </a:spcBef>
              <a:defRPr/>
            </a:pPr>
            <a:r>
              <a:rPr lang="zh-CN" altLang="en-US" sz="1050" dirty="0">
                <a:solidFill>
                  <a:schemeClr val="tx2"/>
                </a:solidFill>
                <a:latin typeface="黑体" pitchFamily="2" charset="-122"/>
                <a:ea typeface="黑体" pitchFamily="2" charset="-122"/>
                <a:cs typeface="微软雅黑"/>
                <a:sym typeface="微软雅黑"/>
              </a:rPr>
              <a:t>云主机</a:t>
            </a:r>
          </a:p>
        </p:txBody>
      </p:sp>
      <p:sp>
        <p:nvSpPr>
          <p:cNvPr id="111" name="Shape 226"/>
          <p:cNvSpPr>
            <a:spLocks noChangeArrowheads="1"/>
          </p:cNvSpPr>
          <p:nvPr/>
        </p:nvSpPr>
        <p:spPr bwMode="auto">
          <a:xfrm>
            <a:off x="2743200" y="2941638"/>
            <a:ext cx="820738" cy="141287"/>
          </a:xfrm>
          <a:prstGeom prst="rect">
            <a:avLst/>
          </a:prstGeom>
          <a:noFill/>
          <a:ln w="9525">
            <a:noFill/>
            <a:miter lim="400000"/>
            <a:headEnd/>
            <a:tailEnd/>
          </a:ln>
        </p:spPr>
        <p:txBody>
          <a:bodyPr wrap="none" lIns="0" tIns="0" rIns="0" bIns="0">
            <a:spAutoFit/>
          </a:bodyPr>
          <a:lstStyle/>
          <a:p>
            <a:pPr>
              <a:lnSpc>
                <a:spcPct val="85000"/>
              </a:lnSpc>
              <a:spcBef>
                <a:spcPts val="200"/>
              </a:spcBef>
              <a:defRPr/>
            </a:pPr>
            <a:r>
              <a:rPr lang="zh-CN" altLang="en-US" sz="1050" dirty="0">
                <a:solidFill>
                  <a:schemeClr val="tx2"/>
                </a:solidFill>
                <a:latin typeface="黑体" pitchFamily="2" charset="-122"/>
                <a:ea typeface="黑体" pitchFamily="2" charset="-122"/>
                <a:cs typeface="微软雅黑"/>
                <a:sym typeface="微软雅黑"/>
              </a:rPr>
              <a:t>关系型数据库</a:t>
            </a:r>
          </a:p>
        </p:txBody>
      </p:sp>
      <p:sp>
        <p:nvSpPr>
          <p:cNvPr id="112" name="Shape 227"/>
          <p:cNvSpPr>
            <a:spLocks noChangeArrowheads="1"/>
          </p:cNvSpPr>
          <p:nvPr/>
        </p:nvSpPr>
        <p:spPr bwMode="auto">
          <a:xfrm>
            <a:off x="4411663" y="2941638"/>
            <a:ext cx="808037" cy="141287"/>
          </a:xfrm>
          <a:prstGeom prst="rect">
            <a:avLst/>
          </a:prstGeom>
          <a:noFill/>
          <a:ln w="9525">
            <a:noFill/>
            <a:miter lim="400000"/>
            <a:headEnd/>
            <a:tailEnd/>
          </a:ln>
        </p:spPr>
        <p:txBody>
          <a:bodyPr wrap="none" lIns="0" tIns="0" rIns="0" bIns="0">
            <a:spAutoFit/>
          </a:bodyPr>
          <a:lstStyle/>
          <a:p>
            <a:pPr>
              <a:lnSpc>
                <a:spcPct val="85000"/>
              </a:lnSpc>
              <a:spcBef>
                <a:spcPts val="200"/>
              </a:spcBef>
              <a:defRPr/>
            </a:pPr>
            <a:r>
              <a:rPr lang="zh-CN" altLang="en-US" sz="1050" dirty="0">
                <a:solidFill>
                  <a:schemeClr val="tx2"/>
                </a:solidFill>
                <a:latin typeface="黑体" pitchFamily="2" charset="-122"/>
                <a:ea typeface="黑体" pitchFamily="2" charset="-122"/>
                <a:cs typeface="微软雅黑"/>
                <a:sym typeface="微软雅黑"/>
              </a:rPr>
              <a:t>负载均衡</a:t>
            </a:r>
            <a:r>
              <a:rPr lang="en-US" altLang="zh-CN" sz="1050" dirty="0">
                <a:solidFill>
                  <a:schemeClr val="tx2"/>
                </a:solidFill>
                <a:latin typeface="黑体" pitchFamily="2" charset="-122"/>
                <a:ea typeface="黑体" pitchFamily="2" charset="-122"/>
                <a:cs typeface="微软雅黑"/>
                <a:sym typeface="微软雅黑"/>
              </a:rPr>
              <a:t>&amp;VPC</a:t>
            </a:r>
          </a:p>
        </p:txBody>
      </p:sp>
      <p:sp>
        <p:nvSpPr>
          <p:cNvPr id="113" name="Shape 228"/>
          <p:cNvSpPr>
            <a:spLocks noChangeArrowheads="1"/>
          </p:cNvSpPr>
          <p:nvPr/>
        </p:nvSpPr>
        <p:spPr bwMode="auto">
          <a:xfrm>
            <a:off x="6300788" y="2941638"/>
            <a:ext cx="409575" cy="141287"/>
          </a:xfrm>
          <a:prstGeom prst="rect">
            <a:avLst/>
          </a:prstGeom>
          <a:noFill/>
          <a:ln w="9525">
            <a:noFill/>
            <a:miter lim="400000"/>
            <a:headEnd/>
            <a:tailEnd/>
          </a:ln>
        </p:spPr>
        <p:txBody>
          <a:bodyPr wrap="none" lIns="0" tIns="0" rIns="0" bIns="0">
            <a:spAutoFit/>
          </a:bodyPr>
          <a:lstStyle/>
          <a:p>
            <a:pPr>
              <a:lnSpc>
                <a:spcPct val="85000"/>
              </a:lnSpc>
              <a:spcBef>
                <a:spcPts val="200"/>
              </a:spcBef>
              <a:defRPr/>
            </a:pPr>
            <a:r>
              <a:rPr lang="zh-CN" altLang="en-US" sz="1050">
                <a:solidFill>
                  <a:schemeClr val="tx2"/>
                </a:solidFill>
                <a:latin typeface="黑体" pitchFamily="2" charset="-122"/>
                <a:ea typeface="黑体" pitchFamily="2" charset="-122"/>
                <a:cs typeface="微软雅黑"/>
                <a:sym typeface="微软雅黑"/>
              </a:rPr>
              <a:t>云安全</a:t>
            </a:r>
          </a:p>
        </p:txBody>
      </p:sp>
      <p:sp>
        <p:nvSpPr>
          <p:cNvPr id="114" name="Shape 229"/>
          <p:cNvSpPr>
            <a:spLocks noChangeArrowheads="1"/>
          </p:cNvSpPr>
          <p:nvPr/>
        </p:nvSpPr>
        <p:spPr bwMode="auto">
          <a:xfrm>
            <a:off x="7834313" y="2941638"/>
            <a:ext cx="409575" cy="141287"/>
          </a:xfrm>
          <a:prstGeom prst="rect">
            <a:avLst/>
          </a:prstGeom>
          <a:noFill/>
          <a:ln w="9525">
            <a:noFill/>
            <a:miter lim="400000"/>
            <a:headEnd/>
            <a:tailEnd/>
          </a:ln>
        </p:spPr>
        <p:txBody>
          <a:bodyPr wrap="none" lIns="0" tIns="0" rIns="0" bIns="0">
            <a:spAutoFit/>
          </a:bodyPr>
          <a:lstStyle/>
          <a:p>
            <a:pPr>
              <a:lnSpc>
                <a:spcPct val="85000"/>
              </a:lnSpc>
              <a:spcBef>
                <a:spcPts val="200"/>
              </a:spcBef>
              <a:defRPr/>
            </a:pPr>
            <a:r>
              <a:rPr lang="zh-CN" altLang="en-US" sz="1050" dirty="0">
                <a:solidFill>
                  <a:schemeClr val="tx2"/>
                </a:solidFill>
                <a:latin typeface="黑体" pitchFamily="2" charset="-122"/>
                <a:ea typeface="黑体" pitchFamily="2" charset="-122"/>
                <a:cs typeface="微软雅黑"/>
                <a:sym typeface="微软雅黑"/>
              </a:rPr>
              <a:t>云存储</a:t>
            </a:r>
          </a:p>
        </p:txBody>
      </p:sp>
      <p:sp>
        <p:nvSpPr>
          <p:cNvPr id="25624"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5625"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5"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36"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smtClean="0"/>
              <a:t>云计算中的产品</a:t>
            </a:r>
            <a:endParaRPr lang="zh-CN" altLang="en-US" sz="1300" dirty="0">
              <a:solidFill>
                <a:schemeClr val="bg1"/>
              </a:solidFill>
              <a:latin typeface="微软雅黑"/>
              <a:ea typeface="微软雅黑"/>
              <a:cs typeface="微软雅黑"/>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16"/>
          <p:cNvGrpSpPr>
            <a:grpSpLocks/>
          </p:cNvGrpSpPr>
          <p:nvPr/>
        </p:nvGrpSpPr>
        <p:grpSpPr bwMode="auto">
          <a:xfrm>
            <a:off x="684213" y="1635125"/>
            <a:ext cx="592137" cy="827088"/>
            <a:chOff x="6005725" y="3942927"/>
            <a:chExt cx="593090" cy="839061"/>
          </a:xfrm>
        </p:grpSpPr>
        <p:pic>
          <p:nvPicPr>
            <p:cNvPr id="26742" name="Picture 77" descr="Internet.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8"/>
            <p:cNvSpPr txBox="1"/>
            <p:nvPr/>
          </p:nvSpPr>
          <p:spPr>
            <a:xfrm>
              <a:off x="6005725" y="4566184"/>
              <a:ext cx="593090" cy="215804"/>
            </a:xfrm>
            <a:prstGeom prst="rect">
              <a:avLst/>
            </a:prstGeom>
          </p:spPr>
          <p:txBody>
            <a:bodyPr lIns="0" tIns="0" rIns="0" bIns="0">
              <a:spAutoFit/>
            </a:bodyPr>
            <a:lstStyle/>
            <a:p>
              <a:pPr algn="ctr">
                <a:defRPr/>
              </a:pPr>
              <a:r>
                <a:rPr lang="zh-CN" altLang="en-US" sz="1050" dirty="0"/>
                <a:t>电信</a:t>
              </a:r>
              <a:endParaRPr lang="en-US" sz="1050" dirty="0"/>
            </a:p>
          </p:txBody>
        </p:sp>
      </p:grpSp>
      <p:grpSp>
        <p:nvGrpSpPr>
          <p:cNvPr id="26626" name="Group 16"/>
          <p:cNvGrpSpPr>
            <a:grpSpLocks/>
          </p:cNvGrpSpPr>
          <p:nvPr/>
        </p:nvGrpSpPr>
        <p:grpSpPr bwMode="auto">
          <a:xfrm>
            <a:off x="687388" y="2592388"/>
            <a:ext cx="592137" cy="771525"/>
            <a:chOff x="6005725" y="3942927"/>
            <a:chExt cx="593090" cy="839061"/>
          </a:xfrm>
        </p:grpSpPr>
        <p:pic>
          <p:nvPicPr>
            <p:cNvPr id="26740" name="Picture 77" descr="Internet.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78"/>
            <p:cNvSpPr txBox="1"/>
            <p:nvPr/>
          </p:nvSpPr>
          <p:spPr>
            <a:xfrm>
              <a:off x="6005725" y="4566180"/>
              <a:ext cx="593090" cy="215808"/>
            </a:xfrm>
            <a:prstGeom prst="rect">
              <a:avLst/>
            </a:prstGeom>
          </p:spPr>
          <p:txBody>
            <a:bodyPr lIns="0" tIns="0" rIns="0" bIns="0">
              <a:spAutoFit/>
            </a:bodyPr>
            <a:lstStyle/>
            <a:p>
              <a:pPr algn="ctr">
                <a:defRPr/>
              </a:pPr>
              <a:r>
                <a:rPr lang="zh-CN" altLang="en-US" sz="1050" dirty="0"/>
                <a:t>联通</a:t>
              </a:r>
              <a:endParaRPr lang="en-US" sz="1050" dirty="0"/>
            </a:p>
          </p:txBody>
        </p:sp>
      </p:grpSp>
      <p:grpSp>
        <p:nvGrpSpPr>
          <p:cNvPr id="26627" name="Group 16"/>
          <p:cNvGrpSpPr>
            <a:grpSpLocks/>
          </p:cNvGrpSpPr>
          <p:nvPr/>
        </p:nvGrpSpPr>
        <p:grpSpPr bwMode="auto">
          <a:xfrm>
            <a:off x="690563" y="3521075"/>
            <a:ext cx="592137" cy="717550"/>
            <a:chOff x="6005725" y="3942927"/>
            <a:chExt cx="593090" cy="804438"/>
          </a:xfrm>
        </p:grpSpPr>
        <p:pic>
          <p:nvPicPr>
            <p:cNvPr id="26738" name="Picture 77" descr="Internet.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8"/>
            <p:cNvSpPr txBox="1"/>
            <p:nvPr/>
          </p:nvSpPr>
          <p:spPr>
            <a:xfrm>
              <a:off x="6005725" y="4565833"/>
              <a:ext cx="593090" cy="181532"/>
            </a:xfrm>
            <a:prstGeom prst="rect">
              <a:avLst/>
            </a:prstGeom>
          </p:spPr>
          <p:txBody>
            <a:bodyPr lIns="0" tIns="0" rIns="0" bIns="0">
              <a:spAutoFit/>
            </a:bodyPr>
            <a:lstStyle/>
            <a:p>
              <a:pPr algn="ctr">
                <a:defRPr/>
              </a:pPr>
              <a:r>
                <a:rPr lang="zh-CN" altLang="en-US" sz="1050" dirty="0"/>
                <a:t>移动</a:t>
              </a:r>
              <a:endParaRPr lang="en-US" sz="1050" dirty="0"/>
            </a:p>
          </p:txBody>
        </p:sp>
      </p:grpSp>
      <p:grpSp>
        <p:nvGrpSpPr>
          <p:cNvPr id="26628" name="Group 8"/>
          <p:cNvGrpSpPr>
            <a:grpSpLocks/>
          </p:cNvGrpSpPr>
          <p:nvPr/>
        </p:nvGrpSpPr>
        <p:grpSpPr bwMode="auto">
          <a:xfrm>
            <a:off x="1873250" y="2049463"/>
            <a:ext cx="879475" cy="765175"/>
            <a:chOff x="6047363" y="5254290"/>
            <a:chExt cx="879371" cy="780824"/>
          </a:xfrm>
        </p:grpSpPr>
        <p:sp>
          <p:nvSpPr>
            <p:cNvPr id="14" name="TextBox 86"/>
            <p:cNvSpPr txBox="1"/>
            <p:nvPr/>
          </p:nvSpPr>
          <p:spPr>
            <a:xfrm>
              <a:off x="6283873" y="5706260"/>
              <a:ext cx="642861" cy="328854"/>
            </a:xfrm>
            <a:prstGeom prst="rect">
              <a:avLst/>
            </a:prstGeom>
          </p:spPr>
          <p:txBody>
            <a:bodyPr lIns="0" tIns="0" rIns="0" bIns="0">
              <a:spAutoFit/>
            </a:bodyPr>
            <a:lstStyle/>
            <a:p>
              <a:pPr algn="ctr">
                <a:defRPr/>
              </a:pPr>
              <a:r>
                <a:rPr lang="zh-CN" altLang="en-US" sz="1050" dirty="0"/>
                <a:t>链路负载均衡</a:t>
              </a:r>
              <a:endParaRPr lang="en-US" sz="1050" dirty="0"/>
            </a:p>
          </p:txBody>
        </p:sp>
        <p:pic>
          <p:nvPicPr>
            <p:cNvPr id="26737" name="Picture 4" descr="Application_Delivery_Controller.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7363" y="5254290"/>
              <a:ext cx="477520" cy="47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29" name="Group 8"/>
          <p:cNvGrpSpPr>
            <a:grpSpLocks/>
          </p:cNvGrpSpPr>
          <p:nvPr/>
        </p:nvGrpSpPr>
        <p:grpSpPr bwMode="auto">
          <a:xfrm>
            <a:off x="1879600" y="2916238"/>
            <a:ext cx="881063" cy="762000"/>
            <a:chOff x="6047363" y="5254290"/>
            <a:chExt cx="881223" cy="776481"/>
          </a:xfrm>
        </p:grpSpPr>
        <p:sp>
          <p:nvSpPr>
            <p:cNvPr id="17" name="TextBox 86"/>
            <p:cNvSpPr txBox="1"/>
            <p:nvPr/>
          </p:nvSpPr>
          <p:spPr>
            <a:xfrm>
              <a:off x="6334753" y="5700767"/>
              <a:ext cx="593833" cy="330004"/>
            </a:xfrm>
            <a:prstGeom prst="rect">
              <a:avLst/>
            </a:prstGeom>
          </p:spPr>
          <p:txBody>
            <a:bodyPr lIns="0" tIns="0" rIns="0" bIns="0">
              <a:spAutoFit/>
            </a:bodyPr>
            <a:lstStyle/>
            <a:p>
              <a:pPr algn="ctr">
                <a:defRPr/>
              </a:pPr>
              <a:r>
                <a:rPr lang="zh-CN" altLang="en-US" sz="1050" dirty="0"/>
                <a:t>链路负载均衡</a:t>
              </a:r>
              <a:endParaRPr lang="en-US" altLang="zh-CN" sz="1050" dirty="0"/>
            </a:p>
          </p:txBody>
        </p:sp>
        <p:pic>
          <p:nvPicPr>
            <p:cNvPr id="26735" name="Picture 4" descr="Application_Delivery_Controller.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7363" y="5254290"/>
              <a:ext cx="477520" cy="47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30" name="Picture 88" descr="Firewal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0" y="2036763"/>
            <a:ext cx="554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88" descr="Firewal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0" y="2911475"/>
            <a:ext cx="554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2" name="Group 9"/>
          <p:cNvGrpSpPr>
            <a:grpSpLocks/>
          </p:cNvGrpSpPr>
          <p:nvPr/>
        </p:nvGrpSpPr>
        <p:grpSpPr bwMode="auto">
          <a:xfrm>
            <a:off x="5661025" y="919163"/>
            <a:ext cx="758825" cy="534987"/>
            <a:chOff x="3587844" y="5245947"/>
            <a:chExt cx="835658" cy="694281"/>
          </a:xfrm>
        </p:grpSpPr>
        <p:pic>
          <p:nvPicPr>
            <p:cNvPr id="26732"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84"/>
            <p:cNvSpPr txBox="1"/>
            <p:nvPr/>
          </p:nvSpPr>
          <p:spPr>
            <a:xfrm>
              <a:off x="3830850" y="5730089"/>
              <a:ext cx="592652" cy="210139"/>
            </a:xfrm>
            <a:prstGeom prst="rect">
              <a:avLst/>
            </a:prstGeom>
          </p:spPr>
          <p:txBody>
            <a:bodyPr lIns="0" tIns="0" rIns="0" bIns="0">
              <a:spAutoFit/>
            </a:bodyPr>
            <a:lstStyle/>
            <a:p>
              <a:pPr algn="ctr">
                <a:defRPr/>
              </a:pPr>
              <a:r>
                <a:rPr lang="en-US" altLang="zh-CN" sz="1050" dirty="0"/>
                <a:t>TOR</a:t>
              </a:r>
              <a:r>
                <a:rPr lang="zh-CN" altLang="en-US" sz="1050" dirty="0"/>
                <a:t>交换</a:t>
              </a:r>
              <a:endParaRPr lang="en-US" sz="1050" dirty="0"/>
            </a:p>
          </p:txBody>
        </p:sp>
      </p:grpSp>
      <p:grpSp>
        <p:nvGrpSpPr>
          <p:cNvPr id="26633" name="Group 9"/>
          <p:cNvGrpSpPr>
            <a:grpSpLocks/>
          </p:cNvGrpSpPr>
          <p:nvPr/>
        </p:nvGrpSpPr>
        <p:grpSpPr bwMode="auto">
          <a:xfrm>
            <a:off x="5665788" y="1547813"/>
            <a:ext cx="760412" cy="520700"/>
            <a:chOff x="3587844" y="5245947"/>
            <a:chExt cx="835657" cy="673630"/>
          </a:xfrm>
        </p:grpSpPr>
        <p:pic>
          <p:nvPicPr>
            <p:cNvPr id="26730"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84"/>
            <p:cNvSpPr txBox="1"/>
            <p:nvPr/>
          </p:nvSpPr>
          <p:spPr>
            <a:xfrm>
              <a:off x="3830341" y="5710095"/>
              <a:ext cx="593160"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sz="1050" dirty="0"/>
            </a:p>
          </p:txBody>
        </p:sp>
      </p:grpSp>
      <p:grpSp>
        <p:nvGrpSpPr>
          <p:cNvPr id="26634" name="Group 20"/>
          <p:cNvGrpSpPr>
            <a:grpSpLocks/>
          </p:cNvGrpSpPr>
          <p:nvPr/>
        </p:nvGrpSpPr>
        <p:grpSpPr bwMode="auto">
          <a:xfrm>
            <a:off x="6342063" y="1001713"/>
            <a:ext cx="923925" cy="1195387"/>
            <a:chOff x="5462599" y="1541830"/>
            <a:chExt cx="923997" cy="1195235"/>
          </a:xfrm>
        </p:grpSpPr>
        <p:sp>
          <p:nvSpPr>
            <p:cNvPr id="28" name="TextBox 57"/>
            <p:cNvSpPr txBox="1"/>
            <p:nvPr/>
          </p:nvSpPr>
          <p:spPr>
            <a:xfrm>
              <a:off x="5462599" y="2413256"/>
              <a:ext cx="923997" cy="323809"/>
            </a:xfrm>
            <a:prstGeom prst="rect">
              <a:avLst/>
            </a:prstGeom>
          </p:spPr>
          <p:txBody>
            <a:bodyPr lIns="0" tIns="0" rIns="0" bIns="0">
              <a:spAutoFit/>
            </a:bodyPr>
            <a:lstStyle/>
            <a:p>
              <a:pPr algn="ctr">
                <a:defRPr/>
              </a:pPr>
              <a:r>
                <a:rPr lang="zh-CN" altLang="en-US" sz="1050" dirty="0"/>
                <a:t>超融合架构</a:t>
              </a:r>
              <a:endParaRPr lang="en-US" altLang="zh-CN" sz="1050" dirty="0"/>
            </a:p>
            <a:p>
              <a:pPr algn="ctr">
                <a:defRPr/>
              </a:pPr>
              <a:r>
                <a:rPr lang="zh-CN" altLang="en-US" sz="1050" dirty="0"/>
                <a:t>服务器群组</a:t>
              </a:r>
              <a:endParaRPr lang="en-US" sz="1050" dirty="0"/>
            </a:p>
          </p:txBody>
        </p:sp>
        <p:pic>
          <p:nvPicPr>
            <p:cNvPr id="26729" name="Picture 48" descr="Server Rack.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直线连接符 29"/>
          <p:cNvCxnSpPr/>
          <p:nvPr/>
        </p:nvCxnSpPr>
        <p:spPr>
          <a:xfrm>
            <a:off x="1547813" y="1909763"/>
            <a:ext cx="17462" cy="18716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直线连接符 30"/>
          <p:cNvCxnSpPr>
            <a:endCxn id="26742" idx="3"/>
          </p:cNvCxnSpPr>
          <p:nvPr/>
        </p:nvCxnSpPr>
        <p:spPr>
          <a:xfrm flipH="1">
            <a:off x="1273175" y="1924050"/>
            <a:ext cx="2921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直线连接符 31"/>
          <p:cNvCxnSpPr>
            <a:stCxn id="26740" idx="3"/>
          </p:cNvCxnSpPr>
          <p:nvPr/>
        </p:nvCxnSpPr>
        <p:spPr>
          <a:xfrm flipV="1">
            <a:off x="1276350" y="2857500"/>
            <a:ext cx="271463" cy="31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直线连接符 32"/>
          <p:cNvCxnSpPr>
            <a:stCxn id="26738" idx="3"/>
          </p:cNvCxnSpPr>
          <p:nvPr/>
        </p:nvCxnSpPr>
        <p:spPr>
          <a:xfrm>
            <a:off x="1279525" y="3781425"/>
            <a:ext cx="2857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直线连接符 33"/>
          <p:cNvCxnSpPr>
            <a:endCxn id="26737" idx="1"/>
          </p:cNvCxnSpPr>
          <p:nvPr/>
        </p:nvCxnSpPr>
        <p:spPr>
          <a:xfrm>
            <a:off x="1547813" y="2284413"/>
            <a:ext cx="3254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直线连接符 34"/>
          <p:cNvCxnSpPr>
            <a:stCxn id="26735" idx="1"/>
          </p:cNvCxnSpPr>
          <p:nvPr/>
        </p:nvCxnSpPr>
        <p:spPr>
          <a:xfrm flipH="1" flipV="1">
            <a:off x="1574800" y="3144838"/>
            <a:ext cx="304800" cy="63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直线连接符 35"/>
          <p:cNvCxnSpPr>
            <a:stCxn id="26737" idx="3"/>
            <a:endCxn id="26630" idx="1"/>
          </p:cNvCxnSpPr>
          <p:nvPr/>
        </p:nvCxnSpPr>
        <p:spPr>
          <a:xfrm flipV="1">
            <a:off x="2351088" y="2278063"/>
            <a:ext cx="354012" cy="63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直线连接符 36"/>
          <p:cNvCxnSpPr>
            <a:stCxn id="26735" idx="3"/>
            <a:endCxn id="26631" idx="1"/>
          </p:cNvCxnSpPr>
          <p:nvPr/>
        </p:nvCxnSpPr>
        <p:spPr>
          <a:xfrm>
            <a:off x="2357438" y="3151188"/>
            <a:ext cx="347662" cy="15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26643" name="Group 9"/>
          <p:cNvGrpSpPr>
            <a:grpSpLocks/>
          </p:cNvGrpSpPr>
          <p:nvPr/>
        </p:nvGrpSpPr>
        <p:grpSpPr bwMode="auto">
          <a:xfrm>
            <a:off x="3700463" y="2035175"/>
            <a:ext cx="782637" cy="808038"/>
            <a:chOff x="3587844" y="5245947"/>
            <a:chExt cx="783472" cy="808305"/>
          </a:xfrm>
        </p:grpSpPr>
        <p:pic>
          <p:nvPicPr>
            <p:cNvPr id="26726"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84"/>
            <p:cNvSpPr txBox="1"/>
            <p:nvPr/>
          </p:nvSpPr>
          <p:spPr>
            <a:xfrm>
              <a:off x="3778547" y="5730295"/>
              <a:ext cx="592769" cy="323957"/>
            </a:xfrm>
            <a:prstGeom prst="rect">
              <a:avLst/>
            </a:prstGeom>
          </p:spPr>
          <p:txBody>
            <a:bodyPr lIns="0" tIns="0" rIns="0" bIns="0">
              <a:spAutoFit/>
            </a:bodyPr>
            <a:lstStyle/>
            <a:p>
              <a:pPr algn="ctr">
                <a:defRPr/>
              </a:pPr>
              <a:r>
                <a:rPr lang="zh-CN" altLang="en-US" sz="1050" dirty="0"/>
                <a:t>核心</a:t>
              </a:r>
              <a:endParaRPr lang="en-US" altLang="zh-CN" sz="1050" dirty="0"/>
            </a:p>
            <a:p>
              <a:pPr algn="ctr">
                <a:defRPr/>
              </a:pPr>
              <a:r>
                <a:rPr lang="zh-CN" altLang="en-US" sz="1050" dirty="0"/>
                <a:t>交换</a:t>
              </a:r>
              <a:endParaRPr lang="en-US" sz="1050" dirty="0"/>
            </a:p>
          </p:txBody>
        </p:sp>
      </p:grpSp>
      <p:pic>
        <p:nvPicPr>
          <p:cNvPr id="26644"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2050" y="2909888"/>
            <a:ext cx="4857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直线连接符 41"/>
          <p:cNvCxnSpPr>
            <a:stCxn id="26630" idx="3"/>
            <a:endCxn id="26726" idx="1"/>
          </p:cNvCxnSpPr>
          <p:nvPr/>
        </p:nvCxnSpPr>
        <p:spPr>
          <a:xfrm flipV="1">
            <a:off x="3259138" y="2278063"/>
            <a:ext cx="441325"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26631" idx="3"/>
            <a:endCxn id="26644" idx="1"/>
          </p:cNvCxnSpPr>
          <p:nvPr/>
        </p:nvCxnSpPr>
        <p:spPr>
          <a:xfrm flipV="1">
            <a:off x="3259138" y="3152775"/>
            <a:ext cx="44291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4" name="直线连接符 43"/>
          <p:cNvCxnSpPr>
            <a:stCxn id="26737" idx="2"/>
            <a:endCxn id="26735" idx="0"/>
          </p:cNvCxnSpPr>
          <p:nvPr/>
        </p:nvCxnSpPr>
        <p:spPr>
          <a:xfrm>
            <a:off x="2111375" y="2517775"/>
            <a:ext cx="6350" cy="3984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直线连接符 44"/>
          <p:cNvCxnSpPr>
            <a:stCxn id="26726" idx="2"/>
            <a:endCxn id="26644" idx="0"/>
          </p:cNvCxnSpPr>
          <p:nvPr/>
        </p:nvCxnSpPr>
        <p:spPr>
          <a:xfrm>
            <a:off x="3943350" y="2520950"/>
            <a:ext cx="1588" cy="38893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26726" idx="3"/>
            <a:endCxn id="26732" idx="1"/>
          </p:cNvCxnSpPr>
          <p:nvPr/>
        </p:nvCxnSpPr>
        <p:spPr>
          <a:xfrm flipV="1">
            <a:off x="4186238" y="1106488"/>
            <a:ext cx="1474787" cy="11715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26644" idx="3"/>
            <a:endCxn id="26730" idx="1"/>
          </p:cNvCxnSpPr>
          <p:nvPr/>
        </p:nvCxnSpPr>
        <p:spPr>
          <a:xfrm flipV="1">
            <a:off x="4187825" y="1736725"/>
            <a:ext cx="1477963" cy="141605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8" name="直线连接符 47"/>
          <p:cNvCxnSpPr>
            <a:stCxn id="26726" idx="3"/>
            <a:endCxn id="26730" idx="1"/>
          </p:cNvCxnSpPr>
          <p:nvPr/>
        </p:nvCxnSpPr>
        <p:spPr>
          <a:xfrm flipV="1">
            <a:off x="4186238" y="1736725"/>
            <a:ext cx="1479550" cy="54133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9" name="直线连接符 48"/>
          <p:cNvCxnSpPr>
            <a:stCxn id="26644" idx="3"/>
            <a:endCxn id="26732" idx="1"/>
          </p:cNvCxnSpPr>
          <p:nvPr/>
        </p:nvCxnSpPr>
        <p:spPr>
          <a:xfrm flipV="1">
            <a:off x="4187825" y="1106488"/>
            <a:ext cx="1473200" cy="204628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直线连接符 49"/>
          <p:cNvCxnSpPr>
            <a:stCxn id="26732" idx="3"/>
          </p:cNvCxnSpPr>
          <p:nvPr/>
        </p:nvCxnSpPr>
        <p:spPr>
          <a:xfrm>
            <a:off x="6102350" y="1106488"/>
            <a:ext cx="49371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1" name="直线连接符 50"/>
          <p:cNvCxnSpPr>
            <a:stCxn id="26730" idx="3"/>
          </p:cNvCxnSpPr>
          <p:nvPr/>
        </p:nvCxnSpPr>
        <p:spPr>
          <a:xfrm>
            <a:off x="6107113" y="1736725"/>
            <a:ext cx="48895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26732" idx="2"/>
            <a:endCxn id="26730" idx="0"/>
          </p:cNvCxnSpPr>
          <p:nvPr/>
        </p:nvCxnSpPr>
        <p:spPr>
          <a:xfrm>
            <a:off x="5881688" y="1293813"/>
            <a:ext cx="4762" cy="2540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26656" name="Group 9"/>
          <p:cNvGrpSpPr>
            <a:grpSpLocks/>
          </p:cNvGrpSpPr>
          <p:nvPr/>
        </p:nvGrpSpPr>
        <p:grpSpPr bwMode="auto">
          <a:xfrm>
            <a:off x="5665788" y="2254250"/>
            <a:ext cx="760412" cy="534988"/>
            <a:chOff x="3587844" y="5245947"/>
            <a:chExt cx="835658" cy="694281"/>
          </a:xfrm>
        </p:grpSpPr>
        <p:pic>
          <p:nvPicPr>
            <p:cNvPr id="26724"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84"/>
            <p:cNvSpPr txBox="1"/>
            <p:nvPr/>
          </p:nvSpPr>
          <p:spPr>
            <a:xfrm>
              <a:off x="3830341" y="5730090"/>
              <a:ext cx="593161" cy="210138"/>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6657" name="Group 9"/>
          <p:cNvGrpSpPr>
            <a:grpSpLocks/>
          </p:cNvGrpSpPr>
          <p:nvPr/>
        </p:nvGrpSpPr>
        <p:grpSpPr bwMode="auto">
          <a:xfrm>
            <a:off x="5672138" y="2882900"/>
            <a:ext cx="758825" cy="520700"/>
            <a:chOff x="3587844" y="5245947"/>
            <a:chExt cx="835660" cy="673628"/>
          </a:xfrm>
        </p:grpSpPr>
        <p:pic>
          <p:nvPicPr>
            <p:cNvPr id="26722"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84"/>
            <p:cNvSpPr txBox="1"/>
            <p:nvPr/>
          </p:nvSpPr>
          <p:spPr>
            <a:xfrm>
              <a:off x="3830849" y="5710093"/>
              <a:ext cx="592655"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6658" name="Group 20"/>
          <p:cNvGrpSpPr>
            <a:grpSpLocks/>
          </p:cNvGrpSpPr>
          <p:nvPr/>
        </p:nvGrpSpPr>
        <p:grpSpPr bwMode="auto">
          <a:xfrm>
            <a:off x="6342063" y="2336800"/>
            <a:ext cx="979487" cy="1179513"/>
            <a:chOff x="5457024" y="1541830"/>
            <a:chExt cx="979310" cy="1179622"/>
          </a:xfrm>
        </p:grpSpPr>
        <p:sp>
          <p:nvSpPr>
            <p:cNvPr id="60" name="TextBox 57"/>
            <p:cNvSpPr txBox="1"/>
            <p:nvPr/>
          </p:nvSpPr>
          <p:spPr>
            <a:xfrm>
              <a:off x="5457024" y="2397572"/>
              <a:ext cx="979310" cy="323880"/>
            </a:xfrm>
            <a:prstGeom prst="rect">
              <a:avLst/>
            </a:prstGeom>
          </p:spPr>
          <p:txBody>
            <a:bodyPr lIns="0" tIns="0" rIns="0" bIns="0">
              <a:spAutoFit/>
            </a:bodyPr>
            <a:lstStyle/>
            <a:p>
              <a:pPr algn="ctr">
                <a:defRPr/>
              </a:pPr>
              <a:r>
                <a:rPr lang="zh-CN" altLang="en-US" sz="1050" dirty="0"/>
                <a:t>超融合架构</a:t>
              </a:r>
              <a:endParaRPr lang="en-US" altLang="zh-CN" sz="1050" dirty="0"/>
            </a:p>
            <a:p>
              <a:pPr algn="ctr">
                <a:defRPr/>
              </a:pPr>
              <a:r>
                <a:rPr lang="zh-CN" altLang="en-US" sz="1050" dirty="0"/>
                <a:t>服务器群组</a:t>
              </a:r>
              <a:endParaRPr lang="en-US" altLang="zh-CN" sz="1050" dirty="0"/>
            </a:p>
          </p:txBody>
        </p:sp>
        <p:pic>
          <p:nvPicPr>
            <p:cNvPr id="26721" name="Picture 48" descr="Server Rack.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2" name="直线连接符 61"/>
          <p:cNvCxnSpPr>
            <a:stCxn id="26724" idx="3"/>
          </p:cNvCxnSpPr>
          <p:nvPr/>
        </p:nvCxnSpPr>
        <p:spPr>
          <a:xfrm>
            <a:off x="6107113" y="2441575"/>
            <a:ext cx="49530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3" name="直线连接符 62"/>
          <p:cNvCxnSpPr>
            <a:stCxn id="26722" idx="3"/>
          </p:cNvCxnSpPr>
          <p:nvPr/>
        </p:nvCxnSpPr>
        <p:spPr>
          <a:xfrm>
            <a:off x="6113463" y="3071813"/>
            <a:ext cx="48895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4" name="直线连接符 63"/>
          <p:cNvCxnSpPr>
            <a:stCxn id="26724" idx="2"/>
            <a:endCxn id="26722" idx="0"/>
          </p:cNvCxnSpPr>
          <p:nvPr/>
        </p:nvCxnSpPr>
        <p:spPr>
          <a:xfrm>
            <a:off x="5886450" y="2628900"/>
            <a:ext cx="6350" cy="2540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26662" name="Group 9"/>
          <p:cNvGrpSpPr>
            <a:grpSpLocks/>
          </p:cNvGrpSpPr>
          <p:nvPr/>
        </p:nvGrpSpPr>
        <p:grpSpPr bwMode="auto">
          <a:xfrm>
            <a:off x="5672138" y="3624263"/>
            <a:ext cx="758825" cy="536575"/>
            <a:chOff x="3587844" y="5245947"/>
            <a:chExt cx="835658" cy="694281"/>
          </a:xfrm>
        </p:grpSpPr>
        <p:pic>
          <p:nvPicPr>
            <p:cNvPr id="26718"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84"/>
            <p:cNvSpPr txBox="1"/>
            <p:nvPr/>
          </p:nvSpPr>
          <p:spPr>
            <a:xfrm>
              <a:off x="3830849" y="5730711"/>
              <a:ext cx="592653" cy="209517"/>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6663" name="Group 9"/>
          <p:cNvGrpSpPr>
            <a:grpSpLocks/>
          </p:cNvGrpSpPr>
          <p:nvPr/>
        </p:nvGrpSpPr>
        <p:grpSpPr bwMode="auto">
          <a:xfrm>
            <a:off x="5676900" y="4254500"/>
            <a:ext cx="760413" cy="520700"/>
            <a:chOff x="3587844" y="5245947"/>
            <a:chExt cx="835660" cy="673628"/>
          </a:xfrm>
        </p:grpSpPr>
        <p:pic>
          <p:nvPicPr>
            <p:cNvPr id="26716"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84"/>
            <p:cNvSpPr txBox="1"/>
            <p:nvPr/>
          </p:nvSpPr>
          <p:spPr>
            <a:xfrm>
              <a:off x="3830343" y="5710093"/>
              <a:ext cx="593161"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6664" name="Group 20"/>
          <p:cNvGrpSpPr>
            <a:grpSpLocks/>
          </p:cNvGrpSpPr>
          <p:nvPr/>
        </p:nvGrpSpPr>
        <p:grpSpPr bwMode="auto">
          <a:xfrm>
            <a:off x="6346825" y="3706813"/>
            <a:ext cx="974725" cy="1203325"/>
            <a:chOff x="5457024" y="1541830"/>
            <a:chExt cx="973735" cy="1202026"/>
          </a:xfrm>
        </p:grpSpPr>
        <p:sp>
          <p:nvSpPr>
            <p:cNvPr id="72" name="TextBox 57"/>
            <p:cNvSpPr txBox="1"/>
            <p:nvPr/>
          </p:nvSpPr>
          <p:spPr>
            <a:xfrm>
              <a:off x="5457024" y="2420356"/>
              <a:ext cx="973735" cy="323500"/>
            </a:xfrm>
            <a:prstGeom prst="rect">
              <a:avLst/>
            </a:prstGeom>
          </p:spPr>
          <p:txBody>
            <a:bodyPr lIns="0" tIns="0" rIns="0" bIns="0">
              <a:spAutoFit/>
            </a:bodyPr>
            <a:lstStyle/>
            <a:p>
              <a:pPr algn="ctr">
                <a:defRPr/>
              </a:pPr>
              <a:r>
                <a:rPr lang="zh-CN" altLang="en-US" sz="1050" dirty="0"/>
                <a:t>超融合架构</a:t>
              </a:r>
              <a:endParaRPr lang="en-US" altLang="zh-CN" sz="1050" dirty="0"/>
            </a:p>
            <a:p>
              <a:pPr algn="ctr">
                <a:defRPr/>
              </a:pPr>
              <a:r>
                <a:rPr lang="zh-CN" altLang="en-US" sz="1050" dirty="0"/>
                <a:t>服务器群组</a:t>
              </a:r>
              <a:endParaRPr lang="en-US" altLang="zh-CN" sz="1050" dirty="0"/>
            </a:p>
          </p:txBody>
        </p:sp>
        <p:pic>
          <p:nvPicPr>
            <p:cNvPr id="26715" name="Picture 48" descr="Server Rack.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 name="直线连接符 73"/>
          <p:cNvCxnSpPr>
            <a:stCxn id="26718" idx="3"/>
          </p:cNvCxnSpPr>
          <p:nvPr/>
        </p:nvCxnSpPr>
        <p:spPr>
          <a:xfrm>
            <a:off x="6113463" y="3811588"/>
            <a:ext cx="49530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5" name="直线连接符 74"/>
          <p:cNvCxnSpPr>
            <a:stCxn id="26716" idx="3"/>
          </p:cNvCxnSpPr>
          <p:nvPr/>
        </p:nvCxnSpPr>
        <p:spPr>
          <a:xfrm>
            <a:off x="6118225" y="4441825"/>
            <a:ext cx="490538"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6" name="直线连接符 75"/>
          <p:cNvCxnSpPr>
            <a:stCxn id="26718" idx="2"/>
            <a:endCxn id="26716" idx="0"/>
          </p:cNvCxnSpPr>
          <p:nvPr/>
        </p:nvCxnSpPr>
        <p:spPr>
          <a:xfrm>
            <a:off x="5892800" y="3998913"/>
            <a:ext cx="4763" cy="25558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7" name="直线连接符 76"/>
          <p:cNvCxnSpPr>
            <a:stCxn id="26726" idx="3"/>
            <a:endCxn id="26724" idx="1"/>
          </p:cNvCxnSpPr>
          <p:nvPr/>
        </p:nvCxnSpPr>
        <p:spPr>
          <a:xfrm>
            <a:off x="4186238" y="2278063"/>
            <a:ext cx="1479550" cy="16351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8" name="直线连接符 77"/>
          <p:cNvCxnSpPr>
            <a:stCxn id="26726" idx="3"/>
            <a:endCxn id="26722" idx="1"/>
          </p:cNvCxnSpPr>
          <p:nvPr/>
        </p:nvCxnSpPr>
        <p:spPr>
          <a:xfrm>
            <a:off x="4186238" y="2278063"/>
            <a:ext cx="1485900" cy="79375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9" name="直线连接符 78"/>
          <p:cNvCxnSpPr>
            <a:endCxn id="26718" idx="1"/>
          </p:cNvCxnSpPr>
          <p:nvPr/>
        </p:nvCxnSpPr>
        <p:spPr>
          <a:xfrm>
            <a:off x="4187825" y="2284413"/>
            <a:ext cx="1484313" cy="15271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0" name="直线连接符 79"/>
          <p:cNvCxnSpPr>
            <a:stCxn id="26726" idx="3"/>
            <a:endCxn id="26716" idx="1"/>
          </p:cNvCxnSpPr>
          <p:nvPr/>
        </p:nvCxnSpPr>
        <p:spPr>
          <a:xfrm>
            <a:off x="4186238" y="2278063"/>
            <a:ext cx="1490662" cy="216376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1" name="直线连接符 80"/>
          <p:cNvCxnSpPr>
            <a:endCxn id="26724" idx="1"/>
          </p:cNvCxnSpPr>
          <p:nvPr/>
        </p:nvCxnSpPr>
        <p:spPr>
          <a:xfrm flipV="1">
            <a:off x="4187825" y="2441575"/>
            <a:ext cx="1477963" cy="7112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2" name="直线连接符 81"/>
          <p:cNvCxnSpPr>
            <a:stCxn id="26644" idx="3"/>
            <a:endCxn id="26722" idx="1"/>
          </p:cNvCxnSpPr>
          <p:nvPr/>
        </p:nvCxnSpPr>
        <p:spPr>
          <a:xfrm flipV="1">
            <a:off x="4187825" y="3071813"/>
            <a:ext cx="1484313" cy="8096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3" name="直线连接符 82"/>
          <p:cNvCxnSpPr>
            <a:stCxn id="26644" idx="3"/>
            <a:endCxn id="26718" idx="1"/>
          </p:cNvCxnSpPr>
          <p:nvPr/>
        </p:nvCxnSpPr>
        <p:spPr>
          <a:xfrm>
            <a:off x="4187825" y="3152775"/>
            <a:ext cx="1484313" cy="658813"/>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4" name="直线连接符 83"/>
          <p:cNvCxnSpPr>
            <a:stCxn id="26644" idx="3"/>
            <a:endCxn id="26716" idx="1"/>
          </p:cNvCxnSpPr>
          <p:nvPr/>
        </p:nvCxnSpPr>
        <p:spPr>
          <a:xfrm>
            <a:off x="4187825" y="3152775"/>
            <a:ext cx="1489075" cy="128905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5" name="直线连接符 84"/>
          <p:cNvCxnSpPr>
            <a:stCxn id="26630" idx="2"/>
            <a:endCxn id="26631" idx="0"/>
          </p:cNvCxnSpPr>
          <p:nvPr/>
        </p:nvCxnSpPr>
        <p:spPr>
          <a:xfrm>
            <a:off x="2981325" y="2519363"/>
            <a:ext cx="0" cy="392112"/>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Box 86"/>
          <p:cNvSpPr txBox="1"/>
          <p:nvPr/>
        </p:nvSpPr>
        <p:spPr>
          <a:xfrm>
            <a:off x="2928938" y="2533650"/>
            <a:ext cx="642937" cy="161925"/>
          </a:xfrm>
          <a:prstGeom prst="rect">
            <a:avLst/>
          </a:prstGeom>
        </p:spPr>
        <p:txBody>
          <a:bodyPr lIns="0" tIns="0" rIns="0" bIns="0">
            <a:spAutoFit/>
          </a:bodyPr>
          <a:lstStyle/>
          <a:p>
            <a:pPr algn="ctr">
              <a:defRPr/>
            </a:pPr>
            <a:r>
              <a:rPr lang="zh-CN" altLang="en-US" sz="1050" dirty="0"/>
              <a:t>防火墙</a:t>
            </a:r>
            <a:endParaRPr lang="en-US" altLang="zh-CN" sz="1050" dirty="0"/>
          </a:p>
        </p:txBody>
      </p:sp>
      <p:sp>
        <p:nvSpPr>
          <p:cNvPr id="87" name="TextBox 86"/>
          <p:cNvSpPr txBox="1"/>
          <p:nvPr/>
        </p:nvSpPr>
        <p:spPr>
          <a:xfrm>
            <a:off x="2928938" y="3424238"/>
            <a:ext cx="642937" cy="160337"/>
          </a:xfrm>
          <a:prstGeom prst="rect">
            <a:avLst/>
          </a:prstGeom>
        </p:spPr>
        <p:txBody>
          <a:bodyPr lIns="0" tIns="0" rIns="0" bIns="0">
            <a:spAutoFit/>
          </a:bodyPr>
          <a:lstStyle/>
          <a:p>
            <a:pPr algn="ctr">
              <a:defRPr/>
            </a:pPr>
            <a:r>
              <a:rPr lang="zh-CN" altLang="en-US" sz="1050" dirty="0"/>
              <a:t>防火墙</a:t>
            </a:r>
            <a:endParaRPr lang="en-US" altLang="zh-CN" sz="1050" dirty="0"/>
          </a:p>
        </p:txBody>
      </p:sp>
      <p:sp>
        <p:nvSpPr>
          <p:cNvPr id="88" name="TextBox 84"/>
          <p:cNvSpPr txBox="1"/>
          <p:nvPr/>
        </p:nvSpPr>
        <p:spPr>
          <a:xfrm>
            <a:off x="3890963" y="3359150"/>
            <a:ext cx="592137" cy="322263"/>
          </a:xfrm>
          <a:prstGeom prst="rect">
            <a:avLst/>
          </a:prstGeom>
        </p:spPr>
        <p:txBody>
          <a:bodyPr lIns="0" tIns="0" rIns="0" bIns="0">
            <a:spAutoFit/>
          </a:bodyPr>
          <a:lstStyle/>
          <a:p>
            <a:pPr algn="ctr">
              <a:defRPr/>
            </a:pPr>
            <a:r>
              <a:rPr lang="zh-CN" altLang="en-US" sz="1050" dirty="0"/>
              <a:t>核心</a:t>
            </a:r>
            <a:endParaRPr lang="en-US" altLang="zh-CN" sz="1050" dirty="0"/>
          </a:p>
          <a:p>
            <a:pPr algn="ctr">
              <a:defRPr/>
            </a:pPr>
            <a:r>
              <a:rPr lang="zh-CN" altLang="en-US" sz="1050" dirty="0"/>
              <a:t>交换</a:t>
            </a:r>
            <a:endParaRPr lang="en-US" sz="1050" dirty="0"/>
          </a:p>
        </p:txBody>
      </p:sp>
      <p:grpSp>
        <p:nvGrpSpPr>
          <p:cNvPr id="26680" name="Group 23"/>
          <p:cNvGrpSpPr>
            <a:grpSpLocks/>
          </p:cNvGrpSpPr>
          <p:nvPr/>
        </p:nvGrpSpPr>
        <p:grpSpPr bwMode="auto">
          <a:xfrm>
            <a:off x="2184400" y="1295400"/>
            <a:ext cx="1227138" cy="327025"/>
            <a:chOff x="5387898" y="2101427"/>
            <a:chExt cx="1226792" cy="326500"/>
          </a:xfrm>
        </p:grpSpPr>
        <p:pic>
          <p:nvPicPr>
            <p:cNvPr id="26712"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89850" y="2101427"/>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43"/>
            <p:cNvSpPr txBox="1"/>
            <p:nvPr/>
          </p:nvSpPr>
          <p:spPr>
            <a:xfrm>
              <a:off x="5387898" y="2104597"/>
              <a:ext cx="745915" cy="323330"/>
            </a:xfrm>
            <a:prstGeom prst="rect">
              <a:avLst/>
            </a:prstGeom>
          </p:spPr>
          <p:txBody>
            <a:bodyPr lIns="0" tIns="0" rIns="0" bIns="0">
              <a:spAutoFit/>
            </a:bodyPr>
            <a:lstStyle/>
            <a:p>
              <a:pPr algn="ctr">
                <a:defRPr/>
              </a:pPr>
              <a:r>
                <a:rPr lang="zh-CN" altLang="en-US" sz="1050" dirty="0"/>
                <a:t>私有云</a:t>
              </a:r>
              <a:endParaRPr lang="en-US" altLang="zh-CN" sz="1050" dirty="0"/>
            </a:p>
            <a:p>
              <a:pPr algn="ctr">
                <a:defRPr/>
              </a:pPr>
              <a:r>
                <a:rPr lang="zh-CN" altLang="en-US" sz="1050" dirty="0"/>
                <a:t>管理节点</a:t>
              </a:r>
              <a:endParaRPr lang="en-US" sz="1050" dirty="0"/>
            </a:p>
          </p:txBody>
        </p:sp>
      </p:grpSp>
      <p:pic>
        <p:nvPicPr>
          <p:cNvPr id="26681"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60763" y="1293813"/>
            <a:ext cx="6254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2"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60763" y="3917950"/>
            <a:ext cx="6254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直线连接符 93"/>
          <p:cNvCxnSpPr>
            <a:stCxn id="26701" idx="2"/>
            <a:endCxn id="26726" idx="0"/>
          </p:cNvCxnSpPr>
          <p:nvPr/>
        </p:nvCxnSpPr>
        <p:spPr>
          <a:xfrm>
            <a:off x="3175000" y="1582738"/>
            <a:ext cx="768350" cy="452437"/>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线连接符 94"/>
          <p:cNvCxnSpPr>
            <a:stCxn id="26681" idx="2"/>
            <a:endCxn id="26726" idx="0"/>
          </p:cNvCxnSpPr>
          <p:nvPr/>
        </p:nvCxnSpPr>
        <p:spPr>
          <a:xfrm>
            <a:off x="3873500" y="1438275"/>
            <a:ext cx="69850" cy="596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线连接符 95"/>
          <p:cNvCxnSpPr>
            <a:stCxn id="26682" idx="0"/>
            <a:endCxn id="26644" idx="2"/>
          </p:cNvCxnSpPr>
          <p:nvPr/>
        </p:nvCxnSpPr>
        <p:spPr>
          <a:xfrm flipV="1">
            <a:off x="3873500" y="3395663"/>
            <a:ext cx="71438" cy="52228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43"/>
          <p:cNvSpPr txBox="1"/>
          <p:nvPr/>
        </p:nvSpPr>
        <p:spPr>
          <a:xfrm>
            <a:off x="4187825" y="3900488"/>
            <a:ext cx="744538" cy="160337"/>
          </a:xfrm>
          <a:prstGeom prst="rect">
            <a:avLst/>
          </a:prstGeom>
        </p:spPr>
        <p:txBody>
          <a:bodyPr lIns="0" tIns="0" rIns="0" bIns="0">
            <a:spAutoFit/>
          </a:bodyPr>
          <a:lstStyle/>
          <a:p>
            <a:pPr algn="ctr">
              <a:defRPr/>
            </a:pPr>
            <a:r>
              <a:rPr lang="zh-CN" altLang="en-US" sz="1050" dirty="0"/>
              <a:t>网络节点</a:t>
            </a:r>
            <a:endParaRPr lang="en-US" sz="1050" dirty="0"/>
          </a:p>
        </p:txBody>
      </p:sp>
      <p:sp>
        <p:nvSpPr>
          <p:cNvPr id="98" name="TextBox 43"/>
          <p:cNvSpPr txBox="1"/>
          <p:nvPr/>
        </p:nvSpPr>
        <p:spPr>
          <a:xfrm>
            <a:off x="4102100" y="1312863"/>
            <a:ext cx="746125" cy="161925"/>
          </a:xfrm>
          <a:prstGeom prst="rect">
            <a:avLst/>
          </a:prstGeom>
        </p:spPr>
        <p:txBody>
          <a:bodyPr lIns="0" tIns="0" rIns="0" bIns="0">
            <a:spAutoFit/>
          </a:bodyPr>
          <a:lstStyle/>
          <a:p>
            <a:pPr algn="ctr">
              <a:defRPr/>
            </a:pPr>
            <a:r>
              <a:rPr lang="zh-CN" altLang="en-US" sz="1050" dirty="0"/>
              <a:t>网络节点</a:t>
            </a:r>
            <a:endParaRPr lang="en-US" sz="1050" dirty="0"/>
          </a:p>
        </p:txBody>
      </p:sp>
      <p:sp>
        <p:nvSpPr>
          <p:cNvPr id="26688" name="文本框 98"/>
          <p:cNvSpPr txBox="1">
            <a:spLocks noChangeArrowheads="1"/>
          </p:cNvSpPr>
          <p:nvPr/>
        </p:nvSpPr>
        <p:spPr bwMode="auto">
          <a:xfrm>
            <a:off x="1619250" y="4473575"/>
            <a:ext cx="272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三台管理节点为集群设计</a:t>
            </a:r>
            <a:endParaRPr lang="en-US" altLang="zh-CN"/>
          </a:p>
          <a:p>
            <a:r>
              <a:rPr lang="zh-CN" altLang="en-US"/>
              <a:t>三台网络节点为集群设计</a:t>
            </a:r>
            <a:endParaRPr lang="en-US" altLang="zh-CN"/>
          </a:p>
        </p:txBody>
      </p:sp>
      <p:grpSp>
        <p:nvGrpSpPr>
          <p:cNvPr id="26689" name="Group 23"/>
          <p:cNvGrpSpPr>
            <a:grpSpLocks/>
          </p:cNvGrpSpPr>
          <p:nvPr/>
        </p:nvGrpSpPr>
        <p:grpSpPr bwMode="auto">
          <a:xfrm>
            <a:off x="2195513" y="3927475"/>
            <a:ext cx="1227137" cy="327025"/>
            <a:chOff x="5387898" y="2101427"/>
            <a:chExt cx="1226792" cy="326500"/>
          </a:xfrm>
        </p:grpSpPr>
        <p:pic>
          <p:nvPicPr>
            <p:cNvPr id="26710"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89850" y="2101427"/>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43"/>
            <p:cNvSpPr txBox="1"/>
            <p:nvPr/>
          </p:nvSpPr>
          <p:spPr>
            <a:xfrm>
              <a:off x="5387898" y="2104597"/>
              <a:ext cx="745915" cy="323330"/>
            </a:xfrm>
            <a:prstGeom prst="rect">
              <a:avLst/>
            </a:prstGeom>
          </p:spPr>
          <p:txBody>
            <a:bodyPr lIns="0" tIns="0" rIns="0" bIns="0">
              <a:spAutoFit/>
            </a:bodyPr>
            <a:lstStyle/>
            <a:p>
              <a:pPr algn="ctr">
                <a:defRPr/>
              </a:pPr>
              <a:r>
                <a:rPr lang="zh-CN" altLang="en-US" sz="1050" dirty="0"/>
                <a:t>私有云</a:t>
              </a:r>
              <a:endParaRPr lang="en-US" altLang="zh-CN" sz="1050" dirty="0"/>
            </a:p>
            <a:p>
              <a:pPr algn="ctr">
                <a:defRPr/>
              </a:pPr>
              <a:r>
                <a:rPr lang="zh-CN" altLang="en-US" sz="1050" dirty="0"/>
                <a:t>管理节点</a:t>
              </a:r>
              <a:endParaRPr lang="en-US" sz="1050" dirty="0"/>
            </a:p>
          </p:txBody>
        </p:sp>
      </p:grpSp>
      <p:cxnSp>
        <p:nvCxnSpPr>
          <p:cNvPr id="103" name="直线连接符 102"/>
          <p:cNvCxnSpPr>
            <a:stCxn id="26710" idx="0"/>
            <a:endCxn id="26644" idx="2"/>
          </p:cNvCxnSpPr>
          <p:nvPr/>
        </p:nvCxnSpPr>
        <p:spPr>
          <a:xfrm flipV="1">
            <a:off x="3109913" y="3395663"/>
            <a:ext cx="835025" cy="531812"/>
          </a:xfrm>
          <a:prstGeom prst="line">
            <a:avLst/>
          </a:prstGeom>
        </p:spPr>
        <p:style>
          <a:lnRef idx="2">
            <a:schemeClr val="accent1"/>
          </a:lnRef>
          <a:fillRef idx="0">
            <a:schemeClr val="accent1"/>
          </a:fillRef>
          <a:effectRef idx="1">
            <a:schemeClr val="accent1"/>
          </a:effectRef>
          <a:fontRef idx="minor">
            <a:schemeClr val="tx1"/>
          </a:fontRef>
        </p:style>
      </p:cxnSp>
      <p:grpSp>
        <p:nvGrpSpPr>
          <p:cNvPr id="26691" name="Group 9"/>
          <p:cNvGrpSpPr>
            <a:grpSpLocks/>
          </p:cNvGrpSpPr>
          <p:nvPr/>
        </p:nvGrpSpPr>
        <p:grpSpPr bwMode="auto">
          <a:xfrm>
            <a:off x="7573963" y="1873250"/>
            <a:ext cx="819150" cy="546100"/>
            <a:chOff x="3587844" y="5245947"/>
            <a:chExt cx="902644" cy="705388"/>
          </a:xfrm>
        </p:grpSpPr>
        <p:pic>
          <p:nvPicPr>
            <p:cNvPr id="26708"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84"/>
            <p:cNvSpPr txBox="1"/>
            <p:nvPr/>
          </p:nvSpPr>
          <p:spPr>
            <a:xfrm>
              <a:off x="3897471" y="5742179"/>
              <a:ext cx="593017" cy="209156"/>
            </a:xfrm>
            <a:prstGeom prst="rect">
              <a:avLst/>
            </a:prstGeom>
          </p:spPr>
          <p:txBody>
            <a:bodyPr lIns="0" tIns="0" rIns="0" bIns="0">
              <a:spAutoFit/>
            </a:bodyPr>
            <a:lstStyle/>
            <a:p>
              <a:pPr algn="ctr">
                <a:defRPr/>
              </a:pPr>
              <a:r>
                <a:rPr lang="zh-CN" altLang="en-US" sz="1050" dirty="0"/>
                <a:t>存储交换</a:t>
              </a:r>
              <a:endParaRPr lang="en-US" sz="1050" dirty="0"/>
            </a:p>
          </p:txBody>
        </p:sp>
      </p:grpSp>
      <p:grpSp>
        <p:nvGrpSpPr>
          <p:cNvPr id="26692" name="Group 9"/>
          <p:cNvGrpSpPr>
            <a:grpSpLocks/>
          </p:cNvGrpSpPr>
          <p:nvPr/>
        </p:nvGrpSpPr>
        <p:grpSpPr bwMode="auto">
          <a:xfrm>
            <a:off x="7573963" y="3125788"/>
            <a:ext cx="819150" cy="539750"/>
            <a:chOff x="3587844" y="5245947"/>
            <a:chExt cx="902645" cy="698472"/>
          </a:xfrm>
        </p:grpSpPr>
        <p:pic>
          <p:nvPicPr>
            <p:cNvPr id="26706" name="Picture 79" descr="Switch.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84"/>
            <p:cNvSpPr txBox="1"/>
            <p:nvPr/>
          </p:nvSpPr>
          <p:spPr>
            <a:xfrm>
              <a:off x="3897472" y="5734877"/>
              <a:ext cx="593017" cy="209542"/>
            </a:xfrm>
            <a:prstGeom prst="rect">
              <a:avLst/>
            </a:prstGeom>
          </p:spPr>
          <p:txBody>
            <a:bodyPr lIns="0" tIns="0" rIns="0" bIns="0">
              <a:spAutoFit/>
            </a:bodyPr>
            <a:lstStyle/>
            <a:p>
              <a:pPr algn="ctr">
                <a:defRPr/>
              </a:pPr>
              <a:r>
                <a:rPr lang="zh-CN" altLang="en-US" sz="1050" dirty="0"/>
                <a:t>存储交换</a:t>
              </a:r>
              <a:endParaRPr lang="en-US" sz="1050" dirty="0"/>
            </a:p>
          </p:txBody>
        </p:sp>
      </p:grpSp>
      <p:cxnSp>
        <p:nvCxnSpPr>
          <p:cNvPr id="110" name="直线连接符 109"/>
          <p:cNvCxnSpPr>
            <a:stCxn id="26729" idx="3"/>
            <a:endCxn id="26708" idx="1"/>
          </p:cNvCxnSpPr>
          <p:nvPr/>
        </p:nvCxnSpPr>
        <p:spPr>
          <a:xfrm>
            <a:off x="6983413" y="1409700"/>
            <a:ext cx="590550" cy="65087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1" name="直线连接符 110"/>
          <p:cNvCxnSpPr>
            <a:stCxn id="26721" idx="3"/>
            <a:endCxn id="26706" idx="1"/>
          </p:cNvCxnSpPr>
          <p:nvPr/>
        </p:nvCxnSpPr>
        <p:spPr>
          <a:xfrm>
            <a:off x="6988175" y="2744788"/>
            <a:ext cx="585788" cy="56832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2" name="直线连接符 111"/>
          <p:cNvCxnSpPr>
            <a:stCxn id="26729" idx="3"/>
            <a:endCxn id="26706" idx="1"/>
          </p:cNvCxnSpPr>
          <p:nvPr/>
        </p:nvCxnSpPr>
        <p:spPr>
          <a:xfrm>
            <a:off x="6983413" y="1409700"/>
            <a:ext cx="590550" cy="1903413"/>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3" name="直线连接符 112"/>
          <p:cNvCxnSpPr>
            <a:stCxn id="26715" idx="3"/>
            <a:endCxn id="26706" idx="1"/>
          </p:cNvCxnSpPr>
          <p:nvPr/>
        </p:nvCxnSpPr>
        <p:spPr>
          <a:xfrm flipV="1">
            <a:off x="6994525" y="3313113"/>
            <a:ext cx="579438" cy="80327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4" name="直线连接符 113"/>
          <p:cNvCxnSpPr>
            <a:stCxn id="26721" idx="3"/>
            <a:endCxn id="26708" idx="1"/>
          </p:cNvCxnSpPr>
          <p:nvPr/>
        </p:nvCxnSpPr>
        <p:spPr>
          <a:xfrm flipV="1">
            <a:off x="6988175" y="2060575"/>
            <a:ext cx="585788" cy="684213"/>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5" name="直线连接符 114"/>
          <p:cNvCxnSpPr>
            <a:stCxn id="26715" idx="3"/>
            <a:endCxn id="26708" idx="1"/>
          </p:cNvCxnSpPr>
          <p:nvPr/>
        </p:nvCxnSpPr>
        <p:spPr>
          <a:xfrm flipV="1">
            <a:off x="6994525" y="2060575"/>
            <a:ext cx="579438" cy="2055813"/>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6" name="直线连接符 115"/>
          <p:cNvCxnSpPr>
            <a:stCxn id="26708" idx="2"/>
            <a:endCxn id="26706" idx="0"/>
          </p:cNvCxnSpPr>
          <p:nvPr/>
        </p:nvCxnSpPr>
        <p:spPr>
          <a:xfrm>
            <a:off x="7793038" y="2247900"/>
            <a:ext cx="0" cy="877888"/>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pic>
        <p:nvPicPr>
          <p:cNvPr id="26700"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00463" y="4054475"/>
            <a:ext cx="623887"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01" name="Picture 38" descr="Server horizontal.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62263" y="1438275"/>
            <a:ext cx="623887"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02"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6703"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21"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122"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典型私有云简单架构</a:t>
            </a:r>
            <a:endParaRPr lang="zh-CN" altLang="en-US" sz="1300" dirty="0">
              <a:solidFill>
                <a:schemeClr val="bg1"/>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Group 16"/>
          <p:cNvGrpSpPr>
            <a:grpSpLocks/>
          </p:cNvGrpSpPr>
          <p:nvPr/>
        </p:nvGrpSpPr>
        <p:grpSpPr bwMode="auto">
          <a:xfrm>
            <a:off x="900113" y="1058863"/>
            <a:ext cx="592137" cy="827087"/>
            <a:chOff x="6005725" y="3942927"/>
            <a:chExt cx="593090" cy="839061"/>
          </a:xfrm>
        </p:grpSpPr>
        <p:pic>
          <p:nvPicPr>
            <p:cNvPr id="27765" name="Picture 77" descr="Internet.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8"/>
            <p:cNvSpPr txBox="1"/>
            <p:nvPr/>
          </p:nvSpPr>
          <p:spPr>
            <a:xfrm>
              <a:off x="6005725" y="4566183"/>
              <a:ext cx="593090" cy="215805"/>
            </a:xfrm>
            <a:prstGeom prst="rect">
              <a:avLst/>
            </a:prstGeom>
          </p:spPr>
          <p:txBody>
            <a:bodyPr lIns="0" tIns="0" rIns="0" bIns="0">
              <a:spAutoFit/>
            </a:bodyPr>
            <a:lstStyle/>
            <a:p>
              <a:pPr algn="ctr">
                <a:defRPr/>
              </a:pPr>
              <a:r>
                <a:rPr lang="zh-CN" altLang="en-US" sz="1050" dirty="0"/>
                <a:t>电信</a:t>
              </a:r>
              <a:endParaRPr lang="en-US" sz="1050" dirty="0"/>
            </a:p>
          </p:txBody>
        </p:sp>
      </p:grpSp>
      <p:grpSp>
        <p:nvGrpSpPr>
          <p:cNvPr id="27650" name="Group 16"/>
          <p:cNvGrpSpPr>
            <a:grpSpLocks/>
          </p:cNvGrpSpPr>
          <p:nvPr/>
        </p:nvGrpSpPr>
        <p:grpSpPr bwMode="auto">
          <a:xfrm>
            <a:off x="903288" y="2016125"/>
            <a:ext cx="592137" cy="771525"/>
            <a:chOff x="6005725" y="3942927"/>
            <a:chExt cx="593090" cy="839061"/>
          </a:xfrm>
        </p:grpSpPr>
        <p:pic>
          <p:nvPicPr>
            <p:cNvPr id="27763" name="Picture 77" descr="Internet.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78"/>
            <p:cNvSpPr txBox="1"/>
            <p:nvPr/>
          </p:nvSpPr>
          <p:spPr>
            <a:xfrm>
              <a:off x="6005725" y="4566181"/>
              <a:ext cx="593090" cy="215807"/>
            </a:xfrm>
            <a:prstGeom prst="rect">
              <a:avLst/>
            </a:prstGeom>
          </p:spPr>
          <p:txBody>
            <a:bodyPr lIns="0" tIns="0" rIns="0" bIns="0">
              <a:spAutoFit/>
            </a:bodyPr>
            <a:lstStyle/>
            <a:p>
              <a:pPr algn="ctr">
                <a:defRPr/>
              </a:pPr>
              <a:r>
                <a:rPr lang="zh-CN" altLang="en-US" sz="1050" dirty="0"/>
                <a:t>联通</a:t>
              </a:r>
              <a:endParaRPr lang="en-US" sz="1050" dirty="0"/>
            </a:p>
          </p:txBody>
        </p:sp>
      </p:grpSp>
      <p:grpSp>
        <p:nvGrpSpPr>
          <p:cNvPr id="27651" name="Group 16"/>
          <p:cNvGrpSpPr>
            <a:grpSpLocks/>
          </p:cNvGrpSpPr>
          <p:nvPr/>
        </p:nvGrpSpPr>
        <p:grpSpPr bwMode="auto">
          <a:xfrm>
            <a:off x="906463" y="2944813"/>
            <a:ext cx="592137" cy="717550"/>
            <a:chOff x="6005725" y="3942927"/>
            <a:chExt cx="593090" cy="804438"/>
          </a:xfrm>
        </p:grpSpPr>
        <p:pic>
          <p:nvPicPr>
            <p:cNvPr id="27761" name="Picture 77" descr="Internet.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8900" y="3942927"/>
              <a:ext cx="586740" cy="58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8"/>
            <p:cNvSpPr txBox="1"/>
            <p:nvPr/>
          </p:nvSpPr>
          <p:spPr>
            <a:xfrm>
              <a:off x="6005725" y="4565833"/>
              <a:ext cx="593090" cy="181532"/>
            </a:xfrm>
            <a:prstGeom prst="rect">
              <a:avLst/>
            </a:prstGeom>
          </p:spPr>
          <p:txBody>
            <a:bodyPr lIns="0" tIns="0" rIns="0" bIns="0">
              <a:spAutoFit/>
            </a:bodyPr>
            <a:lstStyle/>
            <a:p>
              <a:pPr algn="ctr">
                <a:defRPr/>
              </a:pPr>
              <a:r>
                <a:rPr lang="zh-CN" altLang="en-US" sz="1050" dirty="0"/>
                <a:t>移动</a:t>
              </a:r>
              <a:endParaRPr lang="en-US" sz="1050" dirty="0"/>
            </a:p>
          </p:txBody>
        </p:sp>
      </p:grpSp>
      <p:sp>
        <p:nvSpPr>
          <p:cNvPr id="27652" name="TextBox 86"/>
          <p:cNvSpPr txBox="1">
            <a:spLocks noChangeArrowheads="1"/>
          </p:cNvSpPr>
          <p:nvPr/>
        </p:nvSpPr>
        <p:spPr bwMode="auto">
          <a:xfrm>
            <a:off x="1763713" y="1924050"/>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algn="ctr"/>
            <a:r>
              <a:rPr kumimoji="0" lang="en-US" altLang="zh-CN" sz="1000"/>
              <a:t>BGP</a:t>
            </a:r>
          </a:p>
          <a:p>
            <a:pPr algn="ctr"/>
            <a:r>
              <a:rPr kumimoji="0" lang="zh-CN" altLang="en-US" sz="1000"/>
              <a:t>路由接入</a:t>
            </a:r>
            <a:endParaRPr kumimoji="0" lang="en-US" sz="1000"/>
          </a:p>
        </p:txBody>
      </p:sp>
      <p:grpSp>
        <p:nvGrpSpPr>
          <p:cNvPr id="27653" name="Group 9"/>
          <p:cNvGrpSpPr>
            <a:grpSpLocks/>
          </p:cNvGrpSpPr>
          <p:nvPr/>
        </p:nvGrpSpPr>
        <p:grpSpPr bwMode="auto">
          <a:xfrm>
            <a:off x="4932363" y="339725"/>
            <a:ext cx="758825" cy="536575"/>
            <a:chOff x="3587844" y="5245947"/>
            <a:chExt cx="835658" cy="694281"/>
          </a:xfrm>
        </p:grpSpPr>
        <p:pic>
          <p:nvPicPr>
            <p:cNvPr id="27759"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84"/>
            <p:cNvSpPr txBox="1"/>
            <p:nvPr/>
          </p:nvSpPr>
          <p:spPr>
            <a:xfrm>
              <a:off x="3830849" y="5730711"/>
              <a:ext cx="592653" cy="209517"/>
            </a:xfrm>
            <a:prstGeom prst="rect">
              <a:avLst/>
            </a:prstGeom>
          </p:spPr>
          <p:txBody>
            <a:bodyPr lIns="0" tIns="0" rIns="0" bIns="0">
              <a:spAutoFit/>
            </a:bodyPr>
            <a:lstStyle/>
            <a:p>
              <a:pPr algn="ctr">
                <a:defRPr/>
              </a:pPr>
              <a:r>
                <a:rPr lang="en-US" altLang="zh-CN" sz="1050" dirty="0"/>
                <a:t>TOR</a:t>
              </a:r>
              <a:r>
                <a:rPr lang="zh-CN" altLang="en-US" sz="1050" dirty="0"/>
                <a:t>交换</a:t>
              </a:r>
              <a:endParaRPr lang="en-US" sz="1050" dirty="0"/>
            </a:p>
          </p:txBody>
        </p:sp>
      </p:grpSp>
      <p:grpSp>
        <p:nvGrpSpPr>
          <p:cNvPr id="27654" name="Group 9"/>
          <p:cNvGrpSpPr>
            <a:grpSpLocks/>
          </p:cNvGrpSpPr>
          <p:nvPr/>
        </p:nvGrpSpPr>
        <p:grpSpPr bwMode="auto">
          <a:xfrm>
            <a:off x="4937125" y="969963"/>
            <a:ext cx="760413" cy="520700"/>
            <a:chOff x="3587844" y="5245947"/>
            <a:chExt cx="835657" cy="673630"/>
          </a:xfrm>
        </p:grpSpPr>
        <p:pic>
          <p:nvPicPr>
            <p:cNvPr id="27757"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84"/>
            <p:cNvSpPr txBox="1"/>
            <p:nvPr/>
          </p:nvSpPr>
          <p:spPr>
            <a:xfrm>
              <a:off x="3830342" y="5710095"/>
              <a:ext cx="593159"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sz="1050" dirty="0"/>
            </a:p>
          </p:txBody>
        </p:sp>
      </p:grpSp>
      <p:grpSp>
        <p:nvGrpSpPr>
          <p:cNvPr id="27655" name="Group 20"/>
          <p:cNvGrpSpPr>
            <a:grpSpLocks/>
          </p:cNvGrpSpPr>
          <p:nvPr/>
        </p:nvGrpSpPr>
        <p:grpSpPr bwMode="auto">
          <a:xfrm>
            <a:off x="5613400" y="422275"/>
            <a:ext cx="923925" cy="1033463"/>
            <a:chOff x="5462599" y="1541830"/>
            <a:chExt cx="923997" cy="1033653"/>
          </a:xfrm>
        </p:grpSpPr>
        <p:sp>
          <p:nvSpPr>
            <p:cNvPr id="28" name="TextBox 57"/>
            <p:cNvSpPr txBox="1"/>
            <p:nvPr/>
          </p:nvSpPr>
          <p:spPr>
            <a:xfrm>
              <a:off x="5462599" y="2413528"/>
              <a:ext cx="923997" cy="161955"/>
            </a:xfrm>
            <a:prstGeom prst="rect">
              <a:avLst/>
            </a:prstGeom>
          </p:spPr>
          <p:txBody>
            <a:bodyPr lIns="0" tIns="0" rIns="0" bIns="0">
              <a:spAutoFit/>
            </a:bodyPr>
            <a:lstStyle/>
            <a:p>
              <a:pPr algn="ctr">
                <a:defRPr/>
              </a:pPr>
              <a:r>
                <a:rPr lang="zh-CN" altLang="en-US" sz="1050" dirty="0"/>
                <a:t>计算节点</a:t>
              </a:r>
              <a:endParaRPr lang="en-US" altLang="zh-CN" sz="1050" dirty="0"/>
            </a:p>
          </p:txBody>
        </p:sp>
        <p:pic>
          <p:nvPicPr>
            <p:cNvPr id="27756"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直线连接符 29"/>
          <p:cNvCxnSpPr/>
          <p:nvPr/>
        </p:nvCxnSpPr>
        <p:spPr>
          <a:xfrm>
            <a:off x="1765300" y="1333500"/>
            <a:ext cx="15875" cy="18716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直线连接符 30"/>
          <p:cNvCxnSpPr>
            <a:endCxn id="27765" idx="3"/>
          </p:cNvCxnSpPr>
          <p:nvPr/>
        </p:nvCxnSpPr>
        <p:spPr>
          <a:xfrm flipH="1">
            <a:off x="1489075" y="1347788"/>
            <a:ext cx="2921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直线连接符 31"/>
          <p:cNvCxnSpPr>
            <a:stCxn id="27763" idx="3"/>
          </p:cNvCxnSpPr>
          <p:nvPr/>
        </p:nvCxnSpPr>
        <p:spPr>
          <a:xfrm flipV="1">
            <a:off x="1492250" y="2281238"/>
            <a:ext cx="273050" cy="31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直线连接符 32"/>
          <p:cNvCxnSpPr>
            <a:stCxn id="27761" idx="3"/>
          </p:cNvCxnSpPr>
          <p:nvPr/>
        </p:nvCxnSpPr>
        <p:spPr>
          <a:xfrm>
            <a:off x="1495425" y="3205163"/>
            <a:ext cx="2857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直线连接符 33"/>
          <p:cNvCxnSpPr/>
          <p:nvPr/>
        </p:nvCxnSpPr>
        <p:spPr>
          <a:xfrm>
            <a:off x="1765300" y="1708150"/>
            <a:ext cx="3238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直线连接符 34"/>
          <p:cNvCxnSpPr/>
          <p:nvPr/>
        </p:nvCxnSpPr>
        <p:spPr>
          <a:xfrm flipH="1" flipV="1">
            <a:off x="1790700" y="2568575"/>
            <a:ext cx="304800" cy="63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直线连接符 35"/>
          <p:cNvCxnSpPr>
            <a:stCxn id="27714" idx="3"/>
            <a:endCxn id="27716" idx="1"/>
          </p:cNvCxnSpPr>
          <p:nvPr/>
        </p:nvCxnSpPr>
        <p:spPr>
          <a:xfrm flipV="1">
            <a:off x="2555875" y="1677988"/>
            <a:ext cx="360363" cy="31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直线连接符 36"/>
          <p:cNvCxnSpPr>
            <a:stCxn id="27715" idx="3"/>
            <a:endCxn id="27717" idx="1"/>
          </p:cNvCxnSpPr>
          <p:nvPr/>
        </p:nvCxnSpPr>
        <p:spPr>
          <a:xfrm>
            <a:off x="2555875" y="2525713"/>
            <a:ext cx="360363" cy="31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7664"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0463" y="1438275"/>
            <a:ext cx="4857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84"/>
          <p:cNvSpPr txBox="1"/>
          <p:nvPr/>
        </p:nvSpPr>
        <p:spPr>
          <a:xfrm>
            <a:off x="3779838" y="1924050"/>
            <a:ext cx="593725" cy="322263"/>
          </a:xfrm>
          <a:prstGeom prst="rect">
            <a:avLst/>
          </a:prstGeom>
        </p:spPr>
        <p:txBody>
          <a:bodyPr lIns="0" tIns="0" rIns="0" bIns="0">
            <a:spAutoFit/>
          </a:bodyPr>
          <a:lstStyle/>
          <a:p>
            <a:pPr algn="ctr">
              <a:defRPr/>
            </a:pPr>
            <a:r>
              <a:rPr lang="zh-CN" altLang="en-US" sz="1050" dirty="0"/>
              <a:t>核心</a:t>
            </a:r>
            <a:endParaRPr lang="en-US" altLang="zh-CN" sz="1050" dirty="0"/>
          </a:p>
          <a:p>
            <a:pPr algn="ctr">
              <a:defRPr/>
            </a:pPr>
            <a:r>
              <a:rPr lang="zh-CN" altLang="en-US" sz="1050" dirty="0"/>
              <a:t>交换</a:t>
            </a:r>
            <a:endParaRPr lang="en-US" sz="1050" dirty="0"/>
          </a:p>
        </p:txBody>
      </p:sp>
      <p:pic>
        <p:nvPicPr>
          <p:cNvPr id="27666"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2284413"/>
            <a:ext cx="4857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直线连接符 41"/>
          <p:cNvCxnSpPr>
            <a:stCxn id="27716" idx="3"/>
            <a:endCxn id="27664" idx="1"/>
          </p:cNvCxnSpPr>
          <p:nvPr/>
        </p:nvCxnSpPr>
        <p:spPr>
          <a:xfrm>
            <a:off x="3406775" y="1677988"/>
            <a:ext cx="293688" cy="31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27717" idx="3"/>
            <a:endCxn id="27666" idx="1"/>
          </p:cNvCxnSpPr>
          <p:nvPr/>
        </p:nvCxnSpPr>
        <p:spPr>
          <a:xfrm flipV="1">
            <a:off x="3406775" y="2525713"/>
            <a:ext cx="295275" cy="31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4" name="直线连接符 43"/>
          <p:cNvCxnSpPr>
            <a:stCxn id="27714" idx="2"/>
            <a:endCxn id="27715" idx="0"/>
          </p:cNvCxnSpPr>
          <p:nvPr/>
        </p:nvCxnSpPr>
        <p:spPr>
          <a:xfrm>
            <a:off x="2312988" y="1924050"/>
            <a:ext cx="0" cy="3603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直线连接符 44"/>
          <p:cNvCxnSpPr>
            <a:stCxn id="27664" idx="2"/>
            <a:endCxn id="27666" idx="0"/>
          </p:cNvCxnSpPr>
          <p:nvPr/>
        </p:nvCxnSpPr>
        <p:spPr>
          <a:xfrm>
            <a:off x="3943350" y="1924050"/>
            <a:ext cx="1588" cy="360363"/>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27664" idx="3"/>
            <a:endCxn id="27759" idx="1"/>
          </p:cNvCxnSpPr>
          <p:nvPr/>
        </p:nvCxnSpPr>
        <p:spPr>
          <a:xfrm flipV="1">
            <a:off x="4186238" y="527050"/>
            <a:ext cx="746125" cy="1154113"/>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27666" idx="3"/>
            <a:endCxn id="27757" idx="1"/>
          </p:cNvCxnSpPr>
          <p:nvPr/>
        </p:nvCxnSpPr>
        <p:spPr>
          <a:xfrm flipV="1">
            <a:off x="4187825" y="1157288"/>
            <a:ext cx="749300" cy="136842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8" name="直线连接符 47"/>
          <p:cNvCxnSpPr>
            <a:stCxn id="27664" idx="3"/>
            <a:endCxn id="27757" idx="1"/>
          </p:cNvCxnSpPr>
          <p:nvPr/>
        </p:nvCxnSpPr>
        <p:spPr>
          <a:xfrm flipV="1">
            <a:off x="4186238" y="1157288"/>
            <a:ext cx="750887" cy="5238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49" name="直线连接符 48"/>
          <p:cNvCxnSpPr>
            <a:stCxn id="27666" idx="3"/>
            <a:endCxn id="27759" idx="1"/>
          </p:cNvCxnSpPr>
          <p:nvPr/>
        </p:nvCxnSpPr>
        <p:spPr>
          <a:xfrm flipV="1">
            <a:off x="4187825" y="527050"/>
            <a:ext cx="744538" cy="1998663"/>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0" name="直线连接符 49"/>
          <p:cNvCxnSpPr>
            <a:stCxn id="27759" idx="3"/>
          </p:cNvCxnSpPr>
          <p:nvPr/>
        </p:nvCxnSpPr>
        <p:spPr>
          <a:xfrm>
            <a:off x="5373688" y="527050"/>
            <a:ext cx="49371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1" name="直线连接符 50"/>
          <p:cNvCxnSpPr>
            <a:stCxn id="27757" idx="3"/>
          </p:cNvCxnSpPr>
          <p:nvPr/>
        </p:nvCxnSpPr>
        <p:spPr>
          <a:xfrm>
            <a:off x="5378450" y="1157288"/>
            <a:ext cx="48895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27759" idx="2"/>
            <a:endCxn id="27757" idx="0"/>
          </p:cNvCxnSpPr>
          <p:nvPr/>
        </p:nvCxnSpPr>
        <p:spPr>
          <a:xfrm>
            <a:off x="5153025" y="714375"/>
            <a:ext cx="4763" cy="25558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27678" name="Group 9"/>
          <p:cNvGrpSpPr>
            <a:grpSpLocks/>
          </p:cNvGrpSpPr>
          <p:nvPr/>
        </p:nvGrpSpPr>
        <p:grpSpPr bwMode="auto">
          <a:xfrm>
            <a:off x="4937125" y="1674813"/>
            <a:ext cx="760413" cy="536575"/>
            <a:chOff x="3587844" y="5245947"/>
            <a:chExt cx="835658" cy="694281"/>
          </a:xfrm>
        </p:grpSpPr>
        <p:pic>
          <p:nvPicPr>
            <p:cNvPr id="27753"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84"/>
            <p:cNvSpPr txBox="1"/>
            <p:nvPr/>
          </p:nvSpPr>
          <p:spPr>
            <a:xfrm>
              <a:off x="3830342" y="5730711"/>
              <a:ext cx="593160" cy="209517"/>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7679" name="Group 9"/>
          <p:cNvGrpSpPr>
            <a:grpSpLocks/>
          </p:cNvGrpSpPr>
          <p:nvPr/>
        </p:nvGrpSpPr>
        <p:grpSpPr bwMode="auto">
          <a:xfrm>
            <a:off x="4943475" y="2305050"/>
            <a:ext cx="758825" cy="520700"/>
            <a:chOff x="3587844" y="5245947"/>
            <a:chExt cx="835660" cy="673628"/>
          </a:xfrm>
        </p:grpSpPr>
        <p:pic>
          <p:nvPicPr>
            <p:cNvPr id="27751"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84"/>
            <p:cNvSpPr txBox="1"/>
            <p:nvPr/>
          </p:nvSpPr>
          <p:spPr>
            <a:xfrm>
              <a:off x="3830850" y="5710093"/>
              <a:ext cx="592654"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7680" name="Group 20"/>
          <p:cNvGrpSpPr>
            <a:grpSpLocks/>
          </p:cNvGrpSpPr>
          <p:nvPr/>
        </p:nvGrpSpPr>
        <p:grpSpPr bwMode="auto">
          <a:xfrm>
            <a:off x="5613400" y="1757363"/>
            <a:ext cx="977900" cy="1019175"/>
            <a:chOff x="5457024" y="1541830"/>
            <a:chExt cx="979310" cy="1018040"/>
          </a:xfrm>
        </p:grpSpPr>
        <p:sp>
          <p:nvSpPr>
            <p:cNvPr id="60" name="TextBox 57"/>
            <p:cNvSpPr txBox="1"/>
            <p:nvPr/>
          </p:nvSpPr>
          <p:spPr>
            <a:xfrm>
              <a:off x="5457024" y="2398125"/>
              <a:ext cx="979310" cy="161745"/>
            </a:xfrm>
            <a:prstGeom prst="rect">
              <a:avLst/>
            </a:prstGeom>
          </p:spPr>
          <p:txBody>
            <a:bodyPr lIns="0" tIns="0" rIns="0" bIns="0">
              <a:spAutoFit/>
            </a:bodyPr>
            <a:lstStyle/>
            <a:p>
              <a:pPr algn="ctr">
                <a:defRPr/>
              </a:pPr>
              <a:r>
                <a:rPr lang="zh-CN" altLang="en-US" sz="1050" dirty="0"/>
                <a:t>计算节点</a:t>
              </a:r>
              <a:endParaRPr lang="en-US" altLang="zh-CN" sz="1050" dirty="0"/>
            </a:p>
          </p:txBody>
        </p:sp>
        <p:pic>
          <p:nvPicPr>
            <p:cNvPr id="27750"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2" name="直线连接符 61"/>
          <p:cNvCxnSpPr>
            <a:stCxn id="27753" idx="3"/>
          </p:cNvCxnSpPr>
          <p:nvPr/>
        </p:nvCxnSpPr>
        <p:spPr>
          <a:xfrm>
            <a:off x="5378450" y="1862138"/>
            <a:ext cx="49530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3" name="直线连接符 62"/>
          <p:cNvCxnSpPr>
            <a:stCxn id="27751" idx="3"/>
          </p:cNvCxnSpPr>
          <p:nvPr/>
        </p:nvCxnSpPr>
        <p:spPr>
          <a:xfrm>
            <a:off x="5384800" y="2492375"/>
            <a:ext cx="48895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4" name="直线连接符 63"/>
          <p:cNvCxnSpPr>
            <a:stCxn id="27753" idx="2"/>
            <a:endCxn id="27751" idx="0"/>
          </p:cNvCxnSpPr>
          <p:nvPr/>
        </p:nvCxnSpPr>
        <p:spPr>
          <a:xfrm>
            <a:off x="5157788" y="2049463"/>
            <a:ext cx="6350" cy="25558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27684" name="Group 9"/>
          <p:cNvGrpSpPr>
            <a:grpSpLocks/>
          </p:cNvGrpSpPr>
          <p:nvPr/>
        </p:nvGrpSpPr>
        <p:grpSpPr bwMode="auto">
          <a:xfrm>
            <a:off x="4943475" y="3044825"/>
            <a:ext cx="758825" cy="536575"/>
            <a:chOff x="3587844" y="5245947"/>
            <a:chExt cx="835658" cy="694281"/>
          </a:xfrm>
        </p:grpSpPr>
        <p:pic>
          <p:nvPicPr>
            <p:cNvPr id="27747"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84"/>
            <p:cNvSpPr txBox="1"/>
            <p:nvPr/>
          </p:nvSpPr>
          <p:spPr>
            <a:xfrm>
              <a:off x="3830850" y="5730711"/>
              <a:ext cx="592652" cy="209517"/>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7685" name="Group 9"/>
          <p:cNvGrpSpPr>
            <a:grpSpLocks/>
          </p:cNvGrpSpPr>
          <p:nvPr/>
        </p:nvGrpSpPr>
        <p:grpSpPr bwMode="auto">
          <a:xfrm>
            <a:off x="4948238" y="3675063"/>
            <a:ext cx="760412" cy="520700"/>
            <a:chOff x="3587844" y="5245947"/>
            <a:chExt cx="835660" cy="673628"/>
          </a:xfrm>
        </p:grpSpPr>
        <p:pic>
          <p:nvPicPr>
            <p:cNvPr id="27745"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84"/>
            <p:cNvSpPr txBox="1"/>
            <p:nvPr/>
          </p:nvSpPr>
          <p:spPr>
            <a:xfrm>
              <a:off x="3830342" y="5710093"/>
              <a:ext cx="593162" cy="209482"/>
            </a:xfrm>
            <a:prstGeom prst="rect">
              <a:avLst/>
            </a:prstGeom>
          </p:spPr>
          <p:txBody>
            <a:bodyPr lIns="0" tIns="0" rIns="0" bIns="0">
              <a:spAutoFit/>
            </a:bodyPr>
            <a:lstStyle/>
            <a:p>
              <a:pPr algn="ctr">
                <a:defRPr/>
              </a:pPr>
              <a:r>
                <a:rPr lang="en-US" altLang="zh-CN" sz="1050" dirty="0"/>
                <a:t>TOR</a:t>
              </a:r>
              <a:r>
                <a:rPr lang="zh-CN" altLang="en-US" sz="1050" dirty="0"/>
                <a:t>交换</a:t>
              </a:r>
              <a:endParaRPr lang="en-US" altLang="zh-CN" sz="1050" dirty="0"/>
            </a:p>
          </p:txBody>
        </p:sp>
      </p:grpSp>
      <p:grpSp>
        <p:nvGrpSpPr>
          <p:cNvPr id="27686" name="Group 20"/>
          <p:cNvGrpSpPr>
            <a:grpSpLocks/>
          </p:cNvGrpSpPr>
          <p:nvPr/>
        </p:nvGrpSpPr>
        <p:grpSpPr bwMode="auto">
          <a:xfrm>
            <a:off x="5618163" y="3128963"/>
            <a:ext cx="973137" cy="1039812"/>
            <a:chOff x="5457024" y="1541830"/>
            <a:chExt cx="973735" cy="1040444"/>
          </a:xfrm>
        </p:grpSpPr>
        <p:sp>
          <p:nvSpPr>
            <p:cNvPr id="72" name="TextBox 57"/>
            <p:cNvSpPr txBox="1"/>
            <p:nvPr/>
          </p:nvSpPr>
          <p:spPr>
            <a:xfrm>
              <a:off x="5457024" y="2420251"/>
              <a:ext cx="973735" cy="162023"/>
            </a:xfrm>
            <a:prstGeom prst="rect">
              <a:avLst/>
            </a:prstGeom>
          </p:spPr>
          <p:txBody>
            <a:bodyPr lIns="0" tIns="0" rIns="0" bIns="0">
              <a:spAutoFit/>
            </a:bodyPr>
            <a:lstStyle/>
            <a:p>
              <a:pPr algn="ctr">
                <a:defRPr/>
              </a:pPr>
              <a:r>
                <a:rPr lang="zh-CN" altLang="en-US" sz="1050" dirty="0"/>
                <a:t>计算节点</a:t>
              </a:r>
              <a:endParaRPr lang="en-US" altLang="zh-CN" sz="1050" dirty="0"/>
            </a:p>
          </p:txBody>
        </p:sp>
        <p:pic>
          <p:nvPicPr>
            <p:cNvPr id="27744"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 name="直线连接符 73"/>
          <p:cNvCxnSpPr>
            <a:stCxn id="27747" idx="3"/>
          </p:cNvCxnSpPr>
          <p:nvPr/>
        </p:nvCxnSpPr>
        <p:spPr>
          <a:xfrm>
            <a:off x="5384800" y="3232150"/>
            <a:ext cx="493713"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5" name="直线连接符 74"/>
          <p:cNvCxnSpPr>
            <a:stCxn id="27745" idx="3"/>
          </p:cNvCxnSpPr>
          <p:nvPr/>
        </p:nvCxnSpPr>
        <p:spPr>
          <a:xfrm>
            <a:off x="5389563" y="3862388"/>
            <a:ext cx="48895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6" name="直线连接符 75"/>
          <p:cNvCxnSpPr>
            <a:stCxn id="27747" idx="2"/>
            <a:endCxn id="27745" idx="0"/>
          </p:cNvCxnSpPr>
          <p:nvPr/>
        </p:nvCxnSpPr>
        <p:spPr>
          <a:xfrm>
            <a:off x="5164138" y="3419475"/>
            <a:ext cx="4762" cy="25558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7" name="直线连接符 76"/>
          <p:cNvCxnSpPr>
            <a:stCxn id="27664" idx="3"/>
            <a:endCxn id="27753" idx="1"/>
          </p:cNvCxnSpPr>
          <p:nvPr/>
        </p:nvCxnSpPr>
        <p:spPr>
          <a:xfrm>
            <a:off x="4186238" y="1681163"/>
            <a:ext cx="750887" cy="1809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8" name="直线连接符 77"/>
          <p:cNvCxnSpPr>
            <a:stCxn id="27664" idx="3"/>
            <a:endCxn id="27751" idx="1"/>
          </p:cNvCxnSpPr>
          <p:nvPr/>
        </p:nvCxnSpPr>
        <p:spPr>
          <a:xfrm>
            <a:off x="4186238" y="1681163"/>
            <a:ext cx="757237" cy="81121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9" name="直线连接符 78"/>
          <p:cNvCxnSpPr>
            <a:stCxn id="27664" idx="3"/>
            <a:endCxn id="27747" idx="1"/>
          </p:cNvCxnSpPr>
          <p:nvPr/>
        </p:nvCxnSpPr>
        <p:spPr>
          <a:xfrm>
            <a:off x="4186238" y="1681163"/>
            <a:ext cx="757237" cy="155098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0" name="直线连接符 79"/>
          <p:cNvCxnSpPr>
            <a:stCxn id="27664" idx="3"/>
            <a:endCxn id="27745" idx="1"/>
          </p:cNvCxnSpPr>
          <p:nvPr/>
        </p:nvCxnSpPr>
        <p:spPr>
          <a:xfrm>
            <a:off x="4186238" y="1681163"/>
            <a:ext cx="762000" cy="218122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1" name="直线连接符 80"/>
          <p:cNvCxnSpPr>
            <a:stCxn id="27666" idx="3"/>
            <a:endCxn id="27753" idx="1"/>
          </p:cNvCxnSpPr>
          <p:nvPr/>
        </p:nvCxnSpPr>
        <p:spPr>
          <a:xfrm flipV="1">
            <a:off x="4187825" y="1862138"/>
            <a:ext cx="749300" cy="6635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2" name="直线连接符 81"/>
          <p:cNvCxnSpPr>
            <a:stCxn id="27666" idx="3"/>
            <a:endCxn id="27751" idx="1"/>
          </p:cNvCxnSpPr>
          <p:nvPr/>
        </p:nvCxnSpPr>
        <p:spPr>
          <a:xfrm flipV="1">
            <a:off x="4187825" y="2492375"/>
            <a:ext cx="755650" cy="3333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3" name="直线连接符 82"/>
          <p:cNvCxnSpPr>
            <a:stCxn id="27666" idx="3"/>
            <a:endCxn id="27747" idx="1"/>
          </p:cNvCxnSpPr>
          <p:nvPr/>
        </p:nvCxnSpPr>
        <p:spPr>
          <a:xfrm>
            <a:off x="4187825" y="2525713"/>
            <a:ext cx="755650" cy="70643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4" name="直线连接符 83"/>
          <p:cNvCxnSpPr>
            <a:stCxn id="27666" idx="3"/>
            <a:endCxn id="27745" idx="1"/>
          </p:cNvCxnSpPr>
          <p:nvPr/>
        </p:nvCxnSpPr>
        <p:spPr>
          <a:xfrm>
            <a:off x="4187825" y="2525713"/>
            <a:ext cx="760413" cy="133667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5" name="直线连接符 84"/>
          <p:cNvCxnSpPr>
            <a:stCxn id="27716" idx="2"/>
            <a:endCxn id="27717" idx="0"/>
          </p:cNvCxnSpPr>
          <p:nvPr/>
        </p:nvCxnSpPr>
        <p:spPr>
          <a:xfrm>
            <a:off x="3162300" y="1924050"/>
            <a:ext cx="0" cy="360363"/>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Box 86"/>
          <p:cNvSpPr txBox="1"/>
          <p:nvPr/>
        </p:nvSpPr>
        <p:spPr>
          <a:xfrm>
            <a:off x="2843213" y="2787650"/>
            <a:ext cx="642937" cy="323850"/>
          </a:xfrm>
          <a:prstGeom prst="rect">
            <a:avLst/>
          </a:prstGeom>
        </p:spPr>
        <p:txBody>
          <a:bodyPr lIns="0" tIns="0" rIns="0" bIns="0">
            <a:spAutoFit/>
          </a:bodyPr>
          <a:lstStyle/>
          <a:p>
            <a:pPr algn="ctr">
              <a:defRPr/>
            </a:pPr>
            <a:r>
              <a:rPr lang="en-US" altLang="zh-CN" sz="1050" dirty="0"/>
              <a:t>TGW</a:t>
            </a:r>
          </a:p>
          <a:p>
            <a:pPr algn="ctr">
              <a:defRPr/>
            </a:pPr>
            <a:r>
              <a:rPr lang="zh-CN" altLang="en-US" sz="1050" dirty="0"/>
              <a:t>网关集群</a:t>
            </a:r>
            <a:endParaRPr lang="en-US" altLang="zh-CN" sz="1050" dirty="0"/>
          </a:p>
        </p:txBody>
      </p:sp>
      <p:sp>
        <p:nvSpPr>
          <p:cNvPr id="88" name="TextBox 84"/>
          <p:cNvSpPr txBox="1"/>
          <p:nvPr/>
        </p:nvSpPr>
        <p:spPr>
          <a:xfrm>
            <a:off x="3890963" y="2782888"/>
            <a:ext cx="592137" cy="322262"/>
          </a:xfrm>
          <a:prstGeom prst="rect">
            <a:avLst/>
          </a:prstGeom>
        </p:spPr>
        <p:txBody>
          <a:bodyPr lIns="0" tIns="0" rIns="0" bIns="0">
            <a:spAutoFit/>
          </a:bodyPr>
          <a:lstStyle/>
          <a:p>
            <a:pPr algn="ctr">
              <a:defRPr/>
            </a:pPr>
            <a:r>
              <a:rPr lang="zh-CN" altLang="en-US" sz="1050" dirty="0"/>
              <a:t>核心</a:t>
            </a:r>
            <a:endParaRPr lang="en-US" altLang="zh-CN" sz="1050" dirty="0"/>
          </a:p>
          <a:p>
            <a:pPr algn="ctr">
              <a:defRPr/>
            </a:pPr>
            <a:r>
              <a:rPr lang="zh-CN" altLang="en-US" sz="1050" dirty="0"/>
              <a:t>交换</a:t>
            </a:r>
            <a:endParaRPr lang="en-US" sz="1050" dirty="0"/>
          </a:p>
        </p:txBody>
      </p:sp>
      <p:grpSp>
        <p:nvGrpSpPr>
          <p:cNvPr id="27701" name="Group 9"/>
          <p:cNvGrpSpPr>
            <a:grpSpLocks/>
          </p:cNvGrpSpPr>
          <p:nvPr/>
        </p:nvGrpSpPr>
        <p:grpSpPr bwMode="auto">
          <a:xfrm>
            <a:off x="6659563" y="1058863"/>
            <a:ext cx="539750" cy="611187"/>
            <a:chOff x="3587839" y="4941487"/>
            <a:chExt cx="593090" cy="789600"/>
          </a:xfrm>
        </p:grpSpPr>
        <p:pic>
          <p:nvPicPr>
            <p:cNvPr id="27741"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84"/>
            <p:cNvSpPr txBox="1"/>
            <p:nvPr/>
          </p:nvSpPr>
          <p:spPr>
            <a:xfrm>
              <a:off x="3587839" y="4941487"/>
              <a:ext cx="593090" cy="209193"/>
            </a:xfrm>
            <a:prstGeom prst="rect">
              <a:avLst/>
            </a:prstGeom>
          </p:spPr>
          <p:txBody>
            <a:bodyPr lIns="0" tIns="0" rIns="0" bIns="0">
              <a:spAutoFit/>
            </a:bodyPr>
            <a:lstStyle/>
            <a:p>
              <a:pPr algn="ctr">
                <a:defRPr/>
              </a:pPr>
              <a:r>
                <a:rPr lang="zh-CN" altLang="en-US" sz="1050" dirty="0"/>
                <a:t>存储交换</a:t>
              </a:r>
              <a:endParaRPr lang="en-US" sz="1050" dirty="0"/>
            </a:p>
          </p:txBody>
        </p:sp>
      </p:grpSp>
      <p:grpSp>
        <p:nvGrpSpPr>
          <p:cNvPr id="27702" name="Group 9"/>
          <p:cNvGrpSpPr>
            <a:grpSpLocks/>
          </p:cNvGrpSpPr>
          <p:nvPr/>
        </p:nvGrpSpPr>
        <p:grpSpPr bwMode="auto">
          <a:xfrm>
            <a:off x="6659563" y="2547938"/>
            <a:ext cx="539750" cy="546100"/>
            <a:chOff x="3587844" y="5245947"/>
            <a:chExt cx="593092" cy="706652"/>
          </a:xfrm>
        </p:grpSpPr>
        <p:pic>
          <p:nvPicPr>
            <p:cNvPr id="27739" name="Picture 79" descr="Switch.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844" y="5245947"/>
              <a:ext cx="4851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84"/>
            <p:cNvSpPr txBox="1"/>
            <p:nvPr/>
          </p:nvSpPr>
          <p:spPr>
            <a:xfrm>
              <a:off x="3587844" y="5743068"/>
              <a:ext cx="593092" cy="209531"/>
            </a:xfrm>
            <a:prstGeom prst="rect">
              <a:avLst/>
            </a:prstGeom>
          </p:spPr>
          <p:txBody>
            <a:bodyPr lIns="0" tIns="0" rIns="0" bIns="0">
              <a:spAutoFit/>
            </a:bodyPr>
            <a:lstStyle/>
            <a:p>
              <a:pPr algn="ctr">
                <a:defRPr/>
              </a:pPr>
              <a:r>
                <a:rPr lang="zh-CN" altLang="en-US" sz="1050" dirty="0"/>
                <a:t>存储交换</a:t>
              </a:r>
              <a:endParaRPr lang="en-US" sz="1050" dirty="0"/>
            </a:p>
          </p:txBody>
        </p:sp>
      </p:grpSp>
      <p:cxnSp>
        <p:nvCxnSpPr>
          <p:cNvPr id="110" name="直线连接符 109"/>
          <p:cNvCxnSpPr>
            <a:stCxn id="27756" idx="3"/>
            <a:endCxn id="27741" idx="1"/>
          </p:cNvCxnSpPr>
          <p:nvPr/>
        </p:nvCxnSpPr>
        <p:spPr>
          <a:xfrm>
            <a:off x="6254750" y="830263"/>
            <a:ext cx="404813" cy="652462"/>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1" name="直线连接符 110"/>
          <p:cNvCxnSpPr>
            <a:stCxn id="27750" idx="3"/>
            <a:endCxn id="27739" idx="1"/>
          </p:cNvCxnSpPr>
          <p:nvPr/>
        </p:nvCxnSpPr>
        <p:spPr>
          <a:xfrm>
            <a:off x="6259513" y="2165350"/>
            <a:ext cx="400050" cy="569913"/>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2" name="直线连接符 111"/>
          <p:cNvCxnSpPr>
            <a:stCxn id="27756" idx="3"/>
            <a:endCxn id="27739" idx="1"/>
          </p:cNvCxnSpPr>
          <p:nvPr/>
        </p:nvCxnSpPr>
        <p:spPr>
          <a:xfrm>
            <a:off x="6254750" y="830263"/>
            <a:ext cx="404813" cy="1905000"/>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3" name="直线连接符 112"/>
          <p:cNvCxnSpPr>
            <a:stCxn id="27744" idx="3"/>
            <a:endCxn id="27739" idx="1"/>
          </p:cNvCxnSpPr>
          <p:nvPr/>
        </p:nvCxnSpPr>
        <p:spPr>
          <a:xfrm flipV="1">
            <a:off x="6265863" y="2735263"/>
            <a:ext cx="393700" cy="801687"/>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4" name="直线连接符 113"/>
          <p:cNvCxnSpPr>
            <a:stCxn id="27750" idx="3"/>
            <a:endCxn id="27741" idx="1"/>
          </p:cNvCxnSpPr>
          <p:nvPr/>
        </p:nvCxnSpPr>
        <p:spPr>
          <a:xfrm flipV="1">
            <a:off x="6259513" y="1482725"/>
            <a:ext cx="400050" cy="68262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5" name="直线连接符 114"/>
          <p:cNvCxnSpPr>
            <a:stCxn id="27744" idx="3"/>
            <a:endCxn id="27741" idx="1"/>
          </p:cNvCxnSpPr>
          <p:nvPr/>
        </p:nvCxnSpPr>
        <p:spPr>
          <a:xfrm flipV="1">
            <a:off x="6265863" y="1482725"/>
            <a:ext cx="393700" cy="205422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16" name="直线连接符 115"/>
          <p:cNvCxnSpPr>
            <a:stCxn id="27741" idx="2"/>
            <a:endCxn id="27739" idx="0"/>
          </p:cNvCxnSpPr>
          <p:nvPr/>
        </p:nvCxnSpPr>
        <p:spPr>
          <a:xfrm>
            <a:off x="6880225" y="1670050"/>
            <a:ext cx="0" cy="877888"/>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sp>
        <p:nvSpPr>
          <p:cNvPr id="27710"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7711"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21"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122"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公有云简单架构</a:t>
            </a:r>
            <a:endParaRPr lang="zh-CN" altLang="en-US" sz="1300" dirty="0">
              <a:solidFill>
                <a:schemeClr val="bg1"/>
              </a:solidFill>
              <a:latin typeface="微软雅黑"/>
              <a:ea typeface="微软雅黑"/>
              <a:cs typeface="微软雅黑"/>
            </a:endParaRPr>
          </a:p>
        </p:txBody>
      </p:sp>
      <p:pic>
        <p:nvPicPr>
          <p:cNvPr id="27714" name="Picture 81" descr="Router.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1438275"/>
            <a:ext cx="4857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81" descr="Router.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2284413"/>
            <a:ext cx="4857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6" name="Picture 174" descr="Server Provider Function_b.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1431925"/>
            <a:ext cx="4905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7" name="Picture 174" descr="Server Provider Function_b.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2284413"/>
            <a:ext cx="4905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8" name="Picture 174" descr="Server Provider Function_b.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1131888"/>
            <a:ext cx="4905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74" descr="Server Provider Function_b.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1851025"/>
            <a:ext cx="4905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20" name="Group 20"/>
          <p:cNvGrpSpPr>
            <a:grpSpLocks/>
          </p:cNvGrpSpPr>
          <p:nvPr/>
        </p:nvGrpSpPr>
        <p:grpSpPr bwMode="auto">
          <a:xfrm>
            <a:off x="7164388" y="842963"/>
            <a:ext cx="979487" cy="1019175"/>
            <a:chOff x="5457024" y="1541830"/>
            <a:chExt cx="979310" cy="1018040"/>
          </a:xfrm>
        </p:grpSpPr>
        <p:sp>
          <p:nvSpPr>
            <p:cNvPr id="140" name="TextBox 57"/>
            <p:cNvSpPr txBox="1"/>
            <p:nvPr/>
          </p:nvSpPr>
          <p:spPr>
            <a:xfrm>
              <a:off x="5457024" y="2398125"/>
              <a:ext cx="979310" cy="161745"/>
            </a:xfrm>
            <a:prstGeom prst="rect">
              <a:avLst/>
            </a:prstGeom>
          </p:spPr>
          <p:txBody>
            <a:bodyPr lIns="0" tIns="0" rIns="0" bIns="0">
              <a:spAutoFit/>
            </a:bodyPr>
            <a:lstStyle/>
            <a:p>
              <a:pPr algn="ctr">
                <a:defRPr/>
              </a:pPr>
              <a:r>
                <a:rPr lang="zh-CN" altLang="en-US" sz="1050" dirty="0"/>
                <a:t>存储节点</a:t>
              </a:r>
              <a:endParaRPr lang="en-US" altLang="zh-CN" sz="1050" dirty="0"/>
            </a:p>
          </p:txBody>
        </p:sp>
        <p:pic>
          <p:nvPicPr>
            <p:cNvPr id="27738"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21" name="Group 20"/>
          <p:cNvGrpSpPr>
            <a:grpSpLocks/>
          </p:cNvGrpSpPr>
          <p:nvPr/>
        </p:nvGrpSpPr>
        <p:grpSpPr bwMode="auto">
          <a:xfrm>
            <a:off x="7164388" y="2500313"/>
            <a:ext cx="979487" cy="1017587"/>
            <a:chOff x="5457024" y="1541830"/>
            <a:chExt cx="979310" cy="1018040"/>
          </a:xfrm>
        </p:grpSpPr>
        <p:sp>
          <p:nvSpPr>
            <p:cNvPr id="143" name="TextBox 57"/>
            <p:cNvSpPr txBox="1"/>
            <p:nvPr/>
          </p:nvSpPr>
          <p:spPr>
            <a:xfrm>
              <a:off x="5457024" y="2397873"/>
              <a:ext cx="979310" cy="161997"/>
            </a:xfrm>
            <a:prstGeom prst="rect">
              <a:avLst/>
            </a:prstGeom>
          </p:spPr>
          <p:txBody>
            <a:bodyPr lIns="0" tIns="0" rIns="0" bIns="0">
              <a:spAutoFit/>
            </a:bodyPr>
            <a:lstStyle/>
            <a:p>
              <a:pPr algn="ctr">
                <a:defRPr/>
              </a:pPr>
              <a:r>
                <a:rPr lang="zh-CN" altLang="en-US" sz="1050" dirty="0"/>
                <a:t>存储节点</a:t>
              </a:r>
              <a:endParaRPr lang="en-US" altLang="zh-CN" sz="1050" dirty="0"/>
            </a:p>
          </p:txBody>
        </p:sp>
        <p:pic>
          <p:nvPicPr>
            <p:cNvPr id="27736"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5" name="直线连接符 144"/>
          <p:cNvCxnSpPr>
            <a:stCxn id="27738" idx="1"/>
            <a:endCxn id="27741" idx="3"/>
          </p:cNvCxnSpPr>
          <p:nvPr/>
        </p:nvCxnSpPr>
        <p:spPr>
          <a:xfrm flipH="1">
            <a:off x="7100888" y="1252538"/>
            <a:ext cx="323850" cy="230187"/>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48" name="直线连接符 147"/>
          <p:cNvCxnSpPr>
            <a:stCxn id="27738" idx="1"/>
            <a:endCxn id="27739" idx="3"/>
          </p:cNvCxnSpPr>
          <p:nvPr/>
        </p:nvCxnSpPr>
        <p:spPr>
          <a:xfrm flipH="1">
            <a:off x="7100888" y="1252538"/>
            <a:ext cx="323850" cy="148272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51" name="直线连接符 150"/>
          <p:cNvCxnSpPr>
            <a:stCxn id="27736" idx="1"/>
            <a:endCxn id="27739" idx="3"/>
          </p:cNvCxnSpPr>
          <p:nvPr/>
        </p:nvCxnSpPr>
        <p:spPr>
          <a:xfrm flipH="1" flipV="1">
            <a:off x="7100888" y="2735263"/>
            <a:ext cx="323850" cy="173037"/>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cxnSp>
        <p:nvCxnSpPr>
          <p:cNvPr id="154" name="直线连接符 153"/>
          <p:cNvCxnSpPr>
            <a:stCxn id="27736" idx="1"/>
            <a:endCxn id="27741" idx="3"/>
          </p:cNvCxnSpPr>
          <p:nvPr/>
        </p:nvCxnSpPr>
        <p:spPr>
          <a:xfrm flipH="1" flipV="1">
            <a:off x="7100888" y="1482725"/>
            <a:ext cx="323850" cy="1425575"/>
          </a:xfrm>
          <a:prstGeom prst="line">
            <a:avLst/>
          </a:prstGeom>
          <a:ln>
            <a:solidFill>
              <a:srgbClr val="F4BA1A"/>
            </a:solidFill>
          </a:ln>
        </p:spPr>
        <p:style>
          <a:lnRef idx="2">
            <a:schemeClr val="accent1"/>
          </a:lnRef>
          <a:fillRef idx="0">
            <a:schemeClr val="accent1"/>
          </a:fillRef>
          <a:effectRef idx="1">
            <a:schemeClr val="accent1"/>
          </a:effectRef>
          <a:fontRef idx="minor">
            <a:schemeClr val="tx1"/>
          </a:fontRef>
        </p:style>
      </p:cxnSp>
      <p:grpSp>
        <p:nvGrpSpPr>
          <p:cNvPr id="27726" name="Group 20"/>
          <p:cNvGrpSpPr>
            <a:grpSpLocks/>
          </p:cNvGrpSpPr>
          <p:nvPr/>
        </p:nvGrpSpPr>
        <p:grpSpPr bwMode="auto">
          <a:xfrm>
            <a:off x="2268538" y="3795713"/>
            <a:ext cx="977900" cy="1017587"/>
            <a:chOff x="5457024" y="1541830"/>
            <a:chExt cx="979310" cy="1018040"/>
          </a:xfrm>
        </p:grpSpPr>
        <p:sp>
          <p:nvSpPr>
            <p:cNvPr id="164" name="TextBox 57"/>
            <p:cNvSpPr txBox="1"/>
            <p:nvPr/>
          </p:nvSpPr>
          <p:spPr>
            <a:xfrm>
              <a:off x="5457024" y="2397873"/>
              <a:ext cx="979310" cy="161997"/>
            </a:xfrm>
            <a:prstGeom prst="rect">
              <a:avLst/>
            </a:prstGeom>
          </p:spPr>
          <p:txBody>
            <a:bodyPr lIns="0" tIns="0" rIns="0" bIns="0">
              <a:spAutoFit/>
            </a:bodyPr>
            <a:lstStyle/>
            <a:p>
              <a:pPr algn="ctr">
                <a:defRPr/>
              </a:pPr>
              <a:r>
                <a:rPr lang="zh-CN" altLang="en-US" sz="1050" dirty="0"/>
                <a:t>物理主机区域</a:t>
              </a:r>
              <a:endParaRPr lang="en-US" altLang="zh-CN" sz="1050" dirty="0"/>
            </a:p>
          </p:txBody>
        </p:sp>
        <p:pic>
          <p:nvPicPr>
            <p:cNvPr id="27734" name="Picture 48" descr="Server Rack.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7995" y="1541830"/>
              <a:ext cx="38608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6" name="直线连接符 165"/>
          <p:cNvCxnSpPr/>
          <p:nvPr/>
        </p:nvCxnSpPr>
        <p:spPr>
          <a:xfrm>
            <a:off x="2627313" y="1708150"/>
            <a:ext cx="0" cy="20875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1" name="直线连接符 170"/>
          <p:cNvCxnSpPr/>
          <p:nvPr/>
        </p:nvCxnSpPr>
        <p:spPr>
          <a:xfrm>
            <a:off x="2843213" y="2500313"/>
            <a:ext cx="0" cy="1295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4" name="TextBox 86"/>
          <p:cNvSpPr txBox="1"/>
          <p:nvPr/>
        </p:nvSpPr>
        <p:spPr>
          <a:xfrm>
            <a:off x="2627313" y="700088"/>
            <a:ext cx="1081087" cy="322262"/>
          </a:xfrm>
          <a:prstGeom prst="rect">
            <a:avLst/>
          </a:prstGeom>
        </p:spPr>
        <p:txBody>
          <a:bodyPr lIns="0" tIns="0" rIns="0" bIns="0">
            <a:spAutoFit/>
          </a:bodyPr>
          <a:lstStyle/>
          <a:p>
            <a:pPr algn="ctr">
              <a:defRPr/>
            </a:pPr>
            <a:r>
              <a:rPr lang="en-US" altLang="zh-CN" sz="1050" dirty="0"/>
              <a:t>LB/NAT</a:t>
            </a:r>
          </a:p>
          <a:p>
            <a:pPr algn="ctr">
              <a:defRPr/>
            </a:pPr>
            <a:r>
              <a:rPr lang="en-US" altLang="zh-CN" sz="1050" dirty="0"/>
              <a:t>EIP/</a:t>
            </a:r>
            <a:r>
              <a:rPr lang="en-US" altLang="zh-CN" sz="1050" dirty="0" err="1"/>
              <a:t>DDoS</a:t>
            </a:r>
            <a:r>
              <a:rPr lang="zh-CN" altLang="en-US" sz="1050" dirty="0"/>
              <a:t>/</a:t>
            </a:r>
            <a:r>
              <a:rPr lang="en-US" altLang="zh-CN" sz="1050" dirty="0"/>
              <a:t>FW</a:t>
            </a:r>
          </a:p>
        </p:txBody>
      </p:sp>
      <p:grpSp>
        <p:nvGrpSpPr>
          <p:cNvPr id="27730" name="Group 13"/>
          <p:cNvGrpSpPr>
            <a:grpSpLocks/>
          </p:cNvGrpSpPr>
          <p:nvPr/>
        </p:nvGrpSpPr>
        <p:grpSpPr bwMode="auto">
          <a:xfrm>
            <a:off x="6227763" y="3795713"/>
            <a:ext cx="1084262" cy="1022350"/>
            <a:chOff x="8916199" y="2781283"/>
            <a:chExt cx="1083310" cy="1022090"/>
          </a:xfrm>
        </p:grpSpPr>
        <p:sp>
          <p:nvSpPr>
            <p:cNvPr id="180" name="TextBox 44"/>
            <p:cNvSpPr txBox="1"/>
            <p:nvPr/>
          </p:nvSpPr>
          <p:spPr>
            <a:xfrm>
              <a:off x="8916199" y="3479605"/>
              <a:ext cx="1083310" cy="323768"/>
            </a:xfrm>
            <a:prstGeom prst="rect">
              <a:avLst/>
            </a:prstGeom>
          </p:spPr>
          <p:txBody>
            <a:bodyPr lIns="0" tIns="0" rIns="0" bIns="0">
              <a:spAutoFit/>
            </a:bodyPr>
            <a:lstStyle/>
            <a:p>
              <a:pPr algn="ctr">
                <a:defRPr/>
              </a:pPr>
              <a:r>
                <a:rPr lang="en-US" sz="1050" dirty="0"/>
                <a:t>Virtual Private </a:t>
              </a:r>
            </a:p>
            <a:p>
              <a:pPr algn="ctr">
                <a:defRPr/>
              </a:pPr>
              <a:r>
                <a:rPr lang="en-US" sz="1050" dirty="0"/>
                <a:t>Network</a:t>
              </a:r>
            </a:p>
          </p:txBody>
        </p:sp>
        <p:pic>
          <p:nvPicPr>
            <p:cNvPr id="27732" name="Picture 74" descr="Virtual Private Network.em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7654" y="2781283"/>
              <a:ext cx="660400"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直线连接符 113"/>
          <p:cNvCxnSpPr/>
          <p:nvPr/>
        </p:nvCxnSpPr>
        <p:spPr>
          <a:xfrm flipV="1">
            <a:off x="2484438" y="1347788"/>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29698" name="标题 1"/>
          <p:cNvSpPr txBox="1">
            <a:spLocks/>
          </p:cNvSpPr>
          <p:nvPr/>
        </p:nvSpPr>
        <p:spPr bwMode="auto">
          <a:xfrm>
            <a:off x="261938" y="123825"/>
            <a:ext cx="24511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kumimoji="1" sz="1400">
                <a:solidFill>
                  <a:schemeClr val="tx1"/>
                </a:solidFill>
                <a:latin typeface="Arial" charset="0"/>
                <a:ea typeface="宋体" charset="0"/>
                <a:cs typeface="宋体" charset="0"/>
              </a:defRPr>
            </a:lvl1pPr>
            <a:lvl2pPr marL="742950" indent="-285750" defTabSz="800100">
              <a:defRPr kumimoji="1" sz="1400">
                <a:solidFill>
                  <a:schemeClr val="tx1"/>
                </a:solidFill>
                <a:latin typeface="Arial" charset="0"/>
                <a:ea typeface="宋体" charset="0"/>
              </a:defRPr>
            </a:lvl2pPr>
            <a:lvl3pPr marL="1143000" indent="-228600" defTabSz="800100">
              <a:defRPr kumimoji="1" sz="1400">
                <a:solidFill>
                  <a:schemeClr val="tx1"/>
                </a:solidFill>
                <a:latin typeface="Arial" charset="0"/>
                <a:ea typeface="宋体" charset="0"/>
              </a:defRPr>
            </a:lvl3pPr>
            <a:lvl4pPr marL="1600200" indent="-228600" defTabSz="800100">
              <a:defRPr kumimoji="1" sz="1400">
                <a:solidFill>
                  <a:schemeClr val="tx1"/>
                </a:solidFill>
                <a:latin typeface="Arial" charset="0"/>
                <a:ea typeface="宋体" charset="0"/>
              </a:defRPr>
            </a:lvl4pPr>
            <a:lvl5pPr marL="2057400" indent="-228600" defTabSz="800100">
              <a:defRPr kumimoji="1" sz="1400">
                <a:solidFill>
                  <a:schemeClr val="tx1"/>
                </a:solidFill>
                <a:latin typeface="Arial" charset="0"/>
                <a:ea typeface="宋体" charset="0"/>
              </a:defRPr>
            </a:lvl5pPr>
            <a:lvl6pPr marL="2514600" indent="-228600" defTabSz="8001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defTabSz="8001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defTabSz="8001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defTabSz="8001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sz="2100">
                <a:solidFill>
                  <a:schemeClr val="bg1"/>
                </a:solidFill>
                <a:latin typeface="Microsoft YaHei" charset="0"/>
                <a:ea typeface="Microsoft YaHei" charset="0"/>
                <a:cs typeface="Microsoft YaHei" charset="0"/>
              </a:rPr>
              <a:t>方案整体架构</a:t>
            </a:r>
          </a:p>
        </p:txBody>
      </p:sp>
      <p:sp>
        <p:nvSpPr>
          <p:cNvPr id="29699" name="矩形 1"/>
          <p:cNvSpPr>
            <a:spLocks noChangeArrowheads="1"/>
          </p:cNvSpPr>
          <p:nvPr/>
        </p:nvSpPr>
        <p:spPr bwMode="auto">
          <a:xfrm>
            <a:off x="827088" y="3508375"/>
            <a:ext cx="100806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zh-CN" altLang="en-US" sz="900"/>
              <a:t>应用服务器集群</a:t>
            </a:r>
          </a:p>
        </p:txBody>
      </p:sp>
      <p:sp>
        <p:nvSpPr>
          <p:cNvPr id="29700" name="矩形 4"/>
          <p:cNvSpPr>
            <a:spLocks noChangeArrowheads="1"/>
          </p:cNvSpPr>
          <p:nvPr/>
        </p:nvSpPr>
        <p:spPr bwMode="auto">
          <a:xfrm>
            <a:off x="2052638" y="3508375"/>
            <a:ext cx="86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zh-CN" altLang="en-US" sz="900"/>
              <a:t>检索服务器群</a:t>
            </a:r>
          </a:p>
        </p:txBody>
      </p:sp>
      <p:sp>
        <p:nvSpPr>
          <p:cNvPr id="29701" name="矩形 5"/>
          <p:cNvSpPr>
            <a:spLocks noChangeArrowheads="1"/>
          </p:cNvSpPr>
          <p:nvPr/>
        </p:nvSpPr>
        <p:spPr bwMode="auto">
          <a:xfrm>
            <a:off x="3275013" y="3508375"/>
            <a:ext cx="10096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zh-CN" altLang="en-US" sz="900"/>
              <a:t>数据库服务器群</a:t>
            </a:r>
          </a:p>
        </p:txBody>
      </p:sp>
      <p:sp>
        <p:nvSpPr>
          <p:cNvPr id="29702" name="矩形 6"/>
          <p:cNvSpPr>
            <a:spLocks noChangeArrowheads="1"/>
          </p:cNvSpPr>
          <p:nvPr/>
        </p:nvSpPr>
        <p:spPr bwMode="auto">
          <a:xfrm>
            <a:off x="4643438" y="3508375"/>
            <a:ext cx="11525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zh-CN" altLang="en-US" sz="900"/>
              <a:t>管理节点服务器群</a:t>
            </a:r>
          </a:p>
        </p:txBody>
      </p:sp>
      <p:sp>
        <p:nvSpPr>
          <p:cNvPr id="9230" name="文本框 9229"/>
          <p:cNvSpPr txBox="1"/>
          <p:nvPr/>
        </p:nvSpPr>
        <p:spPr>
          <a:xfrm>
            <a:off x="900113" y="1419225"/>
            <a:ext cx="1479550" cy="254000"/>
          </a:xfrm>
          <a:prstGeom prst="rect">
            <a:avLst/>
          </a:prstGeom>
          <a:noFill/>
          <a:ln>
            <a:noFill/>
          </a:ln>
        </p:spPr>
        <p:txBody>
          <a:bodyPr wrap="none">
            <a:spAutoFit/>
          </a:bodyPr>
          <a:lstStyle/>
          <a:p>
            <a:pPr>
              <a:defRPr/>
            </a:pPr>
            <a:r>
              <a:rPr kumimoji="1" lang="en-US" altLang="zh-CN" sz="1050" dirty="0"/>
              <a:t>BGP</a:t>
            </a:r>
            <a:r>
              <a:rPr kumimoji="1" lang="zh-CN" altLang="en-US" sz="1050" dirty="0"/>
              <a:t> 多线互联网接入</a:t>
            </a:r>
          </a:p>
        </p:txBody>
      </p:sp>
      <p:sp>
        <p:nvSpPr>
          <p:cNvPr id="29704" name="圆角矩形 55"/>
          <p:cNvSpPr>
            <a:spLocks noChangeArrowheads="1"/>
          </p:cNvSpPr>
          <p:nvPr/>
        </p:nvSpPr>
        <p:spPr bwMode="auto">
          <a:xfrm>
            <a:off x="4787900" y="2211388"/>
            <a:ext cx="1008063" cy="2889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zh-CN" altLang="en-US" sz="900"/>
              <a:t>专线接入网关</a:t>
            </a:r>
          </a:p>
        </p:txBody>
      </p:sp>
      <p:sp>
        <p:nvSpPr>
          <p:cNvPr id="29705" name="圆角矩形 9237"/>
          <p:cNvSpPr>
            <a:spLocks noChangeArrowheads="1"/>
          </p:cNvSpPr>
          <p:nvPr/>
        </p:nvSpPr>
        <p:spPr bwMode="auto">
          <a:xfrm>
            <a:off x="539750" y="2643188"/>
            <a:ext cx="5616575" cy="1152525"/>
          </a:xfrm>
          <a:prstGeom prst="roundRect">
            <a:avLst>
              <a:gd name="adj" fmla="val 16667"/>
            </a:avLst>
          </a:prstGeom>
          <a:noFill/>
          <a:ln w="9525">
            <a:solidFill>
              <a:srgbClr val="75AD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900"/>
          </a:p>
        </p:txBody>
      </p:sp>
      <p:sp>
        <p:nvSpPr>
          <p:cNvPr id="66" name="圆角矩形 65"/>
          <p:cNvSpPr/>
          <p:nvPr/>
        </p:nvSpPr>
        <p:spPr bwMode="auto">
          <a:xfrm>
            <a:off x="323850" y="1131888"/>
            <a:ext cx="6121400" cy="3311525"/>
          </a:xfrm>
          <a:prstGeom prst="roundRect">
            <a:avLst/>
          </a:prstGeom>
          <a:noFill/>
          <a:ln w="9525" cap="flat" cmpd="sng" algn="ctr">
            <a:solidFill>
              <a:schemeClr val="accent1">
                <a:lumMod val="75000"/>
              </a:schemeClr>
            </a:solidFill>
            <a:prstDash val="dash"/>
            <a:round/>
            <a:headEnd type="none" w="med" len="med"/>
            <a:tailEnd type="none" w="med" len="med"/>
          </a:ln>
          <a:effectLst/>
          <a:extLst/>
        </p:spPr>
        <p:txBody>
          <a:bodyPr/>
          <a:lstStyle/>
          <a:p>
            <a:pPr>
              <a:defRPr/>
            </a:pPr>
            <a:endParaRPr lang="zh-CN" altLang="en-US" sz="900"/>
          </a:p>
        </p:txBody>
      </p:sp>
      <p:pic>
        <p:nvPicPr>
          <p:cNvPr id="29707" name="图片 66" descr="（横版）金山云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203325"/>
            <a:ext cx="962025" cy="276225"/>
          </a:xfrm>
          <a:prstGeom prst="rect">
            <a:avLst/>
          </a:prstGeom>
          <a:noFill/>
          <a:ln w="9525">
            <a:solidFill>
              <a:srgbClr val="75ADFF"/>
            </a:solidFill>
            <a:miter lim="800000"/>
            <a:headEnd/>
            <a:tailEnd/>
          </a:ln>
          <a:extLst>
            <a:ext uri="{909E8E84-426E-40dd-AFC4-6F175D3DCCD1}">
              <a14:hiddenFill xmlns:a14="http://schemas.microsoft.com/office/drawing/2010/main">
                <a:solidFill>
                  <a:srgbClr val="FFFFFF"/>
                </a:solidFill>
              </a14:hiddenFill>
            </a:ext>
          </a:extLst>
        </p:spPr>
      </p:pic>
      <p:sp>
        <p:nvSpPr>
          <p:cNvPr id="29708" name="圆角矩形 86"/>
          <p:cNvSpPr>
            <a:spLocks noChangeArrowheads="1"/>
          </p:cNvSpPr>
          <p:nvPr/>
        </p:nvSpPr>
        <p:spPr bwMode="auto">
          <a:xfrm>
            <a:off x="7164388" y="1851025"/>
            <a:ext cx="1296987" cy="431800"/>
          </a:xfrm>
          <a:prstGeom prst="roundRect">
            <a:avLst>
              <a:gd name="adj" fmla="val 16667"/>
            </a:avLst>
          </a:prstGeom>
          <a:noFill/>
          <a:ln w="9525">
            <a:solidFill>
              <a:srgbClr val="75ADFF"/>
            </a:solidFill>
            <a:round/>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1200"/>
              <a:t>企业云管理系统</a:t>
            </a:r>
          </a:p>
        </p:txBody>
      </p:sp>
      <p:sp>
        <p:nvSpPr>
          <p:cNvPr id="2970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971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5"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46"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典型公有云应用部署</a:t>
            </a:r>
            <a:endParaRPr lang="zh-CN" altLang="en-US" sz="1300" dirty="0">
              <a:solidFill>
                <a:schemeClr val="bg1"/>
              </a:solidFill>
              <a:latin typeface="微软雅黑"/>
              <a:ea typeface="微软雅黑"/>
              <a:cs typeface="微软雅黑"/>
            </a:endParaRPr>
          </a:p>
        </p:txBody>
      </p:sp>
      <p:pic>
        <p:nvPicPr>
          <p:cNvPr id="29713" name="Picture 79" descr="Switch.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84413"/>
            <a:ext cx="31908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Picture 79" descr="Switch.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84413"/>
            <a:ext cx="3190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直线连接符 51"/>
          <p:cNvCxnSpPr/>
          <p:nvPr/>
        </p:nvCxnSpPr>
        <p:spPr>
          <a:xfrm>
            <a:off x="1187450" y="2787650"/>
            <a:ext cx="4105275"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29716" name="Picture 72" descr="Virtualized Server.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9825" y="3003550"/>
            <a:ext cx="4794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72" descr="Virtualized Server.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003550"/>
            <a:ext cx="4794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72" descr="Virtualized Server.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3003550"/>
            <a:ext cx="48101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72" descr="Virtualized Server.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003550"/>
            <a:ext cx="48101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直线连接符 66"/>
          <p:cNvCxnSpPr/>
          <p:nvPr/>
        </p:nvCxnSpPr>
        <p:spPr>
          <a:xfrm flipV="1">
            <a:off x="1403350" y="27876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0" name="直线连接符 79"/>
          <p:cNvCxnSpPr/>
          <p:nvPr/>
        </p:nvCxnSpPr>
        <p:spPr>
          <a:xfrm flipV="1">
            <a:off x="2484438" y="27876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1" name="直线连接符 80"/>
          <p:cNvCxnSpPr/>
          <p:nvPr/>
        </p:nvCxnSpPr>
        <p:spPr>
          <a:xfrm flipV="1">
            <a:off x="3851275" y="27876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2" name="直线连接符 81"/>
          <p:cNvCxnSpPr/>
          <p:nvPr/>
        </p:nvCxnSpPr>
        <p:spPr>
          <a:xfrm flipV="1">
            <a:off x="5076825" y="27876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5" name="直线连接符 84"/>
          <p:cNvCxnSpPr/>
          <p:nvPr/>
        </p:nvCxnSpPr>
        <p:spPr>
          <a:xfrm flipV="1">
            <a:off x="2843213" y="25717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6" name="直线连接符 85"/>
          <p:cNvCxnSpPr/>
          <p:nvPr/>
        </p:nvCxnSpPr>
        <p:spPr>
          <a:xfrm flipV="1">
            <a:off x="3419475" y="2571750"/>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7" name="直线连接符 86"/>
          <p:cNvCxnSpPr/>
          <p:nvPr/>
        </p:nvCxnSpPr>
        <p:spPr>
          <a:xfrm>
            <a:off x="1187450" y="2066925"/>
            <a:ext cx="4105275"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8" name="直线连接符 87"/>
          <p:cNvCxnSpPr/>
          <p:nvPr/>
        </p:nvCxnSpPr>
        <p:spPr>
          <a:xfrm flipV="1">
            <a:off x="2843213" y="2066925"/>
            <a:ext cx="0" cy="21748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9" name="直线连接符 88"/>
          <p:cNvCxnSpPr/>
          <p:nvPr/>
        </p:nvCxnSpPr>
        <p:spPr>
          <a:xfrm flipV="1">
            <a:off x="3419475" y="2066925"/>
            <a:ext cx="0" cy="21748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29729" name="Picture 45" descr="Storage.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867150"/>
            <a:ext cx="4635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50"/>
          <p:cNvSpPr txBox="1"/>
          <p:nvPr/>
        </p:nvSpPr>
        <p:spPr>
          <a:xfrm>
            <a:off x="1260475" y="4084638"/>
            <a:ext cx="935038" cy="160337"/>
          </a:xfrm>
          <a:prstGeom prst="rect">
            <a:avLst/>
          </a:prstGeom>
        </p:spPr>
        <p:txBody>
          <a:bodyPr lIns="0" tIns="0" rIns="0" bIns="0">
            <a:spAutoFit/>
          </a:bodyPr>
          <a:lstStyle/>
          <a:p>
            <a:pPr algn="ctr">
              <a:defRPr/>
            </a:pPr>
            <a:r>
              <a:rPr lang="zh-CN" altLang="en-US" sz="1050" dirty="0"/>
              <a:t>分布式存储</a:t>
            </a:r>
            <a:endParaRPr lang="en-US" sz="1050" dirty="0"/>
          </a:p>
        </p:txBody>
      </p:sp>
      <p:pic>
        <p:nvPicPr>
          <p:cNvPr id="29731" name="Picture 45" descr="Storage.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3867150"/>
            <a:ext cx="4651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2" name="Picture 45" descr="Storage.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3867150"/>
            <a:ext cx="4651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3" name="Picture 77" descr="Internet.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700088"/>
            <a:ext cx="3667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4" name="Picture 77" descr="Internet.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700088"/>
            <a:ext cx="3667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5" name="Picture 77" descr="Internet.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700088"/>
            <a:ext cx="3651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直线连接符 99"/>
          <p:cNvCxnSpPr/>
          <p:nvPr/>
        </p:nvCxnSpPr>
        <p:spPr>
          <a:xfrm>
            <a:off x="2052638" y="1347788"/>
            <a:ext cx="1439862"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3" name="直线连接符 102"/>
          <p:cNvCxnSpPr/>
          <p:nvPr/>
        </p:nvCxnSpPr>
        <p:spPr>
          <a:xfrm flipV="1">
            <a:off x="2052638" y="1058863"/>
            <a:ext cx="0" cy="28892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2" name="直线连接符 111"/>
          <p:cNvCxnSpPr/>
          <p:nvPr/>
        </p:nvCxnSpPr>
        <p:spPr>
          <a:xfrm flipV="1">
            <a:off x="2771775" y="1058863"/>
            <a:ext cx="0" cy="28892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3" name="直线连接符 112"/>
          <p:cNvCxnSpPr/>
          <p:nvPr/>
        </p:nvCxnSpPr>
        <p:spPr>
          <a:xfrm flipV="1">
            <a:off x="3492500" y="1058863"/>
            <a:ext cx="0" cy="288925"/>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29740" name="TextBox 3"/>
          <p:cNvSpPr txBox="1">
            <a:spLocks noChangeArrowheads="1"/>
          </p:cNvSpPr>
          <p:nvPr/>
        </p:nvSpPr>
        <p:spPr bwMode="auto">
          <a:xfrm>
            <a:off x="4168775" y="1997075"/>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endParaRPr kumimoji="0" lang="en-US"/>
          </a:p>
        </p:txBody>
      </p:sp>
      <p:cxnSp>
        <p:nvCxnSpPr>
          <p:cNvPr id="120" name="直线连接符 119"/>
          <p:cNvCxnSpPr>
            <a:endCxn id="29708" idx="1"/>
          </p:cNvCxnSpPr>
          <p:nvPr/>
        </p:nvCxnSpPr>
        <p:spPr>
          <a:xfrm flipV="1">
            <a:off x="5364163" y="2066925"/>
            <a:ext cx="1800225"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29742" name="Picture 2" descr="WAN.em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1851025"/>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81" descr="Router.em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1563688"/>
            <a:ext cx="26828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8" name="直线连接符 127"/>
          <p:cNvCxnSpPr/>
          <p:nvPr/>
        </p:nvCxnSpPr>
        <p:spPr>
          <a:xfrm flipV="1">
            <a:off x="2484438" y="1851025"/>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29" name="直线连接符 128"/>
          <p:cNvCxnSpPr/>
          <p:nvPr/>
        </p:nvCxnSpPr>
        <p:spPr>
          <a:xfrm flipV="1">
            <a:off x="3132138" y="1347788"/>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29746" name="Picture 81" descr="Router.em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563688"/>
            <a:ext cx="269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1" name="直线连接符 130"/>
          <p:cNvCxnSpPr/>
          <p:nvPr/>
        </p:nvCxnSpPr>
        <p:spPr>
          <a:xfrm flipV="1">
            <a:off x="3132138" y="1851025"/>
            <a:ext cx="0" cy="2159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29748" name="Group 13"/>
          <p:cNvGrpSpPr>
            <a:grpSpLocks/>
          </p:cNvGrpSpPr>
          <p:nvPr/>
        </p:nvGrpSpPr>
        <p:grpSpPr bwMode="auto">
          <a:xfrm>
            <a:off x="5508625" y="2716213"/>
            <a:ext cx="647700" cy="658812"/>
            <a:chOff x="8916199" y="2781283"/>
            <a:chExt cx="1083310" cy="1038707"/>
          </a:xfrm>
        </p:grpSpPr>
        <p:sp>
          <p:nvSpPr>
            <p:cNvPr id="29749" name="TextBox 44"/>
            <p:cNvSpPr txBox="1">
              <a:spLocks noChangeArrowheads="1"/>
            </p:cNvSpPr>
            <p:nvPr/>
          </p:nvSpPr>
          <p:spPr bwMode="auto">
            <a:xfrm>
              <a:off x="8916199" y="3480208"/>
              <a:ext cx="1083310" cy="33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algn="ctr"/>
              <a:r>
                <a:rPr kumimoji="0" lang="en-US" altLang="zh-CN" sz="700"/>
                <a:t>Virtual Private </a:t>
              </a:r>
            </a:p>
            <a:p>
              <a:pPr algn="ctr"/>
              <a:r>
                <a:rPr kumimoji="0" lang="en-US" altLang="zh-CN" sz="700"/>
                <a:t>Network</a:t>
              </a:r>
            </a:p>
          </p:txBody>
        </p:sp>
        <p:pic>
          <p:nvPicPr>
            <p:cNvPr id="29750" name="Picture 74" descr="Virtual Private Network.em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127654" y="2781283"/>
              <a:ext cx="660400" cy="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5"/>
          <p:cNvSpPr txBox="1">
            <a:spLocks noChangeArrowheads="1"/>
          </p:cNvSpPr>
          <p:nvPr/>
        </p:nvSpPr>
        <p:spPr bwMode="auto">
          <a:xfrm>
            <a:off x="1547813" y="2066925"/>
            <a:ext cx="617537"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F5</a:t>
            </a:r>
            <a:r>
              <a:rPr lang="zh-CN" altLang="en-US"/>
              <a:t> </a:t>
            </a:r>
            <a:r>
              <a:rPr lang="en-US" altLang="zh-CN"/>
              <a:t>LB</a:t>
            </a:r>
            <a:endParaRPr lang="zh-CN" altLang="en-US"/>
          </a:p>
        </p:txBody>
      </p:sp>
      <p:sp>
        <p:nvSpPr>
          <p:cNvPr id="30722" name="文本框 6"/>
          <p:cNvSpPr txBox="1">
            <a:spLocks noChangeArrowheads="1"/>
          </p:cNvSpPr>
          <p:nvPr/>
        </p:nvSpPr>
        <p:spPr bwMode="auto">
          <a:xfrm>
            <a:off x="307975" y="2651125"/>
            <a:ext cx="8636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23" name="文本框 7"/>
          <p:cNvSpPr txBox="1">
            <a:spLocks noChangeArrowheads="1"/>
          </p:cNvSpPr>
          <p:nvPr/>
        </p:nvSpPr>
        <p:spPr bwMode="auto">
          <a:xfrm>
            <a:off x="1439863" y="2652713"/>
            <a:ext cx="863600"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24" name="文本框 8"/>
          <p:cNvSpPr txBox="1">
            <a:spLocks noChangeArrowheads="1"/>
          </p:cNvSpPr>
          <p:nvPr/>
        </p:nvSpPr>
        <p:spPr bwMode="auto">
          <a:xfrm>
            <a:off x="2459038" y="2652713"/>
            <a:ext cx="862012"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25" name="文本框 9"/>
          <p:cNvSpPr txBox="1">
            <a:spLocks noChangeArrowheads="1"/>
          </p:cNvSpPr>
          <p:nvPr/>
        </p:nvSpPr>
        <p:spPr bwMode="auto">
          <a:xfrm>
            <a:off x="863600" y="3430588"/>
            <a:ext cx="9667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Oracle</a:t>
            </a:r>
            <a:r>
              <a:rPr lang="zh-CN" altLang="en-US"/>
              <a:t> </a:t>
            </a:r>
            <a:r>
              <a:rPr lang="en-US" altLang="zh-CN"/>
              <a:t>DB</a:t>
            </a:r>
            <a:endParaRPr lang="zh-CN" altLang="en-US"/>
          </a:p>
        </p:txBody>
      </p:sp>
      <p:sp>
        <p:nvSpPr>
          <p:cNvPr id="30726" name="文本框 10"/>
          <p:cNvSpPr txBox="1">
            <a:spLocks noChangeArrowheads="1"/>
          </p:cNvSpPr>
          <p:nvPr/>
        </p:nvSpPr>
        <p:spPr bwMode="auto">
          <a:xfrm>
            <a:off x="2033588" y="3433763"/>
            <a:ext cx="9667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Oracle</a:t>
            </a:r>
            <a:r>
              <a:rPr lang="zh-CN" altLang="en-US"/>
              <a:t> </a:t>
            </a:r>
            <a:r>
              <a:rPr lang="en-US" altLang="zh-CN"/>
              <a:t>DB</a:t>
            </a:r>
            <a:endParaRPr lang="zh-CN" altLang="en-US"/>
          </a:p>
        </p:txBody>
      </p:sp>
      <p:sp>
        <p:nvSpPr>
          <p:cNvPr id="30727" name="文本框 13"/>
          <p:cNvSpPr txBox="1">
            <a:spLocks noChangeArrowheads="1"/>
          </p:cNvSpPr>
          <p:nvPr/>
        </p:nvSpPr>
        <p:spPr bwMode="auto">
          <a:xfrm>
            <a:off x="6189663" y="1892300"/>
            <a:ext cx="1393825"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金山云负载均衡</a:t>
            </a:r>
          </a:p>
        </p:txBody>
      </p:sp>
      <p:sp>
        <p:nvSpPr>
          <p:cNvPr id="30728" name="文本框 14"/>
          <p:cNvSpPr txBox="1">
            <a:spLocks noChangeArrowheads="1"/>
          </p:cNvSpPr>
          <p:nvPr/>
        </p:nvSpPr>
        <p:spPr bwMode="auto">
          <a:xfrm>
            <a:off x="5372100" y="2671763"/>
            <a:ext cx="863600"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29" name="文本框 15"/>
          <p:cNvSpPr txBox="1">
            <a:spLocks noChangeArrowheads="1"/>
          </p:cNvSpPr>
          <p:nvPr/>
        </p:nvSpPr>
        <p:spPr bwMode="auto">
          <a:xfrm>
            <a:off x="6448425" y="2674938"/>
            <a:ext cx="863600"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30" name="文本框 16"/>
          <p:cNvSpPr txBox="1">
            <a:spLocks noChangeArrowheads="1"/>
          </p:cNvSpPr>
          <p:nvPr/>
        </p:nvSpPr>
        <p:spPr bwMode="auto">
          <a:xfrm>
            <a:off x="7521575" y="2674938"/>
            <a:ext cx="863600"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Web</a:t>
            </a:r>
            <a:r>
              <a:rPr lang="zh-CN" altLang="en-US"/>
              <a:t>应用</a:t>
            </a:r>
          </a:p>
        </p:txBody>
      </p:sp>
      <p:sp>
        <p:nvSpPr>
          <p:cNvPr id="30731" name="文本框 17"/>
          <p:cNvSpPr txBox="1">
            <a:spLocks noChangeArrowheads="1"/>
          </p:cNvSpPr>
          <p:nvPr/>
        </p:nvSpPr>
        <p:spPr bwMode="auto">
          <a:xfrm>
            <a:off x="5675313" y="3508375"/>
            <a:ext cx="1057275"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a:t>
            </a:r>
            <a:r>
              <a:rPr lang="en-US" altLang="zh-CN"/>
              <a:t>RDS</a:t>
            </a:r>
            <a:endParaRPr lang="zh-CN" altLang="en-US"/>
          </a:p>
        </p:txBody>
      </p:sp>
      <p:sp>
        <p:nvSpPr>
          <p:cNvPr id="30732" name="文本框 19"/>
          <p:cNvSpPr txBox="1">
            <a:spLocks noChangeArrowheads="1"/>
          </p:cNvSpPr>
          <p:nvPr/>
        </p:nvSpPr>
        <p:spPr bwMode="auto">
          <a:xfrm>
            <a:off x="6191250" y="1501775"/>
            <a:ext cx="1395413"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金山云安全防护</a:t>
            </a:r>
          </a:p>
        </p:txBody>
      </p:sp>
      <p:sp>
        <p:nvSpPr>
          <p:cNvPr id="30733" name="文本框 21"/>
          <p:cNvSpPr txBox="1">
            <a:spLocks noChangeArrowheads="1"/>
          </p:cNvSpPr>
          <p:nvPr/>
        </p:nvSpPr>
        <p:spPr bwMode="auto">
          <a:xfrm>
            <a:off x="1258888" y="4011613"/>
            <a:ext cx="1285875"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DAS/SAN</a:t>
            </a:r>
            <a:r>
              <a:rPr lang="zh-CN" altLang="en-US"/>
              <a:t>存储</a:t>
            </a:r>
          </a:p>
        </p:txBody>
      </p:sp>
      <p:sp>
        <p:nvSpPr>
          <p:cNvPr id="30734" name="文本框 23"/>
          <p:cNvSpPr txBox="1">
            <a:spLocks noChangeArrowheads="1"/>
          </p:cNvSpPr>
          <p:nvPr/>
        </p:nvSpPr>
        <p:spPr bwMode="auto">
          <a:xfrm>
            <a:off x="7019925" y="4011613"/>
            <a:ext cx="1255713"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a:t>
            </a:r>
            <a:r>
              <a:rPr lang="en-US" altLang="zh-CN"/>
              <a:t>S3</a:t>
            </a:r>
            <a:r>
              <a:rPr lang="zh-CN" altLang="en-US"/>
              <a:t>存储</a:t>
            </a:r>
          </a:p>
        </p:txBody>
      </p:sp>
      <p:sp>
        <p:nvSpPr>
          <p:cNvPr id="30735" name="文本框 24"/>
          <p:cNvSpPr txBox="1">
            <a:spLocks noChangeArrowheads="1"/>
          </p:cNvSpPr>
          <p:nvPr/>
        </p:nvSpPr>
        <p:spPr bwMode="auto">
          <a:xfrm>
            <a:off x="5580063" y="4011613"/>
            <a:ext cx="1228725"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SSD</a:t>
            </a:r>
            <a:r>
              <a:rPr lang="zh-CN" altLang="en-US"/>
              <a:t>本地存储</a:t>
            </a:r>
          </a:p>
        </p:txBody>
      </p:sp>
      <p:cxnSp>
        <p:nvCxnSpPr>
          <p:cNvPr id="30736" name="直线连接符 26"/>
          <p:cNvCxnSpPr>
            <a:cxnSpLocks noChangeShapeType="1"/>
            <a:stCxn id="30721" idx="2"/>
            <a:endCxn id="30722" idx="0"/>
          </p:cNvCxnSpPr>
          <p:nvPr/>
        </p:nvCxnSpPr>
        <p:spPr bwMode="auto">
          <a:xfrm flipH="1">
            <a:off x="739775" y="2352675"/>
            <a:ext cx="1116013"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37" name="直线箭头连接符 28"/>
          <p:cNvCxnSpPr>
            <a:cxnSpLocks noChangeShapeType="1"/>
            <a:stCxn id="30721" idx="2"/>
            <a:endCxn id="30723" idx="0"/>
          </p:cNvCxnSpPr>
          <p:nvPr/>
        </p:nvCxnSpPr>
        <p:spPr bwMode="auto">
          <a:xfrm>
            <a:off x="1855788" y="2352675"/>
            <a:ext cx="15875" cy="3000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38" name="直线连接符 30"/>
          <p:cNvCxnSpPr>
            <a:cxnSpLocks noChangeShapeType="1"/>
            <a:stCxn id="30721" idx="2"/>
            <a:endCxn id="30724" idx="0"/>
          </p:cNvCxnSpPr>
          <p:nvPr/>
        </p:nvCxnSpPr>
        <p:spPr bwMode="auto">
          <a:xfrm>
            <a:off x="1855788" y="2352675"/>
            <a:ext cx="103505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39" name="直线连接符 32"/>
          <p:cNvCxnSpPr>
            <a:cxnSpLocks noChangeShapeType="1"/>
            <a:stCxn id="30722" idx="2"/>
            <a:endCxn id="30725" idx="0"/>
          </p:cNvCxnSpPr>
          <p:nvPr/>
        </p:nvCxnSpPr>
        <p:spPr bwMode="auto">
          <a:xfrm>
            <a:off x="739775" y="2935288"/>
            <a:ext cx="608013" cy="495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0" name="直线连接符 34"/>
          <p:cNvCxnSpPr>
            <a:cxnSpLocks noChangeShapeType="1"/>
            <a:stCxn id="30723" idx="2"/>
            <a:endCxn id="30725" idx="0"/>
          </p:cNvCxnSpPr>
          <p:nvPr/>
        </p:nvCxnSpPr>
        <p:spPr bwMode="auto">
          <a:xfrm flipH="1">
            <a:off x="1347788" y="2938463"/>
            <a:ext cx="523875" cy="492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1" name="直线连接符 36"/>
          <p:cNvCxnSpPr>
            <a:cxnSpLocks noChangeShapeType="1"/>
            <a:stCxn id="30724" idx="2"/>
            <a:endCxn id="30725" idx="0"/>
          </p:cNvCxnSpPr>
          <p:nvPr/>
        </p:nvCxnSpPr>
        <p:spPr bwMode="auto">
          <a:xfrm flipH="1">
            <a:off x="1347788" y="2938463"/>
            <a:ext cx="1543050" cy="492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2" name="直线连接符 38"/>
          <p:cNvCxnSpPr>
            <a:cxnSpLocks noChangeShapeType="1"/>
            <a:stCxn id="30725" idx="2"/>
            <a:endCxn id="30733" idx="0"/>
          </p:cNvCxnSpPr>
          <p:nvPr/>
        </p:nvCxnSpPr>
        <p:spPr bwMode="auto">
          <a:xfrm>
            <a:off x="1347788" y="3714750"/>
            <a:ext cx="554037"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3" name="直线连接符 40"/>
          <p:cNvCxnSpPr>
            <a:cxnSpLocks noChangeShapeType="1"/>
            <a:stCxn id="30726" idx="2"/>
            <a:endCxn id="30733" idx="0"/>
          </p:cNvCxnSpPr>
          <p:nvPr/>
        </p:nvCxnSpPr>
        <p:spPr bwMode="auto">
          <a:xfrm flipH="1">
            <a:off x="1901825" y="3717925"/>
            <a:ext cx="614363" cy="293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4" name="直线连接符 42"/>
          <p:cNvCxnSpPr>
            <a:cxnSpLocks noChangeShapeType="1"/>
            <a:stCxn id="30732" idx="2"/>
            <a:endCxn id="30727" idx="0"/>
          </p:cNvCxnSpPr>
          <p:nvPr/>
        </p:nvCxnSpPr>
        <p:spPr bwMode="auto">
          <a:xfrm flipH="1">
            <a:off x="6886575" y="1787525"/>
            <a:ext cx="158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5" name="直线连接符 44"/>
          <p:cNvCxnSpPr>
            <a:cxnSpLocks noChangeShapeType="1"/>
            <a:stCxn id="30727" idx="2"/>
          </p:cNvCxnSpPr>
          <p:nvPr/>
        </p:nvCxnSpPr>
        <p:spPr bwMode="auto">
          <a:xfrm flipH="1">
            <a:off x="5730875" y="2176463"/>
            <a:ext cx="1155700" cy="481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6" name="直线连接符 46"/>
          <p:cNvCxnSpPr>
            <a:cxnSpLocks noChangeShapeType="1"/>
            <a:stCxn id="30727" idx="2"/>
            <a:endCxn id="30729" idx="0"/>
          </p:cNvCxnSpPr>
          <p:nvPr/>
        </p:nvCxnSpPr>
        <p:spPr bwMode="auto">
          <a:xfrm flipH="1">
            <a:off x="6880225" y="2176463"/>
            <a:ext cx="635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7" name="直线连接符 48"/>
          <p:cNvCxnSpPr>
            <a:cxnSpLocks noChangeShapeType="1"/>
            <a:stCxn id="30727" idx="2"/>
            <a:endCxn id="30730" idx="0"/>
          </p:cNvCxnSpPr>
          <p:nvPr/>
        </p:nvCxnSpPr>
        <p:spPr bwMode="auto">
          <a:xfrm>
            <a:off x="6886575" y="2176463"/>
            <a:ext cx="106680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8" name="直线连接符 50"/>
          <p:cNvCxnSpPr>
            <a:cxnSpLocks noChangeShapeType="1"/>
            <a:stCxn id="30728" idx="2"/>
            <a:endCxn id="30731" idx="0"/>
          </p:cNvCxnSpPr>
          <p:nvPr/>
        </p:nvCxnSpPr>
        <p:spPr bwMode="auto">
          <a:xfrm>
            <a:off x="5803900" y="2957513"/>
            <a:ext cx="400050" cy="550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9" name="直线连接符 52"/>
          <p:cNvCxnSpPr>
            <a:cxnSpLocks noChangeShapeType="1"/>
            <a:stCxn id="30729" idx="2"/>
            <a:endCxn id="30731" idx="0"/>
          </p:cNvCxnSpPr>
          <p:nvPr/>
        </p:nvCxnSpPr>
        <p:spPr bwMode="auto">
          <a:xfrm flipH="1">
            <a:off x="6203950" y="2959100"/>
            <a:ext cx="676275" cy="549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0" name="直线连接符 54"/>
          <p:cNvCxnSpPr>
            <a:cxnSpLocks noChangeShapeType="1"/>
            <a:stCxn id="30730" idx="2"/>
            <a:endCxn id="30731" idx="0"/>
          </p:cNvCxnSpPr>
          <p:nvPr/>
        </p:nvCxnSpPr>
        <p:spPr bwMode="auto">
          <a:xfrm flipH="1">
            <a:off x="6203950" y="2959100"/>
            <a:ext cx="1749425" cy="549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1" name="直线连接符 56"/>
          <p:cNvCxnSpPr>
            <a:cxnSpLocks noChangeShapeType="1"/>
            <a:stCxn id="30728" idx="2"/>
            <a:endCxn id="30734" idx="0"/>
          </p:cNvCxnSpPr>
          <p:nvPr/>
        </p:nvCxnSpPr>
        <p:spPr bwMode="auto">
          <a:xfrm>
            <a:off x="5803900" y="2957513"/>
            <a:ext cx="1844675" cy="1054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2" name="直线连接符 58"/>
          <p:cNvCxnSpPr>
            <a:cxnSpLocks noChangeShapeType="1"/>
            <a:stCxn id="30729" idx="2"/>
            <a:endCxn id="30734" idx="0"/>
          </p:cNvCxnSpPr>
          <p:nvPr/>
        </p:nvCxnSpPr>
        <p:spPr bwMode="auto">
          <a:xfrm>
            <a:off x="6880225" y="2959100"/>
            <a:ext cx="768350" cy="1052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3" name="直线连接符 60"/>
          <p:cNvCxnSpPr>
            <a:cxnSpLocks noChangeShapeType="1"/>
            <a:stCxn id="30730" idx="2"/>
            <a:endCxn id="30734" idx="0"/>
          </p:cNvCxnSpPr>
          <p:nvPr/>
        </p:nvCxnSpPr>
        <p:spPr bwMode="auto">
          <a:xfrm flipH="1">
            <a:off x="7648575" y="2959100"/>
            <a:ext cx="304800" cy="1052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4" name="直线连接符 62"/>
          <p:cNvCxnSpPr>
            <a:cxnSpLocks noChangeShapeType="1"/>
            <a:stCxn id="30731" idx="2"/>
            <a:endCxn id="30735" idx="0"/>
          </p:cNvCxnSpPr>
          <p:nvPr/>
        </p:nvCxnSpPr>
        <p:spPr bwMode="auto">
          <a:xfrm flipH="1">
            <a:off x="6194425" y="3792538"/>
            <a:ext cx="9525"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0755" name="右箭头 66"/>
          <p:cNvSpPr>
            <a:spLocks noChangeArrowheads="1"/>
          </p:cNvSpPr>
          <p:nvPr/>
        </p:nvSpPr>
        <p:spPr bwMode="auto">
          <a:xfrm>
            <a:off x="3741738" y="2592388"/>
            <a:ext cx="1270000" cy="458787"/>
          </a:xfrm>
          <a:prstGeom prst="rightArrow">
            <a:avLst>
              <a:gd name="adj1" fmla="val 50000"/>
              <a:gd name="adj2" fmla="val 49878"/>
            </a:avLst>
          </a:prstGeom>
          <a:solidFill>
            <a:schemeClr val="accent1"/>
          </a:solidFill>
          <a:ln w="9525">
            <a:solidFill>
              <a:schemeClr val="tx1"/>
            </a:solidFill>
            <a:round/>
            <a:headEnd/>
            <a:tailEnd/>
          </a:ln>
        </p:spPr>
        <p:txBody>
          <a:bodyPr lIns="68580" tIns="34290" rIns="68580" bIns="34290"/>
          <a:lstStyle/>
          <a:p>
            <a:pPr defTabSz="685800" eaLnBrk="1" hangingPunct="1"/>
            <a:endParaRPr lang="zh-CN" altLang="en-US"/>
          </a:p>
        </p:txBody>
      </p:sp>
      <p:sp>
        <p:nvSpPr>
          <p:cNvPr id="30756" name="矩形 67"/>
          <p:cNvSpPr>
            <a:spLocks noChangeArrowheads="1"/>
          </p:cNvSpPr>
          <p:nvPr/>
        </p:nvSpPr>
        <p:spPr bwMode="auto">
          <a:xfrm>
            <a:off x="147638" y="1201738"/>
            <a:ext cx="3444875" cy="35956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30757" name="文本框 68"/>
          <p:cNvSpPr txBox="1">
            <a:spLocks noChangeArrowheads="1"/>
          </p:cNvSpPr>
          <p:nvPr/>
        </p:nvSpPr>
        <p:spPr bwMode="auto">
          <a:xfrm>
            <a:off x="1547813" y="4371975"/>
            <a:ext cx="19335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自有机房</a:t>
            </a:r>
            <a:r>
              <a:rPr lang="en-US" altLang="zh-CN"/>
              <a:t>/IDC</a:t>
            </a:r>
            <a:r>
              <a:rPr lang="zh-CN" altLang="en-US"/>
              <a:t>托管机房</a:t>
            </a:r>
          </a:p>
        </p:txBody>
      </p:sp>
      <p:sp>
        <p:nvSpPr>
          <p:cNvPr id="30758" name="矩形 69"/>
          <p:cNvSpPr>
            <a:spLocks noChangeArrowheads="1"/>
          </p:cNvSpPr>
          <p:nvPr/>
        </p:nvSpPr>
        <p:spPr bwMode="auto">
          <a:xfrm>
            <a:off x="5219700" y="1203325"/>
            <a:ext cx="3446463" cy="35956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30759" name="文本框 70"/>
          <p:cNvSpPr txBox="1">
            <a:spLocks noChangeArrowheads="1"/>
          </p:cNvSpPr>
          <p:nvPr/>
        </p:nvSpPr>
        <p:spPr bwMode="auto">
          <a:xfrm>
            <a:off x="7115175" y="4425950"/>
            <a:ext cx="1574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金山云公有云平台</a:t>
            </a:r>
          </a:p>
        </p:txBody>
      </p:sp>
      <p:sp>
        <p:nvSpPr>
          <p:cNvPr id="30760"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0761"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50"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a:solidFill>
                  <a:schemeClr val="bg1"/>
                </a:solidFill>
              </a:rPr>
              <a:t>应用架构迁移</a:t>
            </a:r>
            <a:endParaRPr lang="zh-CN" altLang="en-US" sz="1300" dirty="0">
              <a:solidFill>
                <a:schemeClr val="bg1"/>
              </a:solidFill>
              <a:latin typeface="微软雅黑"/>
              <a:ea typeface="微软雅黑"/>
              <a:cs typeface="微软雅黑"/>
            </a:endParaRPr>
          </a:p>
        </p:txBody>
      </p:sp>
      <p:sp>
        <p:nvSpPr>
          <p:cNvPr id="30764" name="文本框 71"/>
          <p:cNvSpPr txBox="1">
            <a:spLocks noChangeArrowheads="1"/>
          </p:cNvSpPr>
          <p:nvPr/>
        </p:nvSpPr>
        <p:spPr bwMode="auto">
          <a:xfrm>
            <a:off x="5651500" y="4443413"/>
            <a:ext cx="1395413" cy="28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a:t>
            </a:r>
            <a:r>
              <a:rPr lang="en-US" altLang="zh-CN"/>
              <a:t>EBS</a:t>
            </a:r>
            <a:r>
              <a:rPr lang="zh-CN" altLang="en-US"/>
              <a:t>存储</a:t>
            </a:r>
          </a:p>
        </p:txBody>
      </p:sp>
      <p:sp>
        <p:nvSpPr>
          <p:cNvPr id="30765" name="文本框 75"/>
          <p:cNvSpPr txBox="1">
            <a:spLocks noChangeArrowheads="1"/>
          </p:cNvSpPr>
          <p:nvPr/>
        </p:nvSpPr>
        <p:spPr bwMode="auto">
          <a:xfrm>
            <a:off x="1619250" y="1563688"/>
            <a:ext cx="4206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a:t>FW</a:t>
            </a:r>
            <a:endParaRPr lang="zh-CN" altLang="en-US"/>
          </a:p>
        </p:txBody>
      </p:sp>
      <p:cxnSp>
        <p:nvCxnSpPr>
          <p:cNvPr id="78" name="直线连接符 77"/>
          <p:cNvCxnSpPr>
            <a:stCxn id="30765" idx="2"/>
            <a:endCxn id="30721" idx="0"/>
          </p:cNvCxnSpPr>
          <p:nvPr/>
        </p:nvCxnSpPr>
        <p:spPr bwMode="auto">
          <a:xfrm>
            <a:off x="1830388" y="1847850"/>
            <a:ext cx="25400" cy="2190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等于 36"/>
          <p:cNvSpPr/>
          <p:nvPr/>
        </p:nvSpPr>
        <p:spPr bwMode="auto">
          <a:xfrm>
            <a:off x="4081463" y="3332163"/>
            <a:ext cx="2290762" cy="38100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lIns="68580" tIns="34290" rIns="68580" bIns="34290"/>
          <a:lstStyle/>
          <a:p>
            <a:pPr defTabSz="685800" eaLnBrk="1" hangingPunct="1">
              <a:defRPr/>
            </a:pPr>
            <a:endParaRPr lang="zh-CN" altLang="en-US">
              <a:latin typeface="Arial" pitchFamily="34" charset="0"/>
              <a:ea typeface="宋体" pitchFamily="2" charset="-122"/>
            </a:endParaRPr>
          </a:p>
        </p:txBody>
      </p:sp>
      <p:sp>
        <p:nvSpPr>
          <p:cNvPr id="2" name="矩形 1"/>
          <p:cNvSpPr/>
          <p:nvPr/>
        </p:nvSpPr>
        <p:spPr bwMode="auto">
          <a:xfrm>
            <a:off x="4716016" y="3291830"/>
            <a:ext cx="1008112" cy="43204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charset="0"/>
              <a:buNone/>
              <a:tabLst/>
            </a:pPr>
            <a:endParaRPr kumimoji="0" lang="zh-CN" altLang="en-US" sz="900" b="0" i="0" u="none" strike="noStrike" cap="none" normalizeH="0" baseline="0" dirty="0">
              <a:ln>
                <a:noFill/>
              </a:ln>
              <a:solidFill>
                <a:schemeClr val="tx1"/>
              </a:solidFill>
              <a:effectLst/>
              <a:latin typeface="Arial" charset="0"/>
              <a:ea typeface="宋体" charset="0"/>
              <a:cs typeface="宋体" charset="0"/>
            </a:endParaRPr>
          </a:p>
        </p:txBody>
      </p:sp>
      <p:sp>
        <p:nvSpPr>
          <p:cNvPr id="5" name="文本框 4"/>
          <p:cNvSpPr txBox="1"/>
          <p:nvPr/>
        </p:nvSpPr>
        <p:spPr>
          <a:xfrm>
            <a:off x="808038"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6" name="文本框 5"/>
          <p:cNvSpPr txBox="1"/>
          <p:nvPr/>
        </p:nvSpPr>
        <p:spPr>
          <a:xfrm>
            <a:off x="1408113"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7" name="文本框 6"/>
          <p:cNvSpPr txBox="1"/>
          <p:nvPr/>
        </p:nvSpPr>
        <p:spPr>
          <a:xfrm>
            <a:off x="2046288"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8" name="文本框 7"/>
          <p:cNvSpPr txBox="1"/>
          <p:nvPr/>
        </p:nvSpPr>
        <p:spPr>
          <a:xfrm>
            <a:off x="2674938"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9" name="文本框 8"/>
          <p:cNvSpPr txBox="1"/>
          <p:nvPr/>
        </p:nvSpPr>
        <p:spPr>
          <a:xfrm>
            <a:off x="3294063"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10" name="文本框 9"/>
          <p:cNvSpPr txBox="1"/>
          <p:nvPr/>
        </p:nvSpPr>
        <p:spPr>
          <a:xfrm>
            <a:off x="3932238" y="2760663"/>
            <a:ext cx="363537"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Web</a:t>
            </a:r>
            <a:endParaRPr kumimoji="1" lang="zh-CN" altLang="en-US" sz="800" dirty="0"/>
          </a:p>
        </p:txBody>
      </p:sp>
      <p:sp>
        <p:nvSpPr>
          <p:cNvPr id="11" name="文本框 10"/>
          <p:cNvSpPr txBox="1"/>
          <p:nvPr/>
        </p:nvSpPr>
        <p:spPr>
          <a:xfrm>
            <a:off x="808038"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2" name="文本框 11"/>
          <p:cNvSpPr txBox="1"/>
          <p:nvPr/>
        </p:nvSpPr>
        <p:spPr>
          <a:xfrm>
            <a:off x="1408113"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3" name="文本框 12"/>
          <p:cNvSpPr txBox="1"/>
          <p:nvPr/>
        </p:nvSpPr>
        <p:spPr>
          <a:xfrm>
            <a:off x="2046288"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4" name="文本框 13"/>
          <p:cNvSpPr txBox="1"/>
          <p:nvPr/>
        </p:nvSpPr>
        <p:spPr>
          <a:xfrm>
            <a:off x="2674938"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5" name="文本框 14"/>
          <p:cNvSpPr txBox="1"/>
          <p:nvPr/>
        </p:nvSpPr>
        <p:spPr>
          <a:xfrm>
            <a:off x="3294063"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6" name="文本框 15"/>
          <p:cNvSpPr txBox="1"/>
          <p:nvPr/>
        </p:nvSpPr>
        <p:spPr>
          <a:xfrm>
            <a:off x="3932238" y="3313113"/>
            <a:ext cx="330200" cy="192087"/>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App</a:t>
            </a:r>
            <a:endParaRPr kumimoji="1" lang="zh-CN" altLang="en-US" sz="800" dirty="0"/>
          </a:p>
        </p:txBody>
      </p:sp>
      <p:sp>
        <p:nvSpPr>
          <p:cNvPr id="19" name="文本框 18"/>
          <p:cNvSpPr txBox="1"/>
          <p:nvPr/>
        </p:nvSpPr>
        <p:spPr>
          <a:xfrm>
            <a:off x="6457950" y="2608263"/>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0" name="文本框 19"/>
          <p:cNvSpPr txBox="1"/>
          <p:nvPr/>
        </p:nvSpPr>
        <p:spPr>
          <a:xfrm>
            <a:off x="7000875" y="2608263"/>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1" name="文本框 20"/>
          <p:cNvSpPr txBox="1"/>
          <p:nvPr/>
        </p:nvSpPr>
        <p:spPr>
          <a:xfrm>
            <a:off x="7553325" y="2608263"/>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2" name="文本框 21"/>
          <p:cNvSpPr txBox="1"/>
          <p:nvPr/>
        </p:nvSpPr>
        <p:spPr>
          <a:xfrm>
            <a:off x="6457950" y="324643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3" name="文本框 22"/>
          <p:cNvSpPr txBox="1"/>
          <p:nvPr/>
        </p:nvSpPr>
        <p:spPr>
          <a:xfrm>
            <a:off x="7000875" y="324643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4" name="文本框 23"/>
          <p:cNvSpPr txBox="1"/>
          <p:nvPr/>
        </p:nvSpPr>
        <p:spPr>
          <a:xfrm>
            <a:off x="7553325" y="324643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5" name="文本框 24"/>
          <p:cNvSpPr txBox="1"/>
          <p:nvPr/>
        </p:nvSpPr>
        <p:spPr>
          <a:xfrm>
            <a:off x="6457950" y="391318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6" name="文本框 25"/>
          <p:cNvSpPr txBox="1"/>
          <p:nvPr/>
        </p:nvSpPr>
        <p:spPr>
          <a:xfrm>
            <a:off x="7000875" y="391318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27" name="文本框 26"/>
          <p:cNvSpPr txBox="1"/>
          <p:nvPr/>
        </p:nvSpPr>
        <p:spPr>
          <a:xfrm>
            <a:off x="7553325" y="3913188"/>
            <a:ext cx="285750" cy="196850"/>
          </a:xfrm>
          <a:prstGeom prst="rect">
            <a:avLst/>
          </a:prstGeom>
        </p:spPr>
        <p:style>
          <a:lnRef idx="2">
            <a:schemeClr val="dk1"/>
          </a:lnRef>
          <a:fillRef idx="1">
            <a:schemeClr val="lt1"/>
          </a:fillRef>
          <a:effectRef idx="0">
            <a:schemeClr val="dk1"/>
          </a:effectRef>
          <a:fontRef idx="minor">
            <a:schemeClr val="dk1"/>
          </a:fontRef>
        </p:style>
        <p:txBody>
          <a:bodyPr wrap="none" lIns="68580" tIns="34290" rIns="68580" bIns="34290">
            <a:spAutoFit/>
          </a:bodyPr>
          <a:lstStyle/>
          <a:p>
            <a:pPr>
              <a:defRPr/>
            </a:pPr>
            <a:r>
              <a:rPr kumimoji="1" lang="en-US" altLang="zh-CN" sz="800" dirty="0"/>
              <a:t>DB</a:t>
            </a:r>
            <a:endParaRPr kumimoji="1" lang="zh-CN" altLang="en-US" sz="800" dirty="0"/>
          </a:p>
        </p:txBody>
      </p:sp>
      <p:sp>
        <p:nvSpPr>
          <p:cNvPr id="31766" name="圆角矩形 27"/>
          <p:cNvSpPr>
            <a:spLocks noChangeArrowheads="1"/>
          </p:cNvSpPr>
          <p:nvPr/>
        </p:nvSpPr>
        <p:spPr bwMode="auto">
          <a:xfrm>
            <a:off x="665163" y="2484438"/>
            <a:ext cx="3895725" cy="18859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31767" name="文本框 28"/>
          <p:cNvSpPr txBox="1">
            <a:spLocks noChangeArrowheads="1"/>
          </p:cNvSpPr>
          <p:nvPr/>
        </p:nvSpPr>
        <p:spPr bwMode="auto">
          <a:xfrm>
            <a:off x="1979613" y="3895725"/>
            <a:ext cx="52047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VPC</a:t>
            </a:r>
            <a:endParaRPr lang="zh-CN" altLang="en-US" dirty="0"/>
          </a:p>
        </p:txBody>
      </p:sp>
      <p:sp>
        <p:nvSpPr>
          <p:cNvPr id="31768" name="圆角矩形 29"/>
          <p:cNvSpPr>
            <a:spLocks noChangeArrowheads="1"/>
          </p:cNvSpPr>
          <p:nvPr/>
        </p:nvSpPr>
        <p:spPr bwMode="auto">
          <a:xfrm>
            <a:off x="5867400" y="2427288"/>
            <a:ext cx="2524125" cy="23241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31769" name="文本框 30"/>
          <p:cNvSpPr txBox="1">
            <a:spLocks noChangeArrowheads="1"/>
          </p:cNvSpPr>
          <p:nvPr/>
        </p:nvSpPr>
        <p:spPr bwMode="auto">
          <a:xfrm>
            <a:off x="6591300" y="4294188"/>
            <a:ext cx="1216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物理主机区域</a:t>
            </a:r>
          </a:p>
        </p:txBody>
      </p:sp>
      <p:sp>
        <p:nvSpPr>
          <p:cNvPr id="33" name="云形 32"/>
          <p:cNvSpPr/>
          <p:nvPr/>
        </p:nvSpPr>
        <p:spPr bwMode="auto">
          <a:xfrm>
            <a:off x="3352800" y="827088"/>
            <a:ext cx="2514600" cy="93345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lIns="68580" tIns="34290" rIns="68580" bIns="34290"/>
          <a:lstStyle/>
          <a:p>
            <a:pPr defTabSz="685800" eaLnBrk="1" hangingPunct="1">
              <a:defRPr/>
            </a:pPr>
            <a:endParaRPr lang="en-US" altLang="zh-CN" dirty="0">
              <a:latin typeface="Arial" pitchFamily="34" charset="0"/>
              <a:ea typeface="宋体" pitchFamily="2" charset="-122"/>
            </a:endParaRPr>
          </a:p>
          <a:p>
            <a:pPr algn="ctr" defTabSz="685800" eaLnBrk="1" hangingPunct="1">
              <a:defRPr/>
            </a:pPr>
            <a:r>
              <a:rPr lang="zh-CN" altLang="en-US" dirty="0"/>
              <a:t>互联网</a:t>
            </a:r>
            <a:endParaRPr lang="zh-CN" altLang="en-US" dirty="0">
              <a:latin typeface="Arial" pitchFamily="34" charset="0"/>
              <a:ea typeface="宋体" pitchFamily="2" charset="-122"/>
            </a:endParaRPr>
          </a:p>
        </p:txBody>
      </p:sp>
      <p:sp>
        <p:nvSpPr>
          <p:cNvPr id="31771" name="圆角矩形 33"/>
          <p:cNvSpPr>
            <a:spLocks noChangeArrowheads="1"/>
          </p:cNvSpPr>
          <p:nvPr/>
        </p:nvSpPr>
        <p:spPr bwMode="auto">
          <a:xfrm>
            <a:off x="371475" y="2179638"/>
            <a:ext cx="8467725" cy="27051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eaLnBrk="1" hangingPunct="1"/>
            <a:endParaRPr lang="zh-CN" altLang="en-US"/>
          </a:p>
        </p:txBody>
      </p:sp>
      <p:sp>
        <p:nvSpPr>
          <p:cNvPr id="31772" name="文本框 34"/>
          <p:cNvSpPr txBox="1">
            <a:spLocks noChangeArrowheads="1"/>
          </p:cNvSpPr>
          <p:nvPr/>
        </p:nvSpPr>
        <p:spPr bwMode="auto">
          <a:xfrm>
            <a:off x="904875" y="4484688"/>
            <a:ext cx="10366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zh-CN" altLang="en-US"/>
              <a:t>金山云机房</a:t>
            </a:r>
          </a:p>
        </p:txBody>
      </p:sp>
      <p:cxnSp>
        <p:nvCxnSpPr>
          <p:cNvPr id="31773" name="直线连接符 35"/>
          <p:cNvCxnSpPr>
            <a:cxnSpLocks noChangeShapeType="1"/>
            <a:stCxn id="33" idx="1"/>
            <a:endCxn id="31771" idx="0"/>
          </p:cNvCxnSpPr>
          <p:nvPr/>
        </p:nvCxnSpPr>
        <p:spPr bwMode="auto">
          <a:xfrm flipH="1">
            <a:off x="4605338" y="1760538"/>
            <a:ext cx="4762"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775" name="文本框 37"/>
          <p:cNvSpPr txBox="1">
            <a:spLocks noChangeArrowheads="1"/>
          </p:cNvSpPr>
          <p:nvPr/>
        </p:nvSpPr>
        <p:spPr bwMode="auto">
          <a:xfrm>
            <a:off x="4788024" y="3363838"/>
            <a:ext cx="959500"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err="1" smtClean="0"/>
              <a:t>Vxlan</a:t>
            </a:r>
            <a:r>
              <a:rPr lang="zh-CN" altLang="en-US" dirty="0" smtClean="0"/>
              <a:t>网关</a:t>
            </a:r>
            <a:endParaRPr lang="zh-CN" altLang="en-US" dirty="0"/>
          </a:p>
        </p:txBody>
      </p:sp>
      <p:sp>
        <p:nvSpPr>
          <p:cNvPr id="3177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177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1"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42" name="Text Box 7"/>
          <p:cNvSpPr txBox="1">
            <a:spLocks noChangeArrowheads="1"/>
          </p:cNvSpPr>
          <p:nvPr/>
        </p:nvSpPr>
        <p:spPr bwMode="auto">
          <a:xfrm>
            <a:off x="395288" y="-158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smtClean="0">
                <a:solidFill>
                  <a:srgbClr val="FFFFFF"/>
                </a:solidFill>
              </a:rPr>
              <a:t>包括物理机的部署架构</a:t>
            </a:r>
            <a:endParaRPr lang="zh-CN" altLang="en-US" sz="1300" dirty="0">
              <a:solidFill>
                <a:srgbClr val="FFFFFF"/>
              </a:solidFill>
              <a:latin typeface="微软雅黑"/>
              <a:ea typeface="微软雅黑"/>
              <a:cs typeface="微软雅黑"/>
            </a:endParaRPr>
          </a:p>
        </p:txBody>
      </p:sp>
      <p:sp>
        <p:nvSpPr>
          <p:cNvPr id="38" name="文本框 28"/>
          <p:cNvSpPr txBox="1">
            <a:spLocks noChangeArrowheads="1"/>
          </p:cNvSpPr>
          <p:nvPr/>
        </p:nvSpPr>
        <p:spPr bwMode="auto">
          <a:xfrm>
            <a:off x="3851920" y="3867894"/>
            <a:ext cx="60042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err="1" smtClean="0"/>
              <a:t>Vxlan</a:t>
            </a:r>
            <a:endParaRPr lang="en-US" altLang="zh-CN" dirty="0" smtClean="0"/>
          </a:p>
        </p:txBody>
      </p:sp>
      <p:sp>
        <p:nvSpPr>
          <p:cNvPr id="39" name="文本框 28"/>
          <p:cNvSpPr txBox="1">
            <a:spLocks noChangeArrowheads="1"/>
          </p:cNvSpPr>
          <p:nvPr/>
        </p:nvSpPr>
        <p:spPr bwMode="auto">
          <a:xfrm>
            <a:off x="5940152" y="4227934"/>
            <a:ext cx="62032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r>
              <a:rPr lang="en-US" altLang="zh-CN" dirty="0" smtClean="0"/>
              <a:t>VLAN</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277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混合云架构</a:t>
            </a:r>
            <a:endParaRPr lang="zh-CN" altLang="en-US" sz="1300" dirty="0">
              <a:solidFill>
                <a:schemeClr val="bg1"/>
              </a:solidFill>
              <a:latin typeface="微软雅黑"/>
              <a:ea typeface="微软雅黑"/>
              <a:cs typeface="微软雅黑"/>
            </a:endParaRPr>
          </a:p>
        </p:txBody>
      </p:sp>
      <p:pic>
        <p:nvPicPr>
          <p:cNvPr id="32773"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844550"/>
            <a:ext cx="4427538"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058863"/>
            <a:ext cx="499110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668338"/>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圆角矩形 165"/>
          <p:cNvSpPr/>
          <p:nvPr/>
        </p:nvSpPr>
        <p:spPr>
          <a:xfrm>
            <a:off x="4572000" y="3651250"/>
            <a:ext cx="4237038" cy="9366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6" name="圆角矩形 105"/>
          <p:cNvSpPr/>
          <p:nvPr/>
        </p:nvSpPr>
        <p:spPr>
          <a:xfrm>
            <a:off x="4643438" y="1492250"/>
            <a:ext cx="1901825" cy="14033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2" name="圆角矩形 41"/>
          <p:cNvSpPr/>
          <p:nvPr/>
        </p:nvSpPr>
        <p:spPr>
          <a:xfrm>
            <a:off x="782638" y="785813"/>
            <a:ext cx="938212"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3" name="圆角矩形 32"/>
          <p:cNvSpPr/>
          <p:nvPr/>
        </p:nvSpPr>
        <p:spPr>
          <a:xfrm>
            <a:off x="900113" y="1995488"/>
            <a:ext cx="2093912" cy="230346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pic>
        <p:nvPicPr>
          <p:cNvPr id="3379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427288"/>
            <a:ext cx="38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084638"/>
            <a:ext cx="474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427288"/>
            <a:ext cx="385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1287463" y="2105025"/>
            <a:ext cx="3381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 name="文本框 9"/>
          <p:cNvSpPr txBox="1"/>
          <p:nvPr/>
        </p:nvSpPr>
        <p:spPr>
          <a:xfrm>
            <a:off x="1300163" y="2128838"/>
            <a:ext cx="35083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1" name="圆角矩形 10"/>
          <p:cNvSpPr/>
          <p:nvPr/>
        </p:nvSpPr>
        <p:spPr>
          <a:xfrm>
            <a:off x="1798638" y="2108200"/>
            <a:ext cx="338137"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2" name="文本框 11"/>
          <p:cNvSpPr txBox="1"/>
          <p:nvPr/>
        </p:nvSpPr>
        <p:spPr>
          <a:xfrm>
            <a:off x="1811338" y="2132013"/>
            <a:ext cx="350837"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3" name="圆角矩形 12"/>
          <p:cNvSpPr/>
          <p:nvPr/>
        </p:nvSpPr>
        <p:spPr>
          <a:xfrm>
            <a:off x="2324100" y="2114550"/>
            <a:ext cx="336550"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 name="文本框 13"/>
          <p:cNvSpPr txBox="1"/>
          <p:nvPr/>
        </p:nvSpPr>
        <p:spPr>
          <a:xfrm>
            <a:off x="2335213" y="2138363"/>
            <a:ext cx="35083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5" name="圆角矩形 14"/>
          <p:cNvSpPr/>
          <p:nvPr/>
        </p:nvSpPr>
        <p:spPr>
          <a:xfrm>
            <a:off x="1273175" y="2566988"/>
            <a:ext cx="3381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6" name="文本框 15"/>
          <p:cNvSpPr txBox="1"/>
          <p:nvPr/>
        </p:nvSpPr>
        <p:spPr>
          <a:xfrm>
            <a:off x="1284288" y="2590800"/>
            <a:ext cx="3524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7" name="圆角矩形 16"/>
          <p:cNvSpPr/>
          <p:nvPr/>
        </p:nvSpPr>
        <p:spPr>
          <a:xfrm>
            <a:off x="1784350" y="2571750"/>
            <a:ext cx="3381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8" name="文本框 17"/>
          <p:cNvSpPr txBox="1"/>
          <p:nvPr/>
        </p:nvSpPr>
        <p:spPr>
          <a:xfrm>
            <a:off x="1795463" y="2595563"/>
            <a:ext cx="35242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9" name="圆角矩形 18"/>
          <p:cNvSpPr/>
          <p:nvPr/>
        </p:nvSpPr>
        <p:spPr>
          <a:xfrm>
            <a:off x="2308225" y="2578100"/>
            <a:ext cx="3381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0" name="文本框 19"/>
          <p:cNvSpPr txBox="1"/>
          <p:nvPr/>
        </p:nvSpPr>
        <p:spPr>
          <a:xfrm>
            <a:off x="2320925" y="2600325"/>
            <a:ext cx="350838"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 name="圆角矩形 20"/>
          <p:cNvSpPr/>
          <p:nvPr/>
        </p:nvSpPr>
        <p:spPr>
          <a:xfrm>
            <a:off x="1085850" y="3382963"/>
            <a:ext cx="4905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2" name="文本框 21"/>
          <p:cNvSpPr txBox="1"/>
          <p:nvPr/>
        </p:nvSpPr>
        <p:spPr>
          <a:xfrm>
            <a:off x="1111250" y="340677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23" name="圆角矩形 22"/>
          <p:cNvSpPr/>
          <p:nvPr/>
        </p:nvSpPr>
        <p:spPr>
          <a:xfrm>
            <a:off x="1719263" y="3387725"/>
            <a:ext cx="490537"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4" name="文本框 23"/>
          <p:cNvSpPr txBox="1"/>
          <p:nvPr/>
        </p:nvSpPr>
        <p:spPr>
          <a:xfrm>
            <a:off x="1744663" y="3411538"/>
            <a:ext cx="474662"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25" name="圆角矩形 24"/>
          <p:cNvSpPr/>
          <p:nvPr/>
        </p:nvSpPr>
        <p:spPr>
          <a:xfrm>
            <a:off x="2357438" y="3394075"/>
            <a:ext cx="492125"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6" name="文本框 25"/>
          <p:cNvSpPr txBox="1"/>
          <p:nvPr/>
        </p:nvSpPr>
        <p:spPr>
          <a:xfrm>
            <a:off x="2384425" y="3417888"/>
            <a:ext cx="47307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27" name="圆角矩形 26"/>
          <p:cNvSpPr/>
          <p:nvPr/>
        </p:nvSpPr>
        <p:spPr>
          <a:xfrm>
            <a:off x="1084263" y="3851275"/>
            <a:ext cx="4905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8" name="文本框 27"/>
          <p:cNvSpPr txBox="1"/>
          <p:nvPr/>
        </p:nvSpPr>
        <p:spPr>
          <a:xfrm>
            <a:off x="1111250" y="3875088"/>
            <a:ext cx="47307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29" name="圆角矩形 28"/>
          <p:cNvSpPr/>
          <p:nvPr/>
        </p:nvSpPr>
        <p:spPr>
          <a:xfrm>
            <a:off x="1703388" y="3857625"/>
            <a:ext cx="490537"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0" name="文本框 29"/>
          <p:cNvSpPr txBox="1"/>
          <p:nvPr/>
        </p:nvSpPr>
        <p:spPr>
          <a:xfrm>
            <a:off x="1730375" y="3881438"/>
            <a:ext cx="47307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31" name="圆角矩形 30"/>
          <p:cNvSpPr/>
          <p:nvPr/>
        </p:nvSpPr>
        <p:spPr>
          <a:xfrm>
            <a:off x="2347913" y="3846513"/>
            <a:ext cx="492125"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2" name="文本框 31"/>
          <p:cNvSpPr txBox="1"/>
          <p:nvPr/>
        </p:nvSpPr>
        <p:spPr>
          <a:xfrm>
            <a:off x="2374900" y="387032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34" name="文本框 33"/>
          <p:cNvSpPr txBox="1"/>
          <p:nvPr/>
        </p:nvSpPr>
        <p:spPr>
          <a:xfrm>
            <a:off x="1547813" y="4300538"/>
            <a:ext cx="92868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X86</a:t>
            </a:r>
            <a:r>
              <a:rPr lang="zh-CN" altLang="en-US" dirty="0">
                <a:solidFill>
                  <a:srgbClr val="000000"/>
                </a:solidFill>
                <a:latin typeface="+mj-lt"/>
                <a:ea typeface="+mj-ea"/>
                <a:cs typeface="+mj-cs"/>
                <a:sym typeface="Helvetica Neue"/>
              </a:rPr>
              <a:t>服务器</a:t>
            </a:r>
          </a:p>
        </p:txBody>
      </p:sp>
      <p:cxnSp>
        <p:nvCxnSpPr>
          <p:cNvPr id="37" name="直线连接符 36"/>
          <p:cNvCxnSpPr>
            <a:stCxn id="33" idx="0"/>
            <a:endCxn id="42" idx="2"/>
          </p:cNvCxnSpPr>
          <p:nvPr/>
        </p:nvCxnSpPr>
        <p:spPr>
          <a:xfrm flipH="1" flipV="1">
            <a:off x="1252538" y="1101725"/>
            <a:ext cx="693737" cy="893763"/>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38" name="文本框 37"/>
          <p:cNvSpPr txBox="1"/>
          <p:nvPr/>
        </p:nvSpPr>
        <p:spPr>
          <a:xfrm>
            <a:off x="884238" y="785813"/>
            <a:ext cx="787400"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sp>
        <p:nvSpPr>
          <p:cNvPr id="44" name="圆角矩形 43"/>
          <p:cNvSpPr/>
          <p:nvPr/>
        </p:nvSpPr>
        <p:spPr>
          <a:xfrm>
            <a:off x="2178050" y="806450"/>
            <a:ext cx="939800"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5" name="文本框 44"/>
          <p:cNvSpPr txBox="1"/>
          <p:nvPr/>
        </p:nvSpPr>
        <p:spPr>
          <a:xfrm>
            <a:off x="2279650" y="804863"/>
            <a:ext cx="787400"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cxnSp>
        <p:nvCxnSpPr>
          <p:cNvPr id="46" name="直线连接符 45"/>
          <p:cNvCxnSpPr>
            <a:stCxn id="33" idx="0"/>
            <a:endCxn id="44" idx="2"/>
          </p:cNvCxnSpPr>
          <p:nvPr/>
        </p:nvCxnSpPr>
        <p:spPr>
          <a:xfrm flipV="1">
            <a:off x="1946275" y="1120775"/>
            <a:ext cx="701675" cy="874713"/>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pic>
        <p:nvPicPr>
          <p:cNvPr id="33830" name="图片 9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7825" y="2428875"/>
            <a:ext cx="38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1" name="图片 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7825" y="2027238"/>
            <a:ext cx="38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圆角矩形 92"/>
          <p:cNvSpPr/>
          <p:nvPr/>
        </p:nvSpPr>
        <p:spPr>
          <a:xfrm>
            <a:off x="4922838" y="1549400"/>
            <a:ext cx="336550"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94" name="文本框 93"/>
          <p:cNvSpPr txBox="1"/>
          <p:nvPr/>
        </p:nvSpPr>
        <p:spPr>
          <a:xfrm>
            <a:off x="4933950" y="1573213"/>
            <a:ext cx="350838"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95" name="圆角矩形 94"/>
          <p:cNvSpPr/>
          <p:nvPr/>
        </p:nvSpPr>
        <p:spPr>
          <a:xfrm>
            <a:off x="5434013" y="1554163"/>
            <a:ext cx="336550"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96" name="文本框 95"/>
          <p:cNvSpPr txBox="1"/>
          <p:nvPr/>
        </p:nvSpPr>
        <p:spPr>
          <a:xfrm>
            <a:off x="5445125" y="1577975"/>
            <a:ext cx="350838"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97" name="圆角矩形 96"/>
          <p:cNvSpPr/>
          <p:nvPr/>
        </p:nvSpPr>
        <p:spPr>
          <a:xfrm>
            <a:off x="5957888" y="1560513"/>
            <a:ext cx="336550"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98" name="文本框 97"/>
          <p:cNvSpPr txBox="1"/>
          <p:nvPr/>
        </p:nvSpPr>
        <p:spPr>
          <a:xfrm>
            <a:off x="5969000" y="1582738"/>
            <a:ext cx="35242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99" name="圆角矩形 98"/>
          <p:cNvSpPr/>
          <p:nvPr/>
        </p:nvSpPr>
        <p:spPr>
          <a:xfrm>
            <a:off x="4906963" y="2012950"/>
            <a:ext cx="3381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0" name="文本框 99"/>
          <p:cNvSpPr txBox="1"/>
          <p:nvPr/>
        </p:nvSpPr>
        <p:spPr>
          <a:xfrm>
            <a:off x="4919663" y="2036763"/>
            <a:ext cx="35083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01" name="圆角矩形 100"/>
          <p:cNvSpPr/>
          <p:nvPr/>
        </p:nvSpPr>
        <p:spPr>
          <a:xfrm>
            <a:off x="5418138" y="2017713"/>
            <a:ext cx="3381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2" name="文本框 101"/>
          <p:cNvSpPr txBox="1"/>
          <p:nvPr/>
        </p:nvSpPr>
        <p:spPr>
          <a:xfrm>
            <a:off x="5430838" y="2041525"/>
            <a:ext cx="350837"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03" name="圆角矩形 102"/>
          <p:cNvSpPr/>
          <p:nvPr/>
        </p:nvSpPr>
        <p:spPr>
          <a:xfrm>
            <a:off x="5943600" y="2022475"/>
            <a:ext cx="336550"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4" name="文本框 103"/>
          <p:cNvSpPr txBox="1"/>
          <p:nvPr/>
        </p:nvSpPr>
        <p:spPr>
          <a:xfrm>
            <a:off x="5954713" y="2046288"/>
            <a:ext cx="35083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08" name="圆角矩形 107"/>
          <p:cNvSpPr/>
          <p:nvPr/>
        </p:nvSpPr>
        <p:spPr>
          <a:xfrm>
            <a:off x="5454650" y="819150"/>
            <a:ext cx="938213"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9" name="文本框 108"/>
          <p:cNvSpPr txBox="1"/>
          <p:nvPr/>
        </p:nvSpPr>
        <p:spPr>
          <a:xfrm>
            <a:off x="5556250" y="819150"/>
            <a:ext cx="787400"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sp>
        <p:nvSpPr>
          <p:cNvPr id="110" name="圆角矩形 109"/>
          <p:cNvSpPr/>
          <p:nvPr/>
        </p:nvSpPr>
        <p:spPr>
          <a:xfrm>
            <a:off x="6850063" y="839788"/>
            <a:ext cx="938212"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11" name="文本框 110"/>
          <p:cNvSpPr txBox="1"/>
          <p:nvPr/>
        </p:nvSpPr>
        <p:spPr>
          <a:xfrm>
            <a:off x="6951663" y="838200"/>
            <a:ext cx="787400"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cxnSp>
        <p:nvCxnSpPr>
          <p:cNvPr id="112" name="直线连接符 111"/>
          <p:cNvCxnSpPr>
            <a:stCxn id="106" idx="0"/>
            <a:endCxn id="108" idx="2"/>
          </p:cNvCxnSpPr>
          <p:nvPr/>
        </p:nvCxnSpPr>
        <p:spPr>
          <a:xfrm flipV="1">
            <a:off x="5594350" y="1135063"/>
            <a:ext cx="328613" cy="35718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15" name="直线连接符 114"/>
          <p:cNvCxnSpPr>
            <a:stCxn id="106" idx="0"/>
            <a:endCxn id="111" idx="2"/>
          </p:cNvCxnSpPr>
          <p:nvPr/>
        </p:nvCxnSpPr>
        <p:spPr>
          <a:xfrm flipV="1">
            <a:off x="5594350" y="1123950"/>
            <a:ext cx="1751013" cy="36830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124" name="圆角矩形 123"/>
          <p:cNvSpPr/>
          <p:nvPr/>
        </p:nvSpPr>
        <p:spPr>
          <a:xfrm>
            <a:off x="5453063" y="3103563"/>
            <a:ext cx="938212"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25" name="文本框 124"/>
          <p:cNvSpPr txBox="1"/>
          <p:nvPr/>
        </p:nvSpPr>
        <p:spPr>
          <a:xfrm>
            <a:off x="5554663" y="3101975"/>
            <a:ext cx="787400"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sp>
        <p:nvSpPr>
          <p:cNvPr id="126" name="圆角矩形 125"/>
          <p:cNvSpPr/>
          <p:nvPr/>
        </p:nvSpPr>
        <p:spPr>
          <a:xfrm>
            <a:off x="6848475" y="3122613"/>
            <a:ext cx="939800"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27" name="文本框 126"/>
          <p:cNvSpPr txBox="1"/>
          <p:nvPr/>
        </p:nvSpPr>
        <p:spPr>
          <a:xfrm>
            <a:off x="6950075" y="3122613"/>
            <a:ext cx="787400"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万兆网络</a:t>
            </a:r>
            <a:endParaRPr lang="zh-CN" altLang="en-US" dirty="0">
              <a:solidFill>
                <a:srgbClr val="000000"/>
              </a:solidFill>
              <a:latin typeface="+mj-lt"/>
              <a:ea typeface="+mj-ea"/>
              <a:cs typeface="+mj-cs"/>
              <a:sym typeface="Helvetica Neue"/>
            </a:endParaRPr>
          </a:p>
        </p:txBody>
      </p:sp>
      <p:cxnSp>
        <p:nvCxnSpPr>
          <p:cNvPr id="128" name="直线连接符 127"/>
          <p:cNvCxnSpPr>
            <a:stCxn id="106" idx="2"/>
            <a:endCxn id="124" idx="0"/>
          </p:cNvCxnSpPr>
          <p:nvPr/>
        </p:nvCxnSpPr>
        <p:spPr>
          <a:xfrm>
            <a:off x="5594350" y="2895600"/>
            <a:ext cx="328613" cy="207963"/>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29" name="直线连接符 128"/>
          <p:cNvCxnSpPr>
            <a:stCxn id="106" idx="2"/>
            <a:endCxn id="127" idx="0"/>
          </p:cNvCxnSpPr>
          <p:nvPr/>
        </p:nvCxnSpPr>
        <p:spPr>
          <a:xfrm>
            <a:off x="5594350" y="2895600"/>
            <a:ext cx="1749425" cy="227013"/>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142" name="圆角矩形 141"/>
          <p:cNvSpPr/>
          <p:nvPr/>
        </p:nvSpPr>
        <p:spPr>
          <a:xfrm>
            <a:off x="4730750" y="3749675"/>
            <a:ext cx="492125"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3" name="文本框 142"/>
          <p:cNvSpPr txBox="1"/>
          <p:nvPr/>
        </p:nvSpPr>
        <p:spPr>
          <a:xfrm>
            <a:off x="4757738" y="3773488"/>
            <a:ext cx="474662"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44" name="圆角矩形 143"/>
          <p:cNvSpPr/>
          <p:nvPr/>
        </p:nvSpPr>
        <p:spPr>
          <a:xfrm>
            <a:off x="5364163" y="3754438"/>
            <a:ext cx="490537"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5" name="文本框 144"/>
          <p:cNvSpPr txBox="1"/>
          <p:nvPr/>
        </p:nvSpPr>
        <p:spPr>
          <a:xfrm>
            <a:off x="5391150" y="3778250"/>
            <a:ext cx="4730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46" name="圆角矩形 145"/>
          <p:cNvSpPr/>
          <p:nvPr/>
        </p:nvSpPr>
        <p:spPr>
          <a:xfrm>
            <a:off x="4730750" y="4078288"/>
            <a:ext cx="4905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7" name="文本框 146"/>
          <p:cNvSpPr txBox="1"/>
          <p:nvPr/>
        </p:nvSpPr>
        <p:spPr>
          <a:xfrm>
            <a:off x="4756150" y="4102100"/>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48" name="圆角矩形 147"/>
          <p:cNvSpPr/>
          <p:nvPr/>
        </p:nvSpPr>
        <p:spPr>
          <a:xfrm>
            <a:off x="5349875" y="4086225"/>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9" name="文本框 148"/>
          <p:cNvSpPr txBox="1"/>
          <p:nvPr/>
        </p:nvSpPr>
        <p:spPr>
          <a:xfrm>
            <a:off x="5375275" y="4108450"/>
            <a:ext cx="4746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50" name="圆角矩形 149"/>
          <p:cNvSpPr/>
          <p:nvPr/>
        </p:nvSpPr>
        <p:spPr>
          <a:xfrm>
            <a:off x="6176963" y="3752850"/>
            <a:ext cx="4905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1" name="文本框 150"/>
          <p:cNvSpPr txBox="1"/>
          <p:nvPr/>
        </p:nvSpPr>
        <p:spPr>
          <a:xfrm>
            <a:off x="6202363" y="3776663"/>
            <a:ext cx="474662"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HDD</a:t>
            </a:r>
            <a:endParaRPr lang="zh-CN" altLang="en-US" dirty="0">
              <a:solidFill>
                <a:srgbClr val="000000"/>
              </a:solidFill>
              <a:latin typeface="+mj-lt"/>
              <a:ea typeface="+mj-ea"/>
              <a:cs typeface="+mj-cs"/>
              <a:sym typeface="Helvetica Neue"/>
            </a:endParaRPr>
          </a:p>
        </p:txBody>
      </p:sp>
      <p:sp>
        <p:nvSpPr>
          <p:cNvPr id="152" name="圆角矩形 151"/>
          <p:cNvSpPr/>
          <p:nvPr/>
        </p:nvSpPr>
        <p:spPr>
          <a:xfrm>
            <a:off x="6808788" y="3757613"/>
            <a:ext cx="492125"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3" name="文本框 152"/>
          <p:cNvSpPr txBox="1"/>
          <p:nvPr/>
        </p:nvSpPr>
        <p:spPr>
          <a:xfrm>
            <a:off x="6835775" y="3781425"/>
            <a:ext cx="4730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54" name="圆角矩形 153"/>
          <p:cNvSpPr/>
          <p:nvPr/>
        </p:nvSpPr>
        <p:spPr>
          <a:xfrm>
            <a:off x="6175375" y="4081463"/>
            <a:ext cx="4905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5" name="文本框 154"/>
          <p:cNvSpPr txBox="1"/>
          <p:nvPr/>
        </p:nvSpPr>
        <p:spPr>
          <a:xfrm>
            <a:off x="6200775" y="410527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56" name="圆角矩形 155"/>
          <p:cNvSpPr/>
          <p:nvPr/>
        </p:nvSpPr>
        <p:spPr>
          <a:xfrm>
            <a:off x="6794500" y="4089400"/>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7" name="文本框 156"/>
          <p:cNvSpPr txBox="1"/>
          <p:nvPr/>
        </p:nvSpPr>
        <p:spPr>
          <a:xfrm>
            <a:off x="6819900" y="4111625"/>
            <a:ext cx="4746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58" name="圆角矩形 157"/>
          <p:cNvSpPr/>
          <p:nvPr/>
        </p:nvSpPr>
        <p:spPr>
          <a:xfrm>
            <a:off x="7585075" y="3765550"/>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9" name="文本框 158"/>
          <p:cNvSpPr txBox="1"/>
          <p:nvPr/>
        </p:nvSpPr>
        <p:spPr>
          <a:xfrm>
            <a:off x="7610475" y="3789363"/>
            <a:ext cx="474663"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60" name="圆角矩形 159"/>
          <p:cNvSpPr/>
          <p:nvPr/>
        </p:nvSpPr>
        <p:spPr>
          <a:xfrm>
            <a:off x="8218488" y="3770313"/>
            <a:ext cx="4905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61" name="文本框 160"/>
          <p:cNvSpPr txBox="1"/>
          <p:nvPr/>
        </p:nvSpPr>
        <p:spPr>
          <a:xfrm>
            <a:off x="8243888" y="3794125"/>
            <a:ext cx="4746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62" name="圆角矩形 161"/>
          <p:cNvSpPr/>
          <p:nvPr/>
        </p:nvSpPr>
        <p:spPr>
          <a:xfrm>
            <a:off x="7583488" y="4094163"/>
            <a:ext cx="490537"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63" name="文本框 162"/>
          <p:cNvSpPr txBox="1"/>
          <p:nvPr/>
        </p:nvSpPr>
        <p:spPr>
          <a:xfrm>
            <a:off x="7610475" y="4117975"/>
            <a:ext cx="4730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64" name="圆角矩形 163"/>
          <p:cNvSpPr/>
          <p:nvPr/>
        </p:nvSpPr>
        <p:spPr>
          <a:xfrm>
            <a:off x="8202613" y="4100513"/>
            <a:ext cx="490537"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65" name="文本框 164"/>
          <p:cNvSpPr txBox="1"/>
          <p:nvPr/>
        </p:nvSpPr>
        <p:spPr>
          <a:xfrm>
            <a:off x="8229600" y="4124325"/>
            <a:ext cx="47307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67" name="文本框 166"/>
          <p:cNvSpPr txBox="1"/>
          <p:nvPr/>
        </p:nvSpPr>
        <p:spPr>
          <a:xfrm flipH="1">
            <a:off x="4092575" y="3587750"/>
            <a:ext cx="695325" cy="715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EBS</a:t>
            </a:r>
          </a:p>
          <a:p>
            <a:pPr defTabSz="685800" fontAlgn="auto" latinLnBrk="1">
              <a:spcBef>
                <a:spcPts val="0"/>
              </a:spcBef>
              <a:spcAft>
                <a:spcPts val="0"/>
              </a:spcAft>
              <a:defRPr/>
            </a:pPr>
            <a:r>
              <a:rPr lang="zh-CN" altLang="en-US" dirty="0">
                <a:solidFill>
                  <a:srgbClr val="000000"/>
                </a:solidFill>
              </a:rPr>
              <a:t>弹性存储</a:t>
            </a:r>
            <a:endParaRPr lang="zh-CN" altLang="en-US" dirty="0">
              <a:solidFill>
                <a:srgbClr val="000000"/>
              </a:solidFill>
              <a:latin typeface="+mj-lt"/>
              <a:ea typeface="+mj-ea"/>
              <a:cs typeface="+mj-cs"/>
              <a:sym typeface="Helvetica Neue"/>
            </a:endParaRPr>
          </a:p>
        </p:txBody>
      </p:sp>
      <p:cxnSp>
        <p:nvCxnSpPr>
          <p:cNvPr id="169" name="直线连接符 168"/>
          <p:cNvCxnSpPr>
            <a:stCxn id="124" idx="2"/>
            <a:endCxn id="166" idx="0"/>
          </p:cNvCxnSpPr>
          <p:nvPr/>
        </p:nvCxnSpPr>
        <p:spPr>
          <a:xfrm>
            <a:off x="5922963" y="3417888"/>
            <a:ext cx="766762" cy="233362"/>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71" name="直线连接符 170"/>
          <p:cNvCxnSpPr>
            <a:stCxn id="126" idx="2"/>
            <a:endCxn id="166" idx="0"/>
          </p:cNvCxnSpPr>
          <p:nvPr/>
        </p:nvCxnSpPr>
        <p:spPr>
          <a:xfrm flipH="1">
            <a:off x="6689725" y="3438525"/>
            <a:ext cx="628650" cy="2127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pic>
        <p:nvPicPr>
          <p:cNvPr id="33883" name="图片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2575" y="4295775"/>
            <a:ext cx="474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文本框 172"/>
          <p:cNvSpPr txBox="1"/>
          <p:nvPr/>
        </p:nvSpPr>
        <p:spPr>
          <a:xfrm flipH="1">
            <a:off x="395288" y="3435350"/>
            <a:ext cx="614362" cy="5000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本地存储</a:t>
            </a:r>
          </a:p>
        </p:txBody>
      </p:sp>
      <p:sp>
        <p:nvSpPr>
          <p:cNvPr id="174" name="圆角矩形 173"/>
          <p:cNvSpPr/>
          <p:nvPr/>
        </p:nvSpPr>
        <p:spPr>
          <a:xfrm>
            <a:off x="1111250" y="2989263"/>
            <a:ext cx="1746250"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algn="ct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Hyper</a:t>
            </a:r>
            <a:r>
              <a:rPr lang="en-US" altLang="zh-CN" dirty="0">
                <a:solidFill>
                  <a:srgbClr val="000000"/>
                </a:solidFill>
              </a:rPr>
              <a:t>v</a:t>
            </a:r>
            <a:r>
              <a:rPr lang="en-US" altLang="zh-CN" dirty="0">
                <a:solidFill>
                  <a:srgbClr val="000000"/>
                </a:solidFill>
                <a:latin typeface="+mj-lt"/>
                <a:ea typeface="+mj-ea"/>
                <a:cs typeface="+mj-cs"/>
                <a:sym typeface="Helvetica Neue"/>
              </a:rPr>
              <a:t>isor</a:t>
            </a:r>
            <a:endParaRPr lang="zh-CN" altLang="en-US" dirty="0">
              <a:solidFill>
                <a:srgbClr val="000000"/>
              </a:solidFill>
              <a:latin typeface="+mj-lt"/>
              <a:ea typeface="+mj-ea"/>
              <a:cs typeface="+mj-cs"/>
              <a:sym typeface="Helvetica Neue"/>
            </a:endParaRPr>
          </a:p>
        </p:txBody>
      </p:sp>
      <p:sp>
        <p:nvSpPr>
          <p:cNvPr id="179" name="圆角矩形 178"/>
          <p:cNvSpPr/>
          <p:nvPr/>
        </p:nvSpPr>
        <p:spPr>
          <a:xfrm>
            <a:off x="4740275" y="2403475"/>
            <a:ext cx="1747838"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algn="ct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Hyper</a:t>
            </a:r>
            <a:r>
              <a:rPr lang="en-US" altLang="zh-CN" dirty="0">
                <a:solidFill>
                  <a:srgbClr val="000000"/>
                </a:solidFill>
              </a:rPr>
              <a:t>v</a:t>
            </a:r>
            <a:r>
              <a:rPr lang="en-US" altLang="zh-CN" dirty="0">
                <a:solidFill>
                  <a:srgbClr val="000000"/>
                </a:solidFill>
                <a:latin typeface="+mj-lt"/>
                <a:ea typeface="+mj-ea"/>
                <a:cs typeface="+mj-cs"/>
                <a:sym typeface="Helvetica Neue"/>
              </a:rPr>
              <a:t>isor</a:t>
            </a:r>
            <a:endParaRPr lang="zh-CN" altLang="en-US" dirty="0">
              <a:solidFill>
                <a:srgbClr val="000000"/>
              </a:solidFill>
              <a:latin typeface="+mj-lt"/>
              <a:ea typeface="+mj-ea"/>
              <a:cs typeface="+mj-cs"/>
              <a:sym typeface="Helvetica Neue"/>
            </a:endParaRPr>
          </a:p>
        </p:txBody>
      </p:sp>
      <p:sp>
        <p:nvSpPr>
          <p:cNvPr id="184" name="等于 183"/>
          <p:cNvSpPr/>
          <p:nvPr/>
        </p:nvSpPr>
        <p:spPr>
          <a:xfrm>
            <a:off x="1547813" y="842963"/>
            <a:ext cx="731837" cy="252412"/>
          </a:xfrm>
          <a:prstGeom prst="mathEqual">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85" name="等于 184"/>
          <p:cNvSpPr/>
          <p:nvPr/>
        </p:nvSpPr>
        <p:spPr>
          <a:xfrm>
            <a:off x="6227763" y="842963"/>
            <a:ext cx="733425" cy="288925"/>
          </a:xfrm>
          <a:prstGeom prst="mathEqual">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86" name="等于 185"/>
          <p:cNvSpPr/>
          <p:nvPr/>
        </p:nvSpPr>
        <p:spPr>
          <a:xfrm>
            <a:off x="6265863" y="3027363"/>
            <a:ext cx="731837" cy="479425"/>
          </a:xfrm>
          <a:prstGeom prst="mathEqual">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07" name="圆角矩形 206"/>
          <p:cNvSpPr/>
          <p:nvPr/>
        </p:nvSpPr>
        <p:spPr>
          <a:xfrm>
            <a:off x="6875463" y="1492250"/>
            <a:ext cx="1944687" cy="1366838"/>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08" name="圆角矩形 207"/>
          <p:cNvSpPr/>
          <p:nvPr/>
        </p:nvSpPr>
        <p:spPr>
          <a:xfrm>
            <a:off x="7153275" y="1554163"/>
            <a:ext cx="3381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09" name="文本框 208"/>
          <p:cNvSpPr txBox="1"/>
          <p:nvPr/>
        </p:nvSpPr>
        <p:spPr>
          <a:xfrm>
            <a:off x="7165975" y="1577975"/>
            <a:ext cx="350838"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0" name="圆角矩形 209"/>
          <p:cNvSpPr/>
          <p:nvPr/>
        </p:nvSpPr>
        <p:spPr>
          <a:xfrm>
            <a:off x="7664450" y="1558925"/>
            <a:ext cx="3381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11" name="文本框 210"/>
          <p:cNvSpPr txBox="1"/>
          <p:nvPr/>
        </p:nvSpPr>
        <p:spPr>
          <a:xfrm>
            <a:off x="7677150" y="1582738"/>
            <a:ext cx="350838"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2" name="圆角矩形 211"/>
          <p:cNvSpPr/>
          <p:nvPr/>
        </p:nvSpPr>
        <p:spPr>
          <a:xfrm>
            <a:off x="8188325" y="1563688"/>
            <a:ext cx="3381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13" name="文本框 212"/>
          <p:cNvSpPr txBox="1"/>
          <p:nvPr/>
        </p:nvSpPr>
        <p:spPr>
          <a:xfrm>
            <a:off x="8201025" y="1587500"/>
            <a:ext cx="350838"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4" name="圆角矩形 213"/>
          <p:cNvSpPr/>
          <p:nvPr/>
        </p:nvSpPr>
        <p:spPr>
          <a:xfrm>
            <a:off x="7138988" y="2017713"/>
            <a:ext cx="3381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15" name="文本框 214"/>
          <p:cNvSpPr txBox="1"/>
          <p:nvPr/>
        </p:nvSpPr>
        <p:spPr>
          <a:xfrm>
            <a:off x="7150100" y="2041525"/>
            <a:ext cx="3524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6" name="圆角矩形 215"/>
          <p:cNvSpPr/>
          <p:nvPr/>
        </p:nvSpPr>
        <p:spPr>
          <a:xfrm>
            <a:off x="7650163" y="2020888"/>
            <a:ext cx="336550"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17" name="文本框 216"/>
          <p:cNvSpPr txBox="1"/>
          <p:nvPr/>
        </p:nvSpPr>
        <p:spPr>
          <a:xfrm>
            <a:off x="7661275" y="2044700"/>
            <a:ext cx="35242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8" name="圆角矩形 217"/>
          <p:cNvSpPr/>
          <p:nvPr/>
        </p:nvSpPr>
        <p:spPr>
          <a:xfrm>
            <a:off x="8174038" y="2027238"/>
            <a:ext cx="3381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19" name="文本框 218"/>
          <p:cNvSpPr txBox="1"/>
          <p:nvPr/>
        </p:nvSpPr>
        <p:spPr>
          <a:xfrm>
            <a:off x="8185150" y="2051050"/>
            <a:ext cx="3524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20" name="圆角矩形 219"/>
          <p:cNvSpPr/>
          <p:nvPr/>
        </p:nvSpPr>
        <p:spPr>
          <a:xfrm>
            <a:off x="6972300" y="2408238"/>
            <a:ext cx="1746250"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algn="ct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Hyper</a:t>
            </a:r>
            <a:r>
              <a:rPr lang="en-US" altLang="zh-CN" dirty="0">
                <a:solidFill>
                  <a:srgbClr val="000000"/>
                </a:solidFill>
              </a:rPr>
              <a:t>v</a:t>
            </a:r>
            <a:r>
              <a:rPr lang="en-US" altLang="zh-CN" dirty="0">
                <a:solidFill>
                  <a:srgbClr val="000000"/>
                </a:solidFill>
                <a:latin typeface="+mj-lt"/>
                <a:ea typeface="+mj-ea"/>
                <a:cs typeface="+mj-cs"/>
                <a:sym typeface="Helvetica Neue"/>
              </a:rPr>
              <a:t>isor</a:t>
            </a:r>
            <a:endParaRPr lang="zh-CN" altLang="en-US" dirty="0">
              <a:solidFill>
                <a:srgbClr val="000000"/>
              </a:solidFill>
              <a:latin typeface="+mj-lt"/>
              <a:ea typeface="+mj-ea"/>
              <a:cs typeface="+mj-cs"/>
              <a:sym typeface="Helvetica Neue"/>
            </a:endParaRPr>
          </a:p>
        </p:txBody>
      </p:sp>
      <p:cxnSp>
        <p:nvCxnSpPr>
          <p:cNvPr id="222" name="直线连接符 221"/>
          <p:cNvCxnSpPr>
            <a:stCxn id="108" idx="2"/>
            <a:endCxn id="207" idx="0"/>
          </p:cNvCxnSpPr>
          <p:nvPr/>
        </p:nvCxnSpPr>
        <p:spPr>
          <a:xfrm>
            <a:off x="5922963" y="1135063"/>
            <a:ext cx="1925637" cy="35718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24" name="直线连接符 223"/>
          <p:cNvCxnSpPr>
            <a:stCxn id="111" idx="2"/>
            <a:endCxn id="207" idx="0"/>
          </p:cNvCxnSpPr>
          <p:nvPr/>
        </p:nvCxnSpPr>
        <p:spPr>
          <a:xfrm>
            <a:off x="7345363" y="1123950"/>
            <a:ext cx="503237" cy="36830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26" name="直线连接符 225"/>
          <p:cNvCxnSpPr>
            <a:stCxn id="125" idx="0"/>
            <a:endCxn id="207" idx="2"/>
          </p:cNvCxnSpPr>
          <p:nvPr/>
        </p:nvCxnSpPr>
        <p:spPr>
          <a:xfrm flipV="1">
            <a:off x="5948363" y="2859088"/>
            <a:ext cx="1900237" cy="24288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28" name="直线连接符 227"/>
          <p:cNvCxnSpPr>
            <a:stCxn id="207" idx="2"/>
            <a:endCxn id="127" idx="0"/>
          </p:cNvCxnSpPr>
          <p:nvPr/>
        </p:nvCxnSpPr>
        <p:spPr>
          <a:xfrm flipH="1">
            <a:off x="7343775" y="2859088"/>
            <a:ext cx="504825" cy="2635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30" name="直线连接符 229"/>
          <p:cNvCxnSpPr/>
          <p:nvPr/>
        </p:nvCxnSpPr>
        <p:spPr>
          <a:xfrm flipH="1">
            <a:off x="5957888" y="3689350"/>
            <a:ext cx="11112" cy="908050"/>
          </a:xfrm>
          <a:prstGeom prst="line">
            <a:avLst/>
          </a:prstGeom>
          <a:noFill/>
          <a:ln w="25400" cap="flat">
            <a:solidFill>
              <a:srgbClr val="5B9BD5"/>
            </a:solidFill>
            <a:prstDash val="sysDash"/>
            <a:bevel/>
          </a:ln>
          <a:effectLst/>
        </p:spPr>
        <p:style>
          <a:lnRef idx="0">
            <a:scrgbClr r="0" g="0" b="0"/>
          </a:lnRef>
          <a:fillRef idx="0">
            <a:scrgbClr r="0" g="0" b="0"/>
          </a:fillRef>
          <a:effectRef idx="0">
            <a:scrgbClr r="0" g="0" b="0"/>
          </a:effectRef>
          <a:fontRef idx="none"/>
        </p:style>
      </p:cxnSp>
      <p:cxnSp>
        <p:nvCxnSpPr>
          <p:cNvPr id="233" name="直线连接符 232"/>
          <p:cNvCxnSpPr/>
          <p:nvPr/>
        </p:nvCxnSpPr>
        <p:spPr>
          <a:xfrm>
            <a:off x="7412038" y="3683000"/>
            <a:ext cx="0" cy="914400"/>
          </a:xfrm>
          <a:prstGeom prst="line">
            <a:avLst/>
          </a:prstGeom>
          <a:noFill/>
          <a:ln w="25400" cap="flat">
            <a:solidFill>
              <a:srgbClr val="5B9BD5"/>
            </a:solidFill>
            <a:prstDash val="sysDash"/>
            <a:bevel/>
          </a:ln>
          <a:effectLst/>
        </p:spPr>
        <p:style>
          <a:lnRef idx="0">
            <a:scrgbClr r="0" g="0" b="0"/>
          </a:lnRef>
          <a:fillRef idx="0">
            <a:scrgbClr r="0" g="0" b="0"/>
          </a:fillRef>
          <a:effectRef idx="0">
            <a:scrgbClr r="0" g="0" b="0"/>
          </a:effectRef>
          <a:fontRef idx="none"/>
        </p:style>
      </p:cxnSp>
      <p:sp>
        <p:nvSpPr>
          <p:cNvPr id="236" name="文本框 235"/>
          <p:cNvSpPr txBox="1"/>
          <p:nvPr/>
        </p:nvSpPr>
        <p:spPr>
          <a:xfrm>
            <a:off x="5116513" y="4329113"/>
            <a:ext cx="458787"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SS</a:t>
            </a:r>
            <a:r>
              <a:rPr lang="zh-CN" altLang="en-US" dirty="0">
                <a:solidFill>
                  <a:srgbClr val="000000"/>
                </a:solidFill>
                <a:latin typeface="+mj-lt"/>
                <a:ea typeface="+mj-ea"/>
                <a:cs typeface="+mj-cs"/>
                <a:sym typeface="Helvetica Neue"/>
              </a:rPr>
              <a:t> </a:t>
            </a:r>
            <a:r>
              <a:rPr lang="en-US" altLang="zh-CN" dirty="0">
                <a:solidFill>
                  <a:srgbClr val="000000"/>
                </a:solidFill>
                <a:latin typeface="+mj-lt"/>
                <a:ea typeface="+mj-ea"/>
                <a:cs typeface="+mj-cs"/>
                <a:sym typeface="Helvetica Neue"/>
              </a:rPr>
              <a:t>1</a:t>
            </a:r>
            <a:endParaRPr lang="zh-CN" altLang="en-US" dirty="0">
              <a:solidFill>
                <a:srgbClr val="000000"/>
              </a:solidFill>
              <a:latin typeface="+mj-lt"/>
              <a:ea typeface="+mj-ea"/>
              <a:cs typeface="+mj-cs"/>
              <a:sym typeface="Helvetica Neue"/>
            </a:endParaRPr>
          </a:p>
        </p:txBody>
      </p:sp>
      <p:sp>
        <p:nvSpPr>
          <p:cNvPr id="237" name="文本框 236"/>
          <p:cNvSpPr txBox="1"/>
          <p:nvPr/>
        </p:nvSpPr>
        <p:spPr>
          <a:xfrm>
            <a:off x="6473825" y="4357688"/>
            <a:ext cx="44767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SS</a:t>
            </a:r>
            <a:r>
              <a:rPr lang="zh-CN" altLang="en-US" dirty="0">
                <a:solidFill>
                  <a:srgbClr val="000000"/>
                </a:solidFill>
                <a:latin typeface="+mj-lt"/>
                <a:ea typeface="+mj-ea"/>
                <a:cs typeface="+mj-cs"/>
                <a:sym typeface="Helvetica Neue"/>
              </a:rPr>
              <a:t> </a:t>
            </a:r>
            <a:r>
              <a:rPr lang="zh-CN" altLang="zh-CN" dirty="0">
                <a:solidFill>
                  <a:srgbClr val="000000"/>
                </a:solidFill>
              </a:rPr>
              <a:t>2</a:t>
            </a:r>
            <a:endParaRPr lang="zh-CN" altLang="en-US" dirty="0">
              <a:solidFill>
                <a:srgbClr val="000000"/>
              </a:solidFill>
              <a:latin typeface="+mj-lt"/>
              <a:ea typeface="+mj-ea"/>
              <a:cs typeface="+mj-cs"/>
              <a:sym typeface="Helvetica Neue"/>
            </a:endParaRPr>
          </a:p>
        </p:txBody>
      </p:sp>
      <p:sp>
        <p:nvSpPr>
          <p:cNvPr id="238" name="文本框 237"/>
          <p:cNvSpPr txBox="1"/>
          <p:nvPr/>
        </p:nvSpPr>
        <p:spPr>
          <a:xfrm>
            <a:off x="7891463" y="4362450"/>
            <a:ext cx="4492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SS</a:t>
            </a:r>
            <a:r>
              <a:rPr lang="zh-CN" altLang="en-US" dirty="0">
                <a:solidFill>
                  <a:srgbClr val="000000"/>
                </a:solidFill>
                <a:latin typeface="+mj-lt"/>
                <a:ea typeface="+mj-ea"/>
                <a:cs typeface="+mj-cs"/>
                <a:sym typeface="Helvetica Neue"/>
              </a:rPr>
              <a:t> </a:t>
            </a:r>
            <a:r>
              <a:rPr lang="zh-CN" altLang="zh-CN" dirty="0">
                <a:solidFill>
                  <a:srgbClr val="000000"/>
                </a:solidFill>
              </a:rPr>
              <a:t>3</a:t>
            </a:r>
            <a:endParaRPr lang="zh-CN" altLang="en-US" dirty="0">
              <a:solidFill>
                <a:srgbClr val="000000"/>
              </a:solidFill>
              <a:latin typeface="+mj-lt"/>
              <a:ea typeface="+mj-ea"/>
              <a:cs typeface="+mj-cs"/>
              <a:sym typeface="Helvetica Neue"/>
            </a:endParaRPr>
          </a:p>
        </p:txBody>
      </p:sp>
      <p:sp>
        <p:nvSpPr>
          <p:cNvPr id="239" name="文本框 238"/>
          <p:cNvSpPr txBox="1"/>
          <p:nvPr/>
        </p:nvSpPr>
        <p:spPr>
          <a:xfrm>
            <a:off x="1703388" y="4618038"/>
            <a:ext cx="608012"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模式一</a:t>
            </a:r>
          </a:p>
        </p:txBody>
      </p:sp>
      <p:sp>
        <p:nvSpPr>
          <p:cNvPr id="240" name="文本框 239"/>
          <p:cNvSpPr txBox="1"/>
          <p:nvPr/>
        </p:nvSpPr>
        <p:spPr>
          <a:xfrm>
            <a:off x="6353175" y="4635500"/>
            <a:ext cx="60642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模式二</a:t>
            </a:r>
          </a:p>
        </p:txBody>
      </p:sp>
      <p:sp>
        <p:nvSpPr>
          <p:cNvPr id="33915"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3916"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75"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176"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smtClean="0"/>
              <a:t>公有</a:t>
            </a:r>
            <a:r>
              <a:rPr kumimoji="1" lang="zh-CN" altLang="en-US" sz="1400" dirty="0" smtClean="0"/>
              <a:t>云</a:t>
            </a:r>
            <a:r>
              <a:rPr kumimoji="1" lang="zh-CN" altLang="en-US" sz="1400" dirty="0"/>
              <a:t>中的计算</a:t>
            </a:r>
            <a:endParaRPr lang="zh-CN" altLang="en-US" sz="1300" dirty="0">
              <a:solidFill>
                <a:schemeClr val="bg1"/>
              </a:solidFill>
              <a:latin typeface="微软雅黑"/>
              <a:ea typeface="微软雅黑"/>
              <a:cs typeface="微软雅黑"/>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79613" y="3724275"/>
            <a:ext cx="4662487" cy="100806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 name="文本框 5"/>
          <p:cNvSpPr txBox="1"/>
          <p:nvPr/>
        </p:nvSpPr>
        <p:spPr>
          <a:xfrm>
            <a:off x="3690938" y="4197350"/>
            <a:ext cx="10572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EBS</a:t>
            </a:r>
            <a:r>
              <a:rPr lang="zh-CN" altLang="en-US" dirty="0">
                <a:solidFill>
                  <a:srgbClr val="000000"/>
                </a:solidFill>
                <a:latin typeface="+mj-lt"/>
                <a:ea typeface="+mj-ea"/>
                <a:cs typeface="+mj-cs"/>
                <a:sym typeface="Helvetica Neue"/>
              </a:rPr>
              <a:t> 块存储</a:t>
            </a:r>
          </a:p>
        </p:txBody>
      </p:sp>
      <p:sp>
        <p:nvSpPr>
          <p:cNvPr id="7" name="圆角矩形 6"/>
          <p:cNvSpPr/>
          <p:nvPr/>
        </p:nvSpPr>
        <p:spPr>
          <a:xfrm>
            <a:off x="242888" y="4164013"/>
            <a:ext cx="1414462"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8" name="文本框 7"/>
          <p:cNvSpPr txBox="1"/>
          <p:nvPr/>
        </p:nvSpPr>
        <p:spPr>
          <a:xfrm>
            <a:off x="371475" y="4197350"/>
            <a:ext cx="11604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DAS</a:t>
            </a:r>
            <a:r>
              <a:rPr lang="zh-CN" altLang="en-US" dirty="0">
                <a:solidFill>
                  <a:srgbClr val="000000"/>
                </a:solidFill>
                <a:latin typeface="+mj-lt"/>
                <a:ea typeface="+mj-ea"/>
                <a:cs typeface="+mj-cs"/>
                <a:sym typeface="Helvetica Neue"/>
              </a:rPr>
              <a:t>直连存储</a:t>
            </a:r>
          </a:p>
        </p:txBody>
      </p:sp>
      <p:sp>
        <p:nvSpPr>
          <p:cNvPr id="9" name="矩形 8"/>
          <p:cNvSpPr/>
          <p:nvPr/>
        </p:nvSpPr>
        <p:spPr>
          <a:xfrm>
            <a:off x="2232025" y="3454400"/>
            <a:ext cx="714375" cy="284163"/>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 name="文本框 9"/>
          <p:cNvSpPr txBox="1"/>
          <p:nvPr/>
        </p:nvSpPr>
        <p:spPr>
          <a:xfrm>
            <a:off x="2324100" y="3444875"/>
            <a:ext cx="60801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QEMU</a:t>
            </a:r>
            <a:endParaRPr lang="zh-CN" altLang="en-US" dirty="0">
              <a:solidFill>
                <a:srgbClr val="000000"/>
              </a:solidFill>
              <a:latin typeface="+mj-lt"/>
              <a:ea typeface="+mj-ea"/>
              <a:cs typeface="+mj-cs"/>
              <a:sym typeface="Helvetica Neue"/>
            </a:endParaRPr>
          </a:p>
        </p:txBody>
      </p:sp>
      <p:sp>
        <p:nvSpPr>
          <p:cNvPr id="12" name="矩形 11"/>
          <p:cNvSpPr/>
          <p:nvPr/>
        </p:nvSpPr>
        <p:spPr>
          <a:xfrm>
            <a:off x="4424363" y="3454400"/>
            <a:ext cx="714375" cy="284163"/>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3" name="文本框 12"/>
          <p:cNvSpPr txBox="1"/>
          <p:nvPr/>
        </p:nvSpPr>
        <p:spPr>
          <a:xfrm>
            <a:off x="4575175" y="3452813"/>
            <a:ext cx="42862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NFS</a:t>
            </a:r>
            <a:endParaRPr lang="zh-CN" altLang="en-US" dirty="0">
              <a:solidFill>
                <a:srgbClr val="000000"/>
              </a:solidFill>
              <a:latin typeface="+mj-lt"/>
              <a:ea typeface="+mj-ea"/>
              <a:cs typeface="+mj-cs"/>
              <a:sym typeface="Helvetica Neue"/>
            </a:endParaRPr>
          </a:p>
        </p:txBody>
      </p:sp>
      <p:sp>
        <p:nvSpPr>
          <p:cNvPr id="14" name="矩形 13"/>
          <p:cNvSpPr/>
          <p:nvPr/>
        </p:nvSpPr>
        <p:spPr>
          <a:xfrm>
            <a:off x="3352800" y="3454400"/>
            <a:ext cx="714375" cy="284163"/>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5" name="文本框 14"/>
          <p:cNvSpPr txBox="1"/>
          <p:nvPr/>
        </p:nvSpPr>
        <p:spPr>
          <a:xfrm>
            <a:off x="3444875" y="3452813"/>
            <a:ext cx="5381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ISCSI</a:t>
            </a:r>
            <a:endParaRPr lang="zh-CN" altLang="en-US" dirty="0">
              <a:solidFill>
                <a:srgbClr val="000000"/>
              </a:solidFill>
              <a:latin typeface="+mj-lt"/>
              <a:ea typeface="+mj-ea"/>
              <a:cs typeface="+mj-cs"/>
              <a:sym typeface="Helvetica Neue"/>
            </a:endParaRPr>
          </a:p>
        </p:txBody>
      </p:sp>
      <p:sp>
        <p:nvSpPr>
          <p:cNvPr id="16" name="矩形 15"/>
          <p:cNvSpPr/>
          <p:nvPr/>
        </p:nvSpPr>
        <p:spPr>
          <a:xfrm>
            <a:off x="5621338" y="3454400"/>
            <a:ext cx="714375" cy="284163"/>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7" name="文本框 16"/>
          <p:cNvSpPr txBox="1"/>
          <p:nvPr/>
        </p:nvSpPr>
        <p:spPr>
          <a:xfrm>
            <a:off x="5840413" y="3449638"/>
            <a:ext cx="28892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S3</a:t>
            </a:r>
            <a:endParaRPr lang="zh-CN" altLang="en-US" dirty="0">
              <a:solidFill>
                <a:srgbClr val="000000"/>
              </a:solidFill>
              <a:latin typeface="+mj-lt"/>
              <a:ea typeface="+mj-ea"/>
              <a:cs typeface="+mj-cs"/>
              <a:sym typeface="Helvetica Neue"/>
            </a:endParaRPr>
          </a:p>
        </p:txBody>
      </p:sp>
      <p:sp>
        <p:nvSpPr>
          <p:cNvPr id="18" name="圆角矩形 17"/>
          <p:cNvSpPr/>
          <p:nvPr/>
        </p:nvSpPr>
        <p:spPr>
          <a:xfrm>
            <a:off x="520700" y="1554163"/>
            <a:ext cx="868363" cy="6842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9" name="文本框 18"/>
          <p:cNvSpPr txBox="1"/>
          <p:nvPr/>
        </p:nvSpPr>
        <p:spPr>
          <a:xfrm>
            <a:off x="755650" y="1779588"/>
            <a:ext cx="350838"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cxnSp>
        <p:nvCxnSpPr>
          <p:cNvPr id="21" name="直线箭头连接符 20"/>
          <p:cNvCxnSpPr>
            <a:stCxn id="18" idx="2"/>
            <a:endCxn id="7" idx="0"/>
          </p:cNvCxnSpPr>
          <p:nvPr/>
        </p:nvCxnSpPr>
        <p:spPr>
          <a:xfrm flipH="1">
            <a:off x="949325" y="2238375"/>
            <a:ext cx="4763" cy="1925638"/>
          </a:xfrm>
          <a:prstGeom prst="straightConnector1">
            <a:avLst/>
          </a:prstGeom>
          <a:noFill/>
          <a:ln w="25400" cap="flat">
            <a:solidFill>
              <a:srgbClr val="5B9BD5"/>
            </a:solidFill>
            <a:prstDash val="solid"/>
            <a:bevel/>
            <a:tailEnd type="none"/>
          </a:ln>
          <a:effectLst/>
        </p:spPr>
        <p:style>
          <a:lnRef idx="0">
            <a:scrgbClr r="0" g="0" b="0"/>
          </a:lnRef>
          <a:fillRef idx="0">
            <a:scrgbClr r="0" g="0" b="0"/>
          </a:fillRef>
          <a:effectRef idx="0">
            <a:scrgbClr r="0" g="0" b="0"/>
          </a:effectRef>
          <a:fontRef idx="none"/>
        </p:style>
      </p:cxnSp>
      <p:cxnSp>
        <p:nvCxnSpPr>
          <p:cNvPr id="24" name="直线连接符 23"/>
          <p:cNvCxnSpPr/>
          <p:nvPr/>
        </p:nvCxnSpPr>
        <p:spPr>
          <a:xfrm>
            <a:off x="949325" y="2927350"/>
            <a:ext cx="2205038" cy="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7" name="直线连接符 26"/>
          <p:cNvCxnSpPr>
            <a:stCxn id="9" idx="0"/>
          </p:cNvCxnSpPr>
          <p:nvPr/>
        </p:nvCxnSpPr>
        <p:spPr>
          <a:xfrm flipH="1" flipV="1">
            <a:off x="2589213" y="2927350"/>
            <a:ext cx="0" cy="52705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29" name="直线连接符 28"/>
          <p:cNvCxnSpPr>
            <a:stCxn id="14" idx="0"/>
          </p:cNvCxnSpPr>
          <p:nvPr/>
        </p:nvCxnSpPr>
        <p:spPr>
          <a:xfrm flipV="1">
            <a:off x="3709988" y="2927350"/>
            <a:ext cx="0" cy="52705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32" name="直线连接符 31"/>
          <p:cNvCxnSpPr>
            <a:stCxn id="12" idx="0"/>
          </p:cNvCxnSpPr>
          <p:nvPr/>
        </p:nvCxnSpPr>
        <p:spPr>
          <a:xfrm flipV="1">
            <a:off x="4781550" y="2927350"/>
            <a:ext cx="0" cy="52705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35" name="直线连接符 34"/>
          <p:cNvCxnSpPr>
            <a:stCxn id="16" idx="0"/>
          </p:cNvCxnSpPr>
          <p:nvPr/>
        </p:nvCxnSpPr>
        <p:spPr>
          <a:xfrm flipV="1">
            <a:off x="5978525" y="2262188"/>
            <a:ext cx="0" cy="1192212"/>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38" name="云形 37"/>
          <p:cNvSpPr/>
          <p:nvPr/>
        </p:nvSpPr>
        <p:spPr>
          <a:xfrm>
            <a:off x="6804025" y="1419225"/>
            <a:ext cx="1720850" cy="973138"/>
          </a:xfrm>
          <a:prstGeom prst="cloud">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cxnSp>
        <p:nvCxnSpPr>
          <p:cNvPr id="41" name="直线连接符 40"/>
          <p:cNvCxnSpPr/>
          <p:nvPr/>
        </p:nvCxnSpPr>
        <p:spPr>
          <a:xfrm>
            <a:off x="5967413" y="2262188"/>
            <a:ext cx="1196975" cy="222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43" name="圆角矩形 42"/>
          <p:cNvSpPr/>
          <p:nvPr/>
        </p:nvSpPr>
        <p:spPr>
          <a:xfrm>
            <a:off x="3976688" y="1493838"/>
            <a:ext cx="1887537" cy="82867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4" name="文本框 43"/>
          <p:cNvSpPr txBox="1"/>
          <p:nvPr/>
        </p:nvSpPr>
        <p:spPr>
          <a:xfrm>
            <a:off x="4540250" y="1524000"/>
            <a:ext cx="787400"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企业网盘</a:t>
            </a:r>
            <a:endParaRPr lang="en-US" altLang="zh-CN" dirty="0">
              <a:solidFill>
                <a:srgbClr val="000000"/>
              </a:solidFill>
            </a:endParaRPr>
          </a:p>
        </p:txBody>
      </p:sp>
      <p:cxnSp>
        <p:nvCxnSpPr>
          <p:cNvPr id="46" name="直线连接符 45"/>
          <p:cNvCxnSpPr>
            <a:stCxn id="43" idx="3"/>
            <a:endCxn id="38" idx="2"/>
          </p:cNvCxnSpPr>
          <p:nvPr/>
        </p:nvCxnSpPr>
        <p:spPr>
          <a:xfrm flipV="1">
            <a:off x="5864225" y="1906588"/>
            <a:ext cx="946150" cy="158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47" name="圆角矩形 46"/>
          <p:cNvSpPr/>
          <p:nvPr/>
        </p:nvSpPr>
        <p:spPr>
          <a:xfrm>
            <a:off x="7912100" y="3579813"/>
            <a:ext cx="1200150" cy="61277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8" name="文本框 47"/>
          <p:cNvSpPr txBox="1"/>
          <p:nvPr/>
        </p:nvSpPr>
        <p:spPr>
          <a:xfrm>
            <a:off x="7935913" y="3646488"/>
            <a:ext cx="1101725" cy="5000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algn="ctr" defTabSz="685800" fontAlgn="auto" latinLnBrk="1">
              <a:spcBef>
                <a:spcPts val="0"/>
              </a:spcBef>
              <a:spcAft>
                <a:spcPts val="0"/>
              </a:spcAft>
              <a:defRPr/>
            </a:pPr>
            <a:r>
              <a:rPr lang="zh-CN" altLang="en-US" dirty="0">
                <a:solidFill>
                  <a:srgbClr val="000000"/>
                </a:solidFill>
              </a:rPr>
              <a:t>企业私有云</a:t>
            </a:r>
            <a:endParaRPr lang="en-US" altLang="zh-CN" dirty="0">
              <a:solidFill>
                <a:srgbClr val="000000"/>
              </a:solidFill>
            </a:endParaRPr>
          </a:p>
          <a:p>
            <a:pPr algn="ctr" defTabSz="685800" fontAlgn="auto" latinLnBrk="1">
              <a:spcBef>
                <a:spcPts val="0"/>
              </a:spcBef>
              <a:spcAft>
                <a:spcPts val="0"/>
              </a:spcAft>
              <a:defRPr/>
            </a:pPr>
            <a:r>
              <a:rPr lang="zh-CN" altLang="en-US" dirty="0">
                <a:solidFill>
                  <a:srgbClr val="000000"/>
                </a:solidFill>
              </a:rPr>
              <a:t>数据存储</a:t>
            </a:r>
            <a:endParaRPr lang="en-US" altLang="zh-CN" dirty="0">
              <a:solidFill>
                <a:srgbClr val="000000"/>
              </a:solidFill>
            </a:endParaRPr>
          </a:p>
        </p:txBody>
      </p:sp>
      <p:cxnSp>
        <p:nvCxnSpPr>
          <p:cNvPr id="50" name="直线连接符 49"/>
          <p:cNvCxnSpPr>
            <a:stCxn id="47" idx="0"/>
            <a:endCxn id="38" idx="0"/>
          </p:cNvCxnSpPr>
          <p:nvPr/>
        </p:nvCxnSpPr>
        <p:spPr>
          <a:xfrm flipV="1">
            <a:off x="8512175" y="1906588"/>
            <a:ext cx="11113" cy="16732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52" name="文本框 51"/>
          <p:cNvSpPr txBox="1"/>
          <p:nvPr/>
        </p:nvSpPr>
        <p:spPr>
          <a:xfrm>
            <a:off x="7396163" y="1512888"/>
            <a:ext cx="608012"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互联网</a:t>
            </a:r>
          </a:p>
        </p:txBody>
      </p:sp>
      <p:cxnSp>
        <p:nvCxnSpPr>
          <p:cNvPr id="54" name="直线连接符 53"/>
          <p:cNvCxnSpPr/>
          <p:nvPr/>
        </p:nvCxnSpPr>
        <p:spPr>
          <a:xfrm flipV="1">
            <a:off x="5435600" y="2284413"/>
            <a:ext cx="0" cy="1439862"/>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60" name="直线箭头连接符 59"/>
          <p:cNvCxnSpPr>
            <a:stCxn id="5" idx="3"/>
            <a:endCxn id="47" idx="1"/>
          </p:cNvCxnSpPr>
          <p:nvPr/>
        </p:nvCxnSpPr>
        <p:spPr>
          <a:xfrm flipV="1">
            <a:off x="6642100" y="3886200"/>
            <a:ext cx="1270000" cy="341313"/>
          </a:xfrm>
          <a:prstGeom prst="straightConnector1">
            <a:avLst/>
          </a:prstGeom>
          <a:noFill/>
          <a:ln w="57150" cap="flat" cmpd="sng">
            <a:solidFill>
              <a:srgbClr val="5B9BD5"/>
            </a:solidFill>
            <a:prstDash val="solid"/>
            <a:bevel/>
            <a:headEnd type="arrow"/>
            <a:tailEnd type="arrow"/>
          </a:ln>
          <a:effectLst/>
        </p:spPr>
        <p:style>
          <a:lnRef idx="0">
            <a:scrgbClr r="0" g="0" b="0"/>
          </a:lnRef>
          <a:fillRef idx="0">
            <a:scrgbClr r="0" g="0" b="0"/>
          </a:fillRef>
          <a:effectRef idx="0">
            <a:scrgbClr r="0" g="0" b="0"/>
          </a:effectRef>
          <a:fontRef idx="none"/>
        </p:style>
      </p:cxnSp>
      <p:sp>
        <p:nvSpPr>
          <p:cNvPr id="61" name="文本框 60"/>
          <p:cNvSpPr txBox="1"/>
          <p:nvPr/>
        </p:nvSpPr>
        <p:spPr>
          <a:xfrm>
            <a:off x="6948488" y="3724275"/>
            <a:ext cx="4286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同步</a:t>
            </a:r>
            <a:endParaRPr lang="en-US" altLang="zh-CN" dirty="0">
              <a:solidFill>
                <a:srgbClr val="000000"/>
              </a:solidFill>
            </a:endParaRPr>
          </a:p>
        </p:txBody>
      </p:sp>
      <p:sp>
        <p:nvSpPr>
          <p:cNvPr id="62" name="文本框 61"/>
          <p:cNvSpPr txBox="1"/>
          <p:nvPr/>
        </p:nvSpPr>
        <p:spPr>
          <a:xfrm>
            <a:off x="7229475" y="4059238"/>
            <a:ext cx="42862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备份</a:t>
            </a:r>
            <a:endParaRPr lang="en-US" altLang="zh-CN" dirty="0">
              <a:solidFill>
                <a:srgbClr val="000000"/>
              </a:solidFill>
            </a:endParaRPr>
          </a:p>
        </p:txBody>
      </p:sp>
      <p:cxnSp>
        <p:nvCxnSpPr>
          <p:cNvPr id="66" name="肘形连接符 65"/>
          <p:cNvCxnSpPr>
            <a:stCxn id="18" idx="0"/>
            <a:endCxn id="38" idx="3"/>
          </p:cNvCxnSpPr>
          <p:nvPr/>
        </p:nvCxnSpPr>
        <p:spPr>
          <a:xfrm rot="5400000" flipH="1" flipV="1">
            <a:off x="4269581" y="-1840705"/>
            <a:ext cx="79375" cy="6710362"/>
          </a:xfrm>
          <a:prstGeom prst="bentConnector3">
            <a:avLst>
              <a:gd name="adj1" fmla="val 460512"/>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68" name="文本框 67"/>
          <p:cNvSpPr txBox="1"/>
          <p:nvPr/>
        </p:nvSpPr>
        <p:spPr>
          <a:xfrm>
            <a:off x="5967413" y="2357438"/>
            <a:ext cx="546100" cy="7143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HTTP</a:t>
            </a:r>
          </a:p>
          <a:p>
            <a:pPr defTabSz="685800" fontAlgn="auto" latinLnBrk="1">
              <a:spcBef>
                <a:spcPts val="0"/>
              </a:spcBef>
              <a:spcAft>
                <a:spcPts val="0"/>
              </a:spcAft>
              <a:defRPr/>
            </a:pPr>
            <a:r>
              <a:rPr lang="en-US" altLang="zh-CN" dirty="0">
                <a:solidFill>
                  <a:srgbClr val="000000"/>
                </a:solidFill>
              </a:rPr>
              <a:t>REST</a:t>
            </a:r>
          </a:p>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API</a:t>
            </a:r>
            <a:endParaRPr lang="zh-CN" altLang="en-US" dirty="0">
              <a:solidFill>
                <a:srgbClr val="000000"/>
              </a:solidFill>
              <a:latin typeface="+mj-lt"/>
              <a:ea typeface="+mj-ea"/>
              <a:cs typeface="+mj-cs"/>
              <a:sym typeface="Helvetica Neue"/>
            </a:endParaRPr>
          </a:p>
        </p:txBody>
      </p:sp>
      <p:sp>
        <p:nvSpPr>
          <p:cNvPr id="69" name="文本框 68"/>
          <p:cNvSpPr txBox="1"/>
          <p:nvPr/>
        </p:nvSpPr>
        <p:spPr>
          <a:xfrm>
            <a:off x="5940425" y="1419225"/>
            <a:ext cx="544513" cy="715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HTTP</a:t>
            </a:r>
          </a:p>
          <a:p>
            <a:pPr defTabSz="685800" fontAlgn="auto" latinLnBrk="1">
              <a:spcBef>
                <a:spcPts val="0"/>
              </a:spcBef>
              <a:spcAft>
                <a:spcPts val="0"/>
              </a:spcAft>
              <a:defRPr/>
            </a:pPr>
            <a:r>
              <a:rPr lang="en-US" altLang="zh-CN" dirty="0">
                <a:solidFill>
                  <a:srgbClr val="000000"/>
                </a:solidFill>
              </a:rPr>
              <a:t>REST</a:t>
            </a:r>
          </a:p>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API</a:t>
            </a:r>
            <a:endParaRPr lang="zh-CN" altLang="en-US" dirty="0">
              <a:solidFill>
                <a:srgbClr val="000000"/>
              </a:solidFill>
              <a:latin typeface="+mj-lt"/>
              <a:ea typeface="+mj-ea"/>
              <a:cs typeface="+mj-cs"/>
              <a:sym typeface="Helvetica Neue"/>
            </a:endParaRPr>
          </a:p>
        </p:txBody>
      </p:sp>
      <p:sp>
        <p:nvSpPr>
          <p:cNvPr id="70" name="文本框 69"/>
          <p:cNvSpPr txBox="1"/>
          <p:nvPr/>
        </p:nvSpPr>
        <p:spPr>
          <a:xfrm>
            <a:off x="6577013" y="774700"/>
            <a:ext cx="1117600"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All</a:t>
            </a:r>
            <a:r>
              <a:rPr lang="zh-CN" altLang="en-US" dirty="0">
                <a:solidFill>
                  <a:srgbClr val="000000"/>
                </a:solidFill>
                <a:latin typeface="+mj-lt"/>
                <a:ea typeface="+mj-ea"/>
                <a:cs typeface="+mj-cs"/>
                <a:sym typeface="Helvetica Neue"/>
              </a:rPr>
              <a:t>  </a:t>
            </a:r>
            <a:r>
              <a:rPr lang="en-US" altLang="zh-CN" dirty="0">
                <a:solidFill>
                  <a:srgbClr val="000000"/>
                </a:solidFill>
                <a:latin typeface="+mj-lt"/>
                <a:ea typeface="+mj-ea"/>
                <a:cs typeface="+mj-cs"/>
                <a:sym typeface="Helvetica Neue"/>
              </a:rPr>
              <a:t>Protocols</a:t>
            </a:r>
            <a:endParaRPr lang="zh-CN" altLang="en-US" dirty="0">
              <a:solidFill>
                <a:srgbClr val="000000"/>
              </a:solidFill>
              <a:latin typeface="+mj-lt"/>
              <a:ea typeface="+mj-ea"/>
              <a:cs typeface="+mj-cs"/>
              <a:sym typeface="Helvetica Neue"/>
            </a:endParaRPr>
          </a:p>
        </p:txBody>
      </p:sp>
      <p:sp>
        <p:nvSpPr>
          <p:cNvPr id="71" name="圆角矩形 70"/>
          <p:cNvSpPr/>
          <p:nvPr/>
        </p:nvSpPr>
        <p:spPr>
          <a:xfrm>
            <a:off x="242888" y="2755900"/>
            <a:ext cx="1414462"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72" name="文本框 71"/>
          <p:cNvSpPr txBox="1"/>
          <p:nvPr/>
        </p:nvSpPr>
        <p:spPr>
          <a:xfrm>
            <a:off x="520700" y="2759075"/>
            <a:ext cx="928688"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Hypervisor</a:t>
            </a:r>
          </a:p>
        </p:txBody>
      </p:sp>
      <p:cxnSp>
        <p:nvCxnSpPr>
          <p:cNvPr id="75" name="肘形连接符 74"/>
          <p:cNvCxnSpPr>
            <a:stCxn id="18" idx="3"/>
          </p:cNvCxnSpPr>
          <p:nvPr/>
        </p:nvCxnSpPr>
        <p:spPr>
          <a:xfrm>
            <a:off x="1389063" y="1895475"/>
            <a:ext cx="3392487" cy="1031875"/>
          </a:xfrm>
          <a:prstGeom prst="bentConnector3">
            <a:avLst>
              <a:gd name="adj1" fmla="val 50000"/>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81" name="文本框 80"/>
          <p:cNvSpPr txBox="1"/>
          <p:nvPr/>
        </p:nvSpPr>
        <p:spPr>
          <a:xfrm>
            <a:off x="6356350" y="3333750"/>
            <a:ext cx="787400"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对象存储</a:t>
            </a:r>
          </a:p>
        </p:txBody>
      </p:sp>
      <p:sp>
        <p:nvSpPr>
          <p:cNvPr id="82" name="文本框 81"/>
          <p:cNvSpPr txBox="1"/>
          <p:nvPr/>
        </p:nvSpPr>
        <p:spPr>
          <a:xfrm>
            <a:off x="4516438" y="1995488"/>
            <a:ext cx="787400"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文件存储</a:t>
            </a:r>
          </a:p>
        </p:txBody>
      </p:sp>
      <p:sp>
        <p:nvSpPr>
          <p:cNvPr id="3485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486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5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57"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en-US" altLang="en-US" sz="1400" dirty="0" smtClean="0">
                <a:solidFill>
                  <a:srgbClr val="FFFFFF"/>
                </a:solidFill>
              </a:rPr>
              <a:t>共有</a:t>
            </a:r>
            <a:r>
              <a:rPr kumimoji="1" lang="zh-CN" altLang="en-US" sz="1400" dirty="0" smtClean="0">
                <a:solidFill>
                  <a:srgbClr val="FFFFFF"/>
                </a:solidFill>
              </a:rPr>
              <a:t>云</a:t>
            </a:r>
            <a:r>
              <a:rPr kumimoji="1" lang="zh-CN" altLang="en-US" sz="1400" dirty="0">
                <a:solidFill>
                  <a:srgbClr val="FFFFFF"/>
                </a:solidFill>
              </a:rPr>
              <a:t>中的存储</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ChangeArrowheads="1"/>
          </p:cNvSpPr>
          <p:nvPr/>
        </p:nvSpPr>
        <p:spPr bwMode="auto">
          <a:xfrm>
            <a:off x="635000" y="0"/>
            <a:ext cx="2730500" cy="1712913"/>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9218" name="Text Box 3"/>
          <p:cNvSpPr txBox="1">
            <a:spLocks noChangeArrowheads="1"/>
          </p:cNvSpPr>
          <p:nvPr/>
        </p:nvSpPr>
        <p:spPr bwMode="auto">
          <a:xfrm>
            <a:off x="557213" y="1658938"/>
            <a:ext cx="110013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zh-CN" altLang="en-US" sz="5100" b="1">
                <a:solidFill>
                  <a:srgbClr val="B91F1F"/>
                </a:solidFill>
                <a:ea typeface="微软雅黑" charset="0"/>
                <a:cs typeface="微软雅黑" charset="0"/>
              </a:rPr>
              <a:t>01</a:t>
            </a:r>
          </a:p>
        </p:txBody>
      </p:sp>
      <p:sp>
        <p:nvSpPr>
          <p:cNvPr id="38" name="Text Box 7"/>
          <p:cNvSpPr txBox="1">
            <a:spLocks noChangeArrowheads="1"/>
          </p:cNvSpPr>
          <p:nvPr/>
        </p:nvSpPr>
        <p:spPr bwMode="auto">
          <a:xfrm>
            <a:off x="1643063" y="2227263"/>
            <a:ext cx="42957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2900" b="1" dirty="0" smtClean="0">
                <a:solidFill>
                  <a:srgbClr val="333333"/>
                </a:solidFill>
                <a:ea typeface="微软雅黑" charset="0"/>
                <a:cs typeface="微软雅黑" charset="0"/>
              </a:rPr>
              <a:t>云计算市场分析</a:t>
            </a:r>
          </a:p>
        </p:txBody>
      </p:sp>
      <p:sp>
        <p:nvSpPr>
          <p:cNvPr id="39" name="Line 8"/>
          <p:cNvSpPr>
            <a:spLocks noChangeShapeType="1"/>
          </p:cNvSpPr>
          <p:nvPr/>
        </p:nvSpPr>
        <p:spPr bwMode="auto">
          <a:xfrm flipV="1">
            <a:off x="1371600" y="1884363"/>
            <a:ext cx="342900" cy="68580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107950" y="3292475"/>
            <a:ext cx="7232650" cy="935038"/>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6" name="圆角矩形 65"/>
          <p:cNvSpPr/>
          <p:nvPr/>
        </p:nvSpPr>
        <p:spPr>
          <a:xfrm>
            <a:off x="6011863" y="3363913"/>
            <a:ext cx="982662" cy="7556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5" name="圆角矩形 64"/>
          <p:cNvSpPr/>
          <p:nvPr/>
        </p:nvSpPr>
        <p:spPr>
          <a:xfrm>
            <a:off x="4716463" y="3363913"/>
            <a:ext cx="981075" cy="7556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4" name="圆角矩形 63"/>
          <p:cNvSpPr/>
          <p:nvPr/>
        </p:nvSpPr>
        <p:spPr>
          <a:xfrm>
            <a:off x="3203575" y="3363913"/>
            <a:ext cx="982663" cy="7556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3" name="圆角矩形 62"/>
          <p:cNvSpPr/>
          <p:nvPr/>
        </p:nvSpPr>
        <p:spPr>
          <a:xfrm>
            <a:off x="1763713" y="3363913"/>
            <a:ext cx="982662" cy="7556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2" name="圆角矩形 31"/>
          <p:cNvSpPr/>
          <p:nvPr/>
        </p:nvSpPr>
        <p:spPr>
          <a:xfrm>
            <a:off x="2700338" y="1058863"/>
            <a:ext cx="4365625" cy="1081087"/>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5" name="圆角矩形 4"/>
          <p:cNvSpPr/>
          <p:nvPr/>
        </p:nvSpPr>
        <p:spPr>
          <a:xfrm>
            <a:off x="2874963" y="1109663"/>
            <a:ext cx="490537"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 name="文本框 5"/>
          <p:cNvSpPr txBox="1"/>
          <p:nvPr/>
        </p:nvSpPr>
        <p:spPr>
          <a:xfrm>
            <a:off x="2900363" y="1133475"/>
            <a:ext cx="4746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7" name="圆角矩形 6"/>
          <p:cNvSpPr/>
          <p:nvPr/>
        </p:nvSpPr>
        <p:spPr>
          <a:xfrm>
            <a:off x="3506788" y="1116013"/>
            <a:ext cx="492125"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8" name="文本框 7"/>
          <p:cNvSpPr txBox="1"/>
          <p:nvPr/>
        </p:nvSpPr>
        <p:spPr>
          <a:xfrm>
            <a:off x="3533775" y="1138238"/>
            <a:ext cx="4746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9" name="圆角矩形 8"/>
          <p:cNvSpPr/>
          <p:nvPr/>
        </p:nvSpPr>
        <p:spPr>
          <a:xfrm>
            <a:off x="2873375" y="1439863"/>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 name="文本框 9"/>
          <p:cNvSpPr txBox="1"/>
          <p:nvPr/>
        </p:nvSpPr>
        <p:spPr>
          <a:xfrm>
            <a:off x="2898775" y="1462088"/>
            <a:ext cx="4746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1" name="圆角矩形 10"/>
          <p:cNvSpPr/>
          <p:nvPr/>
        </p:nvSpPr>
        <p:spPr>
          <a:xfrm>
            <a:off x="3492500" y="1446213"/>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2" name="文本框 11"/>
          <p:cNvSpPr txBox="1"/>
          <p:nvPr/>
        </p:nvSpPr>
        <p:spPr>
          <a:xfrm>
            <a:off x="3517900" y="147002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SSD</a:t>
            </a:r>
            <a:endParaRPr lang="zh-CN" altLang="en-US" dirty="0">
              <a:solidFill>
                <a:srgbClr val="000000"/>
              </a:solidFill>
              <a:latin typeface="+mj-lt"/>
              <a:ea typeface="+mj-ea"/>
              <a:cs typeface="+mj-cs"/>
              <a:sym typeface="Helvetica Neue"/>
            </a:endParaRPr>
          </a:p>
        </p:txBody>
      </p:sp>
      <p:sp>
        <p:nvSpPr>
          <p:cNvPr id="13" name="圆角矩形 12"/>
          <p:cNvSpPr/>
          <p:nvPr/>
        </p:nvSpPr>
        <p:spPr>
          <a:xfrm>
            <a:off x="4584700" y="1104900"/>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4" name="文本框 13"/>
          <p:cNvSpPr txBox="1"/>
          <p:nvPr/>
        </p:nvSpPr>
        <p:spPr>
          <a:xfrm>
            <a:off x="4611688" y="1128713"/>
            <a:ext cx="47307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HDD</a:t>
            </a:r>
            <a:endParaRPr lang="zh-CN" altLang="en-US" dirty="0">
              <a:solidFill>
                <a:srgbClr val="000000"/>
              </a:solidFill>
              <a:latin typeface="+mj-lt"/>
              <a:ea typeface="+mj-ea"/>
              <a:cs typeface="+mj-cs"/>
              <a:sym typeface="Helvetica Neue"/>
            </a:endParaRPr>
          </a:p>
        </p:txBody>
      </p:sp>
      <p:sp>
        <p:nvSpPr>
          <p:cNvPr id="15" name="圆角矩形 14"/>
          <p:cNvSpPr/>
          <p:nvPr/>
        </p:nvSpPr>
        <p:spPr>
          <a:xfrm>
            <a:off x="5218113" y="1109663"/>
            <a:ext cx="4905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6" name="文本框 15"/>
          <p:cNvSpPr txBox="1"/>
          <p:nvPr/>
        </p:nvSpPr>
        <p:spPr>
          <a:xfrm>
            <a:off x="5243513" y="1133475"/>
            <a:ext cx="4746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7" name="圆角矩形 16"/>
          <p:cNvSpPr/>
          <p:nvPr/>
        </p:nvSpPr>
        <p:spPr>
          <a:xfrm>
            <a:off x="4583113" y="1433513"/>
            <a:ext cx="490537"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8" name="文本框 17"/>
          <p:cNvSpPr txBox="1"/>
          <p:nvPr/>
        </p:nvSpPr>
        <p:spPr>
          <a:xfrm>
            <a:off x="4610100" y="1457325"/>
            <a:ext cx="4730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19" name="圆角矩形 18"/>
          <p:cNvSpPr/>
          <p:nvPr/>
        </p:nvSpPr>
        <p:spPr>
          <a:xfrm>
            <a:off x="5202238" y="1439863"/>
            <a:ext cx="492125"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0" name="文本框 19"/>
          <p:cNvSpPr txBox="1"/>
          <p:nvPr/>
        </p:nvSpPr>
        <p:spPr>
          <a:xfrm>
            <a:off x="5229225" y="1463675"/>
            <a:ext cx="4746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21" name="圆角矩形 20"/>
          <p:cNvSpPr/>
          <p:nvPr/>
        </p:nvSpPr>
        <p:spPr>
          <a:xfrm>
            <a:off x="5873750" y="1117600"/>
            <a:ext cx="492125"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2" name="文本框 21"/>
          <p:cNvSpPr txBox="1"/>
          <p:nvPr/>
        </p:nvSpPr>
        <p:spPr>
          <a:xfrm>
            <a:off x="5900738" y="1139825"/>
            <a:ext cx="474662"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23" name="圆角矩形 22"/>
          <p:cNvSpPr/>
          <p:nvPr/>
        </p:nvSpPr>
        <p:spPr>
          <a:xfrm>
            <a:off x="6507163" y="1122363"/>
            <a:ext cx="490537"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4" name="文本框 23"/>
          <p:cNvSpPr txBox="1"/>
          <p:nvPr/>
        </p:nvSpPr>
        <p:spPr>
          <a:xfrm>
            <a:off x="6534150" y="1146175"/>
            <a:ext cx="4730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25" name="圆角矩形 24"/>
          <p:cNvSpPr/>
          <p:nvPr/>
        </p:nvSpPr>
        <p:spPr>
          <a:xfrm>
            <a:off x="5873750" y="1446213"/>
            <a:ext cx="490538"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6" name="文本框 25"/>
          <p:cNvSpPr txBox="1"/>
          <p:nvPr/>
        </p:nvSpPr>
        <p:spPr>
          <a:xfrm>
            <a:off x="5899150" y="147002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sp>
        <p:nvSpPr>
          <p:cNvPr id="27" name="圆角矩形 26"/>
          <p:cNvSpPr/>
          <p:nvPr/>
        </p:nvSpPr>
        <p:spPr>
          <a:xfrm>
            <a:off x="6492875" y="1452563"/>
            <a:ext cx="490538" cy="3159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8" name="文本框 27"/>
          <p:cNvSpPr txBox="1"/>
          <p:nvPr/>
        </p:nvSpPr>
        <p:spPr>
          <a:xfrm>
            <a:off x="6518275" y="1476375"/>
            <a:ext cx="474663"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HDD</a:t>
            </a:r>
            <a:endParaRPr lang="zh-CN" altLang="en-US" dirty="0">
              <a:solidFill>
                <a:srgbClr val="000000"/>
              </a:solidFill>
              <a:latin typeface="+mj-lt"/>
              <a:ea typeface="+mj-ea"/>
              <a:cs typeface="+mj-cs"/>
              <a:sym typeface="Helvetica Neue"/>
            </a:endParaRPr>
          </a:p>
        </p:txBody>
      </p:sp>
      <p:cxnSp>
        <p:nvCxnSpPr>
          <p:cNvPr id="31" name="直线连接符 30"/>
          <p:cNvCxnSpPr/>
          <p:nvPr/>
        </p:nvCxnSpPr>
        <p:spPr>
          <a:xfrm>
            <a:off x="4264025" y="1041400"/>
            <a:ext cx="0" cy="1130300"/>
          </a:xfrm>
          <a:prstGeom prst="line">
            <a:avLst/>
          </a:prstGeom>
          <a:noFill/>
          <a:ln w="25400" cap="flat">
            <a:solidFill>
              <a:srgbClr val="5B9BD5"/>
            </a:solidFill>
            <a:prstDash val="sysDash"/>
            <a:bevel/>
          </a:ln>
          <a:effectLst/>
        </p:spPr>
        <p:style>
          <a:lnRef idx="0">
            <a:scrgbClr r="0" g="0" b="0"/>
          </a:lnRef>
          <a:fillRef idx="0">
            <a:scrgbClr r="0" g="0" b="0"/>
          </a:fillRef>
          <a:effectRef idx="0">
            <a:scrgbClr r="0" g="0" b="0"/>
          </a:effectRef>
          <a:fontRef idx="none"/>
        </p:style>
      </p:cxnSp>
      <p:sp>
        <p:nvSpPr>
          <p:cNvPr id="34" name="文本框 33"/>
          <p:cNvSpPr txBox="1"/>
          <p:nvPr/>
        </p:nvSpPr>
        <p:spPr>
          <a:xfrm>
            <a:off x="3236913" y="1812925"/>
            <a:ext cx="520700"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Tier</a:t>
            </a:r>
            <a:r>
              <a:rPr lang="zh-CN" altLang="en-US" dirty="0">
                <a:solidFill>
                  <a:srgbClr val="000000"/>
                </a:solidFill>
                <a:latin typeface="+mj-lt"/>
                <a:ea typeface="+mj-ea"/>
                <a:cs typeface="+mj-cs"/>
                <a:sym typeface="Helvetica Neue"/>
              </a:rPr>
              <a:t> </a:t>
            </a:r>
            <a:r>
              <a:rPr lang="en-US" altLang="zh-CN" dirty="0">
                <a:solidFill>
                  <a:srgbClr val="000000"/>
                </a:solidFill>
                <a:latin typeface="+mj-lt"/>
                <a:ea typeface="+mj-ea"/>
                <a:cs typeface="+mj-cs"/>
                <a:sym typeface="Helvetica Neue"/>
              </a:rPr>
              <a:t>1</a:t>
            </a:r>
            <a:endParaRPr lang="zh-CN" altLang="en-US" dirty="0">
              <a:solidFill>
                <a:srgbClr val="000000"/>
              </a:solidFill>
              <a:latin typeface="+mj-lt"/>
              <a:ea typeface="+mj-ea"/>
              <a:cs typeface="+mj-cs"/>
              <a:sym typeface="Helvetica Neue"/>
            </a:endParaRPr>
          </a:p>
        </p:txBody>
      </p:sp>
      <p:sp>
        <p:nvSpPr>
          <p:cNvPr id="35" name="文本框 34"/>
          <p:cNvSpPr txBox="1"/>
          <p:nvPr/>
        </p:nvSpPr>
        <p:spPr>
          <a:xfrm>
            <a:off x="5462588" y="1816100"/>
            <a:ext cx="5111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Tier</a:t>
            </a:r>
            <a:r>
              <a:rPr lang="zh-CN" altLang="en-US" dirty="0">
                <a:solidFill>
                  <a:srgbClr val="000000"/>
                </a:solidFill>
                <a:latin typeface="+mj-lt"/>
                <a:ea typeface="+mj-ea"/>
                <a:cs typeface="+mj-cs"/>
                <a:sym typeface="Helvetica Neue"/>
              </a:rPr>
              <a:t> </a:t>
            </a:r>
            <a:r>
              <a:rPr lang="zh-CN" altLang="zh-CN" dirty="0">
                <a:solidFill>
                  <a:srgbClr val="000000"/>
                </a:solidFill>
              </a:rPr>
              <a:t>2</a:t>
            </a:r>
            <a:endParaRPr lang="zh-CN" altLang="en-US" dirty="0">
              <a:solidFill>
                <a:srgbClr val="000000"/>
              </a:solidFill>
              <a:latin typeface="+mj-lt"/>
              <a:ea typeface="+mj-ea"/>
              <a:cs typeface="+mj-cs"/>
              <a:sym typeface="Helvetica Neue"/>
            </a:endParaRPr>
          </a:p>
        </p:txBody>
      </p:sp>
      <p:sp>
        <p:nvSpPr>
          <p:cNvPr id="38" name="右箭头 37"/>
          <p:cNvSpPr/>
          <p:nvPr/>
        </p:nvSpPr>
        <p:spPr>
          <a:xfrm>
            <a:off x="1954213" y="1323975"/>
            <a:ext cx="515937" cy="565150"/>
          </a:xfrm>
          <a:prstGeom prst="rightArrow">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9" name="文本框 38"/>
          <p:cNvSpPr txBox="1"/>
          <p:nvPr/>
        </p:nvSpPr>
        <p:spPr>
          <a:xfrm>
            <a:off x="1209675" y="1449388"/>
            <a:ext cx="708025"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磁盘</a:t>
            </a:r>
            <a:r>
              <a:rPr lang="en-US" altLang="zh-CN" dirty="0">
                <a:solidFill>
                  <a:srgbClr val="000000"/>
                </a:solidFill>
                <a:latin typeface="+mj-lt"/>
                <a:ea typeface="+mj-ea"/>
                <a:cs typeface="+mj-cs"/>
                <a:sym typeface="Helvetica Neue"/>
              </a:rPr>
              <a:t>I</a:t>
            </a:r>
            <a:r>
              <a:rPr lang="zh-CN" altLang="en-US" dirty="0">
                <a:solidFill>
                  <a:srgbClr val="000000"/>
                </a:solidFill>
              </a:rPr>
              <a:t>/</a:t>
            </a:r>
            <a:r>
              <a:rPr lang="en-US" altLang="zh-CN" dirty="0">
                <a:solidFill>
                  <a:srgbClr val="000000"/>
                </a:solidFill>
              </a:rPr>
              <a:t>O</a:t>
            </a:r>
            <a:endParaRPr lang="zh-CN" altLang="en-US" dirty="0">
              <a:solidFill>
                <a:srgbClr val="000000"/>
              </a:solidFill>
              <a:latin typeface="+mj-lt"/>
              <a:ea typeface="+mj-ea"/>
              <a:cs typeface="+mj-cs"/>
              <a:sym typeface="Helvetica Neue"/>
            </a:endParaRPr>
          </a:p>
        </p:txBody>
      </p:sp>
      <p:sp>
        <p:nvSpPr>
          <p:cNvPr id="40" name="文本框 39"/>
          <p:cNvSpPr txBox="1"/>
          <p:nvPr/>
        </p:nvSpPr>
        <p:spPr>
          <a:xfrm>
            <a:off x="7461250" y="1131888"/>
            <a:ext cx="1146175" cy="715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分级存储机制</a:t>
            </a:r>
            <a:endParaRPr lang="en-US" altLang="zh-CN" dirty="0">
              <a:solidFill>
                <a:srgbClr val="000000"/>
              </a:solidFill>
            </a:endParaRPr>
          </a:p>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区分冷热数据</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加速整体运行</a:t>
            </a:r>
          </a:p>
        </p:txBody>
      </p:sp>
      <p:sp>
        <p:nvSpPr>
          <p:cNvPr id="41" name="文本框 40"/>
          <p:cNvSpPr txBox="1"/>
          <p:nvPr/>
        </p:nvSpPr>
        <p:spPr>
          <a:xfrm>
            <a:off x="3455988" y="263683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P1</a:t>
            </a:r>
            <a:endParaRPr lang="zh-CN" altLang="en-US" dirty="0">
              <a:solidFill>
                <a:srgbClr val="000000"/>
              </a:solidFill>
              <a:latin typeface="+mj-lt"/>
              <a:ea typeface="+mj-ea"/>
              <a:cs typeface="+mj-cs"/>
              <a:sym typeface="Helvetica Neue"/>
            </a:endParaRPr>
          </a:p>
        </p:txBody>
      </p:sp>
      <p:sp>
        <p:nvSpPr>
          <p:cNvPr id="42" name="文本框 41"/>
          <p:cNvSpPr txBox="1"/>
          <p:nvPr/>
        </p:nvSpPr>
        <p:spPr>
          <a:xfrm>
            <a:off x="3743325" y="263683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P2</a:t>
            </a:r>
            <a:endParaRPr lang="zh-CN" altLang="en-US" dirty="0">
              <a:solidFill>
                <a:srgbClr val="000000"/>
              </a:solidFill>
              <a:latin typeface="+mj-lt"/>
              <a:ea typeface="+mj-ea"/>
              <a:cs typeface="+mj-cs"/>
              <a:sym typeface="Helvetica Neue"/>
            </a:endParaRPr>
          </a:p>
        </p:txBody>
      </p:sp>
      <p:sp>
        <p:nvSpPr>
          <p:cNvPr id="43" name="文本框 42"/>
          <p:cNvSpPr txBox="1"/>
          <p:nvPr/>
        </p:nvSpPr>
        <p:spPr>
          <a:xfrm>
            <a:off x="4021138" y="263683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P3</a:t>
            </a:r>
            <a:endParaRPr lang="zh-CN" altLang="en-US" dirty="0">
              <a:solidFill>
                <a:srgbClr val="000000"/>
              </a:solidFill>
              <a:latin typeface="+mj-lt"/>
              <a:ea typeface="+mj-ea"/>
              <a:cs typeface="+mj-cs"/>
              <a:sym typeface="Helvetica Neue"/>
            </a:endParaRPr>
          </a:p>
        </p:txBody>
      </p:sp>
      <p:sp>
        <p:nvSpPr>
          <p:cNvPr id="45" name="文本框 44"/>
          <p:cNvSpPr txBox="1"/>
          <p:nvPr/>
        </p:nvSpPr>
        <p:spPr>
          <a:xfrm>
            <a:off x="2555875" y="2616200"/>
            <a:ext cx="787400"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用户文件</a:t>
            </a:r>
            <a:endParaRPr lang="zh-CN" altLang="en-US" dirty="0">
              <a:solidFill>
                <a:srgbClr val="000000"/>
              </a:solidFill>
              <a:latin typeface="+mj-lt"/>
              <a:ea typeface="+mj-ea"/>
              <a:cs typeface="+mj-cs"/>
              <a:sym typeface="Helvetica Neue"/>
            </a:endParaRPr>
          </a:p>
        </p:txBody>
      </p:sp>
      <p:sp>
        <p:nvSpPr>
          <p:cNvPr id="46" name="圆角矩形 45"/>
          <p:cNvSpPr/>
          <p:nvPr/>
        </p:nvSpPr>
        <p:spPr>
          <a:xfrm>
            <a:off x="395288" y="3363913"/>
            <a:ext cx="982662" cy="7556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51" name="文本框 50"/>
          <p:cNvSpPr txBox="1"/>
          <p:nvPr/>
        </p:nvSpPr>
        <p:spPr>
          <a:xfrm>
            <a:off x="511175" y="341788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P1</a:t>
            </a:r>
            <a:endParaRPr lang="zh-CN" altLang="en-US" dirty="0">
              <a:solidFill>
                <a:srgbClr val="000000"/>
              </a:solidFill>
              <a:latin typeface="+mj-lt"/>
              <a:ea typeface="+mj-ea"/>
              <a:cs typeface="+mj-cs"/>
              <a:sym typeface="Helvetica Neue"/>
            </a:endParaRPr>
          </a:p>
        </p:txBody>
      </p:sp>
      <p:sp>
        <p:nvSpPr>
          <p:cNvPr id="52" name="文本框 51"/>
          <p:cNvSpPr txBox="1"/>
          <p:nvPr/>
        </p:nvSpPr>
        <p:spPr>
          <a:xfrm>
            <a:off x="3424238" y="341788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P1</a:t>
            </a:r>
            <a:endParaRPr lang="zh-CN" altLang="en-US" dirty="0">
              <a:solidFill>
                <a:srgbClr val="000000"/>
              </a:solidFill>
              <a:latin typeface="+mj-lt"/>
              <a:ea typeface="+mj-ea"/>
              <a:cs typeface="+mj-cs"/>
              <a:sym typeface="Helvetica Neue"/>
            </a:endParaRPr>
          </a:p>
        </p:txBody>
      </p:sp>
      <p:sp>
        <p:nvSpPr>
          <p:cNvPr id="53" name="文本框 52"/>
          <p:cNvSpPr txBox="1"/>
          <p:nvPr/>
        </p:nvSpPr>
        <p:spPr>
          <a:xfrm>
            <a:off x="5292725" y="3795713"/>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P1</a:t>
            </a:r>
            <a:endParaRPr lang="zh-CN" altLang="en-US" dirty="0">
              <a:solidFill>
                <a:srgbClr val="000000"/>
              </a:solidFill>
              <a:latin typeface="+mj-lt"/>
              <a:ea typeface="+mj-ea"/>
              <a:cs typeface="+mj-cs"/>
              <a:sym typeface="Helvetica Neue"/>
            </a:endParaRPr>
          </a:p>
        </p:txBody>
      </p:sp>
      <p:sp>
        <p:nvSpPr>
          <p:cNvPr id="54" name="文本框 53"/>
          <p:cNvSpPr txBox="1"/>
          <p:nvPr/>
        </p:nvSpPr>
        <p:spPr>
          <a:xfrm>
            <a:off x="1890713" y="3556000"/>
            <a:ext cx="288925" cy="284163"/>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P2</a:t>
            </a:r>
            <a:endParaRPr lang="zh-CN" altLang="en-US" dirty="0">
              <a:solidFill>
                <a:srgbClr val="000000"/>
              </a:solidFill>
              <a:latin typeface="+mj-lt"/>
              <a:ea typeface="+mj-ea"/>
              <a:cs typeface="+mj-cs"/>
              <a:sym typeface="Helvetica Neue"/>
            </a:endParaRPr>
          </a:p>
        </p:txBody>
      </p:sp>
      <p:sp>
        <p:nvSpPr>
          <p:cNvPr id="55" name="文本框 54"/>
          <p:cNvSpPr txBox="1"/>
          <p:nvPr/>
        </p:nvSpPr>
        <p:spPr>
          <a:xfrm>
            <a:off x="6265863" y="3411538"/>
            <a:ext cx="288925"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P2</a:t>
            </a:r>
            <a:endParaRPr lang="zh-CN" altLang="en-US" dirty="0">
              <a:solidFill>
                <a:srgbClr val="000000"/>
              </a:solidFill>
              <a:latin typeface="+mj-lt"/>
              <a:ea typeface="+mj-ea"/>
              <a:cs typeface="+mj-cs"/>
              <a:sym typeface="Helvetica Neue"/>
            </a:endParaRPr>
          </a:p>
        </p:txBody>
      </p:sp>
      <p:sp>
        <p:nvSpPr>
          <p:cNvPr id="56" name="文本框 55"/>
          <p:cNvSpPr txBox="1"/>
          <p:nvPr/>
        </p:nvSpPr>
        <p:spPr>
          <a:xfrm>
            <a:off x="3778250" y="3775075"/>
            <a:ext cx="288925" cy="285750"/>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P2</a:t>
            </a:r>
            <a:endParaRPr lang="zh-CN" altLang="en-US" dirty="0">
              <a:solidFill>
                <a:srgbClr val="000000"/>
              </a:solidFill>
              <a:latin typeface="+mj-lt"/>
              <a:ea typeface="+mj-ea"/>
              <a:cs typeface="+mj-cs"/>
              <a:sym typeface="Helvetica Neue"/>
            </a:endParaRPr>
          </a:p>
        </p:txBody>
      </p:sp>
      <p:sp>
        <p:nvSpPr>
          <p:cNvPr id="57" name="文本框 56"/>
          <p:cNvSpPr txBox="1"/>
          <p:nvPr/>
        </p:nvSpPr>
        <p:spPr>
          <a:xfrm>
            <a:off x="889000" y="3694113"/>
            <a:ext cx="287338" cy="284162"/>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P3</a:t>
            </a:r>
            <a:endParaRPr lang="zh-CN" altLang="en-US" dirty="0">
              <a:solidFill>
                <a:srgbClr val="000000"/>
              </a:solidFill>
              <a:latin typeface="+mj-lt"/>
              <a:ea typeface="+mj-ea"/>
              <a:cs typeface="+mj-cs"/>
              <a:sym typeface="Helvetica Neue"/>
            </a:endParaRPr>
          </a:p>
        </p:txBody>
      </p:sp>
      <p:sp>
        <p:nvSpPr>
          <p:cNvPr id="58" name="文本框 57"/>
          <p:cNvSpPr txBox="1"/>
          <p:nvPr/>
        </p:nvSpPr>
        <p:spPr>
          <a:xfrm>
            <a:off x="2362200" y="3775075"/>
            <a:ext cx="288925" cy="285750"/>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P3</a:t>
            </a:r>
            <a:endParaRPr lang="zh-CN" altLang="en-US" dirty="0">
              <a:solidFill>
                <a:srgbClr val="000000"/>
              </a:solidFill>
              <a:latin typeface="+mj-lt"/>
              <a:ea typeface="+mj-ea"/>
              <a:cs typeface="+mj-cs"/>
              <a:sym typeface="Helvetica Neue"/>
            </a:endParaRPr>
          </a:p>
        </p:txBody>
      </p:sp>
      <p:sp>
        <p:nvSpPr>
          <p:cNvPr id="59" name="文本框 58"/>
          <p:cNvSpPr txBox="1"/>
          <p:nvPr/>
        </p:nvSpPr>
        <p:spPr>
          <a:xfrm>
            <a:off x="4926013" y="3432175"/>
            <a:ext cx="288925" cy="284163"/>
          </a:xfrm>
          <a:prstGeom prst="rect">
            <a:avLst/>
          </a:prstGeom>
          <a:noFill/>
          <a:ln w="127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P3</a:t>
            </a:r>
            <a:endParaRPr lang="zh-CN" altLang="en-US" dirty="0">
              <a:solidFill>
                <a:srgbClr val="000000"/>
              </a:solidFill>
              <a:latin typeface="+mj-lt"/>
              <a:ea typeface="+mj-ea"/>
              <a:cs typeface="+mj-cs"/>
              <a:sym typeface="Helvetica Neue"/>
            </a:endParaRPr>
          </a:p>
        </p:txBody>
      </p:sp>
      <p:sp>
        <p:nvSpPr>
          <p:cNvPr id="61" name="文本框 60"/>
          <p:cNvSpPr txBox="1"/>
          <p:nvPr/>
        </p:nvSpPr>
        <p:spPr>
          <a:xfrm>
            <a:off x="2968625" y="4284663"/>
            <a:ext cx="13255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分布式文件存储</a:t>
            </a:r>
          </a:p>
        </p:txBody>
      </p:sp>
      <p:sp>
        <p:nvSpPr>
          <p:cNvPr id="62" name="文本框 61"/>
          <p:cNvSpPr txBox="1"/>
          <p:nvPr/>
        </p:nvSpPr>
        <p:spPr>
          <a:xfrm>
            <a:off x="7607300" y="3527425"/>
            <a:ext cx="1506538" cy="715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数据落盘加密</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zh-CN" altLang="en-US" dirty="0">
                <a:solidFill>
                  <a:srgbClr val="000000"/>
                </a:solidFill>
              </a:rPr>
              <a:t>数据完全分散存放</a:t>
            </a:r>
            <a:endParaRPr lang="en-US" altLang="zh-CN" dirty="0">
              <a:solidFill>
                <a:srgbClr val="000000"/>
              </a:solidFill>
            </a:endParaRPr>
          </a:p>
          <a:p>
            <a:pPr defTabSz="685800" fontAlgn="auto" latinLnBrk="1">
              <a:spcBef>
                <a:spcPts val="0"/>
              </a:spcBef>
              <a:spcAft>
                <a:spcPts val="0"/>
              </a:spcAft>
              <a:defRPr/>
            </a:pPr>
            <a:r>
              <a:rPr lang="zh-CN" altLang="en-US" dirty="0">
                <a:solidFill>
                  <a:srgbClr val="000000"/>
                </a:solidFill>
              </a:rPr>
              <a:t>三副本保证可用</a:t>
            </a:r>
            <a:endParaRPr lang="en-US" altLang="zh-CN" dirty="0">
              <a:solidFill>
                <a:srgbClr val="000000"/>
              </a:solidFill>
            </a:endParaRPr>
          </a:p>
        </p:txBody>
      </p:sp>
      <p:sp>
        <p:nvSpPr>
          <p:cNvPr id="36917"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6918"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9"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0"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en-US" altLang="en-US" sz="1400" dirty="0" smtClean="0">
                <a:solidFill>
                  <a:srgbClr val="FFFFFF"/>
                </a:solidFill>
              </a:rPr>
              <a:t>共有</a:t>
            </a:r>
            <a:r>
              <a:rPr kumimoji="1" lang="zh-CN" altLang="en-US" sz="1400" dirty="0" smtClean="0">
                <a:solidFill>
                  <a:srgbClr val="FFFFFF"/>
                </a:solidFill>
              </a:rPr>
              <a:t>云</a:t>
            </a:r>
            <a:r>
              <a:rPr kumimoji="1" lang="zh-CN" altLang="en-US" sz="1400" dirty="0">
                <a:solidFill>
                  <a:srgbClr val="FFFFFF"/>
                </a:solidFill>
              </a:rPr>
              <a:t>中的块存储</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组合 109"/>
          <p:cNvGrpSpPr>
            <a:grpSpLocks/>
          </p:cNvGrpSpPr>
          <p:nvPr/>
        </p:nvGrpSpPr>
        <p:grpSpPr bwMode="auto">
          <a:xfrm>
            <a:off x="323850" y="1058863"/>
            <a:ext cx="8429625" cy="3784600"/>
            <a:chOff x="-1071602" y="709933"/>
            <a:chExt cx="11244487" cy="4838519"/>
          </a:xfrm>
        </p:grpSpPr>
        <p:sp>
          <p:nvSpPr>
            <p:cNvPr id="5" name="圆角矩形 4"/>
            <p:cNvSpPr/>
            <p:nvPr/>
          </p:nvSpPr>
          <p:spPr>
            <a:xfrm>
              <a:off x="-1071602" y="713992"/>
              <a:ext cx="11244487" cy="483446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6" name="圆角矩形 5"/>
            <p:cNvSpPr/>
            <p:nvPr/>
          </p:nvSpPr>
          <p:spPr>
            <a:xfrm>
              <a:off x="-671374" y="1404049"/>
              <a:ext cx="6509520" cy="3884616"/>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7" name="圆角矩形 6"/>
            <p:cNvSpPr/>
            <p:nvPr/>
          </p:nvSpPr>
          <p:spPr>
            <a:xfrm>
              <a:off x="6236256" y="1389842"/>
              <a:ext cx="3470755" cy="3886647"/>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8" name="圆角矩形 7"/>
            <p:cNvSpPr/>
            <p:nvPr/>
          </p:nvSpPr>
          <p:spPr>
            <a:xfrm>
              <a:off x="-444791" y="2698922"/>
              <a:ext cx="2579244" cy="2116851"/>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9" name="文本框 5"/>
            <p:cNvSpPr txBox="1"/>
            <p:nvPr/>
          </p:nvSpPr>
          <p:spPr>
            <a:xfrm>
              <a:off x="-40327" y="3070334"/>
              <a:ext cx="434109"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0" name="文本框 6"/>
            <p:cNvSpPr txBox="1"/>
            <p:nvPr/>
          </p:nvSpPr>
          <p:spPr>
            <a:xfrm>
              <a:off x="707187" y="3076423"/>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1" name="文本框 7"/>
            <p:cNvSpPr txBox="1"/>
            <p:nvPr/>
          </p:nvSpPr>
          <p:spPr>
            <a:xfrm>
              <a:off x="1461055" y="3070334"/>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2" name="文本框 9"/>
            <p:cNvSpPr txBox="1"/>
            <p:nvPr/>
          </p:nvSpPr>
          <p:spPr>
            <a:xfrm>
              <a:off x="-40327" y="3817220"/>
              <a:ext cx="434109"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3" name="文本框 10"/>
            <p:cNvSpPr txBox="1"/>
            <p:nvPr/>
          </p:nvSpPr>
          <p:spPr>
            <a:xfrm>
              <a:off x="707187" y="3825338"/>
              <a:ext cx="434110" cy="367355"/>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4" name="文本框 11"/>
            <p:cNvSpPr txBox="1"/>
            <p:nvPr/>
          </p:nvSpPr>
          <p:spPr>
            <a:xfrm>
              <a:off x="1461055" y="3817220"/>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15" name="文本框 13"/>
            <p:cNvSpPr txBox="1"/>
            <p:nvPr/>
          </p:nvSpPr>
          <p:spPr>
            <a:xfrm>
              <a:off x="338723" y="2658330"/>
              <a:ext cx="1122331"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VNET</a:t>
              </a:r>
              <a:r>
                <a:rPr lang="zh-CN" altLang="en-US" dirty="0">
                  <a:solidFill>
                    <a:srgbClr val="000000"/>
                  </a:solidFill>
                </a:rPr>
                <a:t> </a:t>
              </a:r>
              <a:r>
                <a:rPr lang="en-US" altLang="zh-CN" dirty="0">
                  <a:solidFill>
                    <a:srgbClr val="000000"/>
                  </a:solidFill>
                </a:rPr>
                <a:t>101</a:t>
              </a:r>
              <a:endParaRPr lang="zh-CN" altLang="en-US" sz="1800" dirty="0">
                <a:solidFill>
                  <a:srgbClr val="000000"/>
                </a:solidFill>
                <a:latin typeface="+mj-lt"/>
                <a:ea typeface="+mj-ea"/>
                <a:cs typeface="+mj-cs"/>
                <a:sym typeface="Helvetica Neue"/>
              </a:endParaRPr>
            </a:p>
          </p:txBody>
        </p:sp>
        <p:sp>
          <p:nvSpPr>
            <p:cNvPr id="16" name="圆角矩形 15"/>
            <p:cNvSpPr/>
            <p:nvPr/>
          </p:nvSpPr>
          <p:spPr>
            <a:xfrm>
              <a:off x="3072553" y="2692832"/>
              <a:ext cx="2579244" cy="211685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17" name="文本框 15"/>
            <p:cNvSpPr txBox="1"/>
            <p:nvPr/>
          </p:nvSpPr>
          <p:spPr>
            <a:xfrm>
              <a:off x="3477015" y="3062216"/>
              <a:ext cx="620459" cy="47289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RDS</a:t>
              </a:r>
              <a:endParaRPr lang="zh-CN" altLang="en-US" sz="1800" dirty="0">
                <a:solidFill>
                  <a:srgbClr val="000000"/>
                </a:solidFill>
                <a:latin typeface="+mj-lt"/>
                <a:ea typeface="+mj-ea"/>
                <a:cs typeface="+mj-cs"/>
                <a:sym typeface="Helvetica Neue"/>
              </a:endParaRPr>
            </a:p>
          </p:txBody>
        </p:sp>
        <p:sp>
          <p:nvSpPr>
            <p:cNvPr id="18" name="文本框 16"/>
            <p:cNvSpPr txBox="1"/>
            <p:nvPr/>
          </p:nvSpPr>
          <p:spPr>
            <a:xfrm>
              <a:off x="4224531" y="3068305"/>
              <a:ext cx="1143507" cy="47289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err="1">
                  <a:solidFill>
                    <a:srgbClr val="000000"/>
                  </a:solidFill>
                  <a:latin typeface="+mj-lt"/>
                  <a:ea typeface="+mj-ea"/>
                  <a:cs typeface="+mj-cs"/>
                  <a:sym typeface="Helvetica Neue"/>
                </a:rPr>
                <a:t>MemDB</a:t>
              </a:r>
              <a:endParaRPr lang="zh-CN" altLang="en-US" sz="1800" dirty="0">
                <a:solidFill>
                  <a:srgbClr val="000000"/>
                </a:solidFill>
                <a:latin typeface="+mj-lt"/>
                <a:ea typeface="+mj-ea"/>
                <a:cs typeface="+mj-cs"/>
                <a:sym typeface="Helvetica Neue"/>
              </a:endParaRPr>
            </a:p>
          </p:txBody>
        </p:sp>
        <p:sp>
          <p:nvSpPr>
            <p:cNvPr id="19" name="文本框 18"/>
            <p:cNvSpPr txBox="1"/>
            <p:nvPr/>
          </p:nvSpPr>
          <p:spPr>
            <a:xfrm>
              <a:off x="3477015" y="3723859"/>
              <a:ext cx="1454796" cy="47289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ELB(TCP)</a:t>
              </a:r>
              <a:endParaRPr lang="zh-CN" altLang="en-US" sz="1800" dirty="0">
                <a:solidFill>
                  <a:srgbClr val="000000"/>
                </a:solidFill>
                <a:latin typeface="+mj-lt"/>
                <a:ea typeface="+mj-ea"/>
                <a:cs typeface="+mj-cs"/>
                <a:sym typeface="Helvetica Neue"/>
              </a:endParaRPr>
            </a:p>
          </p:txBody>
        </p:sp>
        <p:sp>
          <p:nvSpPr>
            <p:cNvPr id="20" name="圆角矩形 19"/>
            <p:cNvSpPr/>
            <p:nvPr/>
          </p:nvSpPr>
          <p:spPr>
            <a:xfrm>
              <a:off x="6712717" y="2705010"/>
              <a:ext cx="2579244" cy="211685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21" name="文本框 23"/>
            <p:cNvSpPr txBox="1"/>
            <p:nvPr/>
          </p:nvSpPr>
          <p:spPr>
            <a:xfrm>
              <a:off x="7117180" y="3076423"/>
              <a:ext cx="434109"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2" name="文本框 24"/>
            <p:cNvSpPr txBox="1"/>
            <p:nvPr/>
          </p:nvSpPr>
          <p:spPr>
            <a:xfrm>
              <a:off x="7864695" y="3082512"/>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3" name="文本框 25"/>
            <p:cNvSpPr txBox="1"/>
            <p:nvPr/>
          </p:nvSpPr>
          <p:spPr>
            <a:xfrm>
              <a:off x="8618562" y="3076423"/>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4" name="文本框 26"/>
            <p:cNvSpPr txBox="1"/>
            <p:nvPr/>
          </p:nvSpPr>
          <p:spPr>
            <a:xfrm>
              <a:off x="7117180" y="3823309"/>
              <a:ext cx="434109"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5" name="文本框 27"/>
            <p:cNvSpPr txBox="1"/>
            <p:nvPr/>
          </p:nvSpPr>
          <p:spPr>
            <a:xfrm>
              <a:off x="7864695" y="3829397"/>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6" name="文本框 28"/>
            <p:cNvSpPr txBox="1"/>
            <p:nvPr/>
          </p:nvSpPr>
          <p:spPr>
            <a:xfrm>
              <a:off x="8618562" y="3823309"/>
              <a:ext cx="434110" cy="369384"/>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VM</a:t>
              </a:r>
              <a:endParaRPr lang="zh-CN" altLang="en-US" sz="1800" dirty="0">
                <a:solidFill>
                  <a:srgbClr val="000000"/>
                </a:solidFill>
                <a:latin typeface="+mj-lt"/>
                <a:ea typeface="+mj-ea"/>
                <a:cs typeface="+mj-cs"/>
                <a:sym typeface="Helvetica Neue"/>
              </a:endParaRPr>
            </a:p>
          </p:txBody>
        </p:sp>
        <p:sp>
          <p:nvSpPr>
            <p:cNvPr id="27" name="文本框 29"/>
            <p:cNvSpPr txBox="1"/>
            <p:nvPr/>
          </p:nvSpPr>
          <p:spPr>
            <a:xfrm>
              <a:off x="-57268" y="4306349"/>
              <a:ext cx="2035019" cy="4708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192.168.0.0</a:t>
              </a:r>
              <a:r>
                <a:rPr lang="zh-CN" altLang="en-US" dirty="0">
                  <a:solidFill>
                    <a:srgbClr val="000000"/>
                  </a:solidFill>
                </a:rPr>
                <a:t>/</a:t>
              </a:r>
              <a:r>
                <a:rPr lang="en-US" altLang="zh-CN" dirty="0">
                  <a:solidFill>
                    <a:srgbClr val="000000"/>
                  </a:solidFill>
                </a:rPr>
                <a:t>24</a:t>
              </a:r>
              <a:endParaRPr lang="zh-CN" altLang="en-US" sz="1800" dirty="0">
                <a:solidFill>
                  <a:srgbClr val="000000"/>
                </a:solidFill>
                <a:latin typeface="+mj-lt"/>
                <a:ea typeface="+mj-ea"/>
                <a:cs typeface="+mj-cs"/>
                <a:sym typeface="Helvetica Neue"/>
              </a:endParaRPr>
            </a:p>
          </p:txBody>
        </p:sp>
        <p:sp>
          <p:nvSpPr>
            <p:cNvPr id="28" name="文本框 32"/>
            <p:cNvSpPr txBox="1"/>
            <p:nvPr/>
          </p:nvSpPr>
          <p:spPr>
            <a:xfrm>
              <a:off x="1933281" y="4815773"/>
              <a:ext cx="1666555"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VPC</a:t>
              </a:r>
              <a:r>
                <a:rPr lang="zh-CN" altLang="en-US" sz="1800" dirty="0">
                  <a:solidFill>
                    <a:srgbClr val="000000"/>
                  </a:solidFill>
                  <a:latin typeface="+mj-lt"/>
                  <a:ea typeface="+mj-ea"/>
                  <a:cs typeface="+mj-cs"/>
                  <a:sym typeface="Helvetica Neue"/>
                </a:rPr>
                <a:t> </a:t>
              </a:r>
              <a:r>
                <a:rPr lang="zh-CN" altLang="zh-CN" dirty="0">
                  <a:solidFill>
                    <a:srgbClr val="000000"/>
                  </a:solidFill>
                </a:rPr>
                <a:t> </a:t>
              </a:r>
              <a:r>
                <a:rPr lang="en-US" altLang="zh-CN" dirty="0">
                  <a:solidFill>
                    <a:srgbClr val="000000"/>
                  </a:solidFill>
                </a:rPr>
                <a:t>Domain</a:t>
              </a:r>
              <a:r>
                <a:rPr lang="zh-CN" altLang="en-US" dirty="0">
                  <a:solidFill>
                    <a:srgbClr val="000000"/>
                  </a:solidFill>
                </a:rPr>
                <a:t> </a:t>
              </a:r>
              <a:r>
                <a:rPr lang="en-US" altLang="zh-CN" dirty="0">
                  <a:solidFill>
                    <a:srgbClr val="000000"/>
                  </a:solidFill>
                </a:rPr>
                <a:t>1</a:t>
              </a:r>
              <a:endParaRPr lang="zh-CN" altLang="en-US" sz="1800" dirty="0">
                <a:solidFill>
                  <a:srgbClr val="000000"/>
                </a:solidFill>
                <a:latin typeface="+mj-lt"/>
                <a:ea typeface="+mj-ea"/>
                <a:cs typeface="+mj-cs"/>
                <a:sym typeface="Helvetica Neue"/>
              </a:endParaRPr>
            </a:p>
          </p:txBody>
        </p:sp>
        <p:sp>
          <p:nvSpPr>
            <p:cNvPr id="29" name="文本框 35"/>
            <p:cNvSpPr txBox="1"/>
            <p:nvPr/>
          </p:nvSpPr>
          <p:spPr>
            <a:xfrm>
              <a:off x="7148944" y="4819832"/>
              <a:ext cx="1664438"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VPC</a:t>
              </a:r>
              <a:r>
                <a:rPr lang="zh-CN" altLang="en-US" sz="1800" dirty="0">
                  <a:solidFill>
                    <a:srgbClr val="000000"/>
                  </a:solidFill>
                  <a:latin typeface="+mj-lt"/>
                  <a:ea typeface="+mj-ea"/>
                  <a:cs typeface="+mj-cs"/>
                  <a:sym typeface="Helvetica Neue"/>
                </a:rPr>
                <a:t> </a:t>
              </a:r>
              <a:r>
                <a:rPr lang="zh-CN" altLang="zh-CN" dirty="0">
                  <a:solidFill>
                    <a:srgbClr val="000000"/>
                  </a:solidFill>
                </a:rPr>
                <a:t> </a:t>
              </a:r>
              <a:r>
                <a:rPr lang="en-US" altLang="zh-CN" dirty="0">
                  <a:solidFill>
                    <a:srgbClr val="000000"/>
                  </a:solidFill>
                </a:rPr>
                <a:t>Domain</a:t>
              </a:r>
              <a:r>
                <a:rPr lang="zh-CN" altLang="en-US" dirty="0">
                  <a:solidFill>
                    <a:srgbClr val="000000"/>
                  </a:solidFill>
                </a:rPr>
                <a:t> </a:t>
              </a:r>
              <a:r>
                <a:rPr lang="en-US" altLang="zh-CN" dirty="0">
                  <a:solidFill>
                    <a:srgbClr val="000000"/>
                  </a:solidFill>
                </a:rPr>
                <a:t>2</a:t>
              </a:r>
              <a:endParaRPr lang="zh-CN" altLang="en-US" sz="1800" dirty="0">
                <a:solidFill>
                  <a:srgbClr val="000000"/>
                </a:solidFill>
                <a:latin typeface="+mj-lt"/>
                <a:ea typeface="+mj-ea"/>
                <a:cs typeface="+mj-cs"/>
                <a:sym typeface="Helvetica Neue"/>
              </a:endParaRPr>
            </a:p>
          </p:txBody>
        </p:sp>
        <p:sp>
          <p:nvSpPr>
            <p:cNvPr id="30" name="连接器 36"/>
            <p:cNvSpPr/>
            <p:nvPr/>
          </p:nvSpPr>
          <p:spPr>
            <a:xfrm>
              <a:off x="571660" y="1125996"/>
              <a:ext cx="548461" cy="554076"/>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31" name="连接器 37"/>
            <p:cNvSpPr/>
            <p:nvPr/>
          </p:nvSpPr>
          <p:spPr>
            <a:xfrm>
              <a:off x="7750344" y="1091494"/>
              <a:ext cx="548461" cy="55407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32" name="连接器 49"/>
            <p:cNvSpPr/>
            <p:nvPr/>
          </p:nvSpPr>
          <p:spPr>
            <a:xfrm>
              <a:off x="1405997" y="1117878"/>
              <a:ext cx="548461" cy="554076"/>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33" name="文本框 52"/>
            <p:cNvSpPr txBox="1"/>
            <p:nvPr/>
          </p:nvSpPr>
          <p:spPr>
            <a:xfrm>
              <a:off x="3911125" y="2652241"/>
              <a:ext cx="1122331"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VNET</a:t>
              </a:r>
              <a:r>
                <a:rPr lang="zh-CN" altLang="en-US" dirty="0">
                  <a:solidFill>
                    <a:srgbClr val="000000"/>
                  </a:solidFill>
                </a:rPr>
                <a:t> </a:t>
              </a:r>
              <a:r>
                <a:rPr lang="en-US" altLang="zh-CN" dirty="0">
                  <a:solidFill>
                    <a:srgbClr val="000000"/>
                  </a:solidFill>
                </a:rPr>
                <a:t>102</a:t>
              </a:r>
              <a:endParaRPr lang="zh-CN" altLang="en-US" sz="1800" dirty="0">
                <a:solidFill>
                  <a:srgbClr val="000000"/>
                </a:solidFill>
                <a:latin typeface="+mj-lt"/>
                <a:ea typeface="+mj-ea"/>
                <a:cs typeface="+mj-cs"/>
                <a:sym typeface="Helvetica Neue"/>
              </a:endParaRPr>
            </a:p>
          </p:txBody>
        </p:sp>
        <p:sp>
          <p:nvSpPr>
            <p:cNvPr id="34" name="文本框 53"/>
            <p:cNvSpPr txBox="1"/>
            <p:nvPr/>
          </p:nvSpPr>
          <p:spPr>
            <a:xfrm>
              <a:off x="7644464" y="2664418"/>
              <a:ext cx="1124449"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VNET</a:t>
              </a:r>
              <a:r>
                <a:rPr lang="zh-CN" altLang="en-US" dirty="0">
                  <a:solidFill>
                    <a:srgbClr val="000000"/>
                  </a:solidFill>
                </a:rPr>
                <a:t> </a:t>
              </a:r>
              <a:r>
                <a:rPr lang="en-US" altLang="zh-CN" dirty="0">
                  <a:solidFill>
                    <a:srgbClr val="000000"/>
                  </a:solidFill>
                </a:rPr>
                <a:t>10</a:t>
              </a:r>
              <a:r>
                <a:rPr lang="zh-CN" altLang="zh-CN" dirty="0">
                  <a:solidFill>
                    <a:srgbClr val="000000"/>
                  </a:solidFill>
                </a:rPr>
                <a:t>3</a:t>
              </a:r>
              <a:endParaRPr lang="zh-CN" altLang="en-US" sz="1800" dirty="0">
                <a:solidFill>
                  <a:srgbClr val="000000"/>
                </a:solidFill>
                <a:latin typeface="+mj-lt"/>
                <a:ea typeface="+mj-ea"/>
                <a:cs typeface="+mj-cs"/>
                <a:sym typeface="Helvetica Neue"/>
              </a:endParaRPr>
            </a:p>
          </p:txBody>
        </p:sp>
        <p:sp>
          <p:nvSpPr>
            <p:cNvPr id="35" name="文本框 54"/>
            <p:cNvSpPr txBox="1"/>
            <p:nvPr/>
          </p:nvSpPr>
          <p:spPr>
            <a:xfrm>
              <a:off x="3468545" y="4302290"/>
              <a:ext cx="2035020" cy="4708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192.168.1.0</a:t>
              </a:r>
              <a:r>
                <a:rPr lang="zh-CN" altLang="en-US" dirty="0">
                  <a:solidFill>
                    <a:srgbClr val="000000"/>
                  </a:solidFill>
                </a:rPr>
                <a:t>/</a:t>
              </a:r>
              <a:r>
                <a:rPr lang="en-US" altLang="zh-CN" dirty="0">
                  <a:solidFill>
                    <a:srgbClr val="000000"/>
                  </a:solidFill>
                </a:rPr>
                <a:t>24</a:t>
              </a:r>
              <a:endParaRPr lang="zh-CN" altLang="en-US" sz="1800" dirty="0">
                <a:solidFill>
                  <a:srgbClr val="000000"/>
                </a:solidFill>
                <a:latin typeface="+mj-lt"/>
                <a:ea typeface="+mj-ea"/>
                <a:cs typeface="+mj-cs"/>
                <a:sym typeface="Helvetica Neue"/>
              </a:endParaRPr>
            </a:p>
          </p:txBody>
        </p:sp>
        <p:sp>
          <p:nvSpPr>
            <p:cNvPr id="36" name="文本框 55"/>
            <p:cNvSpPr txBox="1"/>
            <p:nvPr/>
          </p:nvSpPr>
          <p:spPr>
            <a:xfrm>
              <a:off x="7089651" y="4314467"/>
              <a:ext cx="2035020" cy="4728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192.168.3.0</a:t>
              </a:r>
              <a:r>
                <a:rPr lang="zh-CN" altLang="en-US" dirty="0">
                  <a:solidFill>
                    <a:srgbClr val="000000"/>
                  </a:solidFill>
                </a:rPr>
                <a:t>/</a:t>
              </a:r>
              <a:r>
                <a:rPr lang="en-US" altLang="zh-CN" dirty="0">
                  <a:solidFill>
                    <a:srgbClr val="000000"/>
                  </a:solidFill>
                </a:rPr>
                <a:t>24</a:t>
              </a:r>
              <a:endParaRPr lang="zh-CN" altLang="en-US" sz="1800" dirty="0">
                <a:solidFill>
                  <a:srgbClr val="000000"/>
                </a:solidFill>
                <a:latin typeface="+mj-lt"/>
                <a:ea typeface="+mj-ea"/>
                <a:cs typeface="+mj-cs"/>
                <a:sym typeface="Helvetica Neue"/>
              </a:endParaRPr>
            </a:p>
          </p:txBody>
        </p:sp>
        <p:sp>
          <p:nvSpPr>
            <p:cNvPr id="37" name="文本框 58"/>
            <p:cNvSpPr txBox="1"/>
            <p:nvPr/>
          </p:nvSpPr>
          <p:spPr>
            <a:xfrm flipH="1">
              <a:off x="565308" y="748494"/>
              <a:ext cx="745397" cy="472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IGW</a:t>
              </a:r>
              <a:endParaRPr lang="zh-CN" altLang="en-US" sz="1800" dirty="0">
                <a:solidFill>
                  <a:srgbClr val="000000"/>
                </a:solidFill>
                <a:latin typeface="+mj-lt"/>
                <a:ea typeface="+mj-ea"/>
                <a:cs typeface="+mj-cs"/>
                <a:sym typeface="Helvetica Neue"/>
              </a:endParaRPr>
            </a:p>
          </p:txBody>
        </p:sp>
        <p:sp>
          <p:nvSpPr>
            <p:cNvPr id="38" name="连接器 61"/>
            <p:cNvSpPr/>
            <p:nvPr/>
          </p:nvSpPr>
          <p:spPr>
            <a:xfrm>
              <a:off x="2341979" y="1091494"/>
              <a:ext cx="546342" cy="55407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39" name="连接器 62"/>
            <p:cNvSpPr/>
            <p:nvPr/>
          </p:nvSpPr>
          <p:spPr>
            <a:xfrm>
              <a:off x="3538427" y="1091494"/>
              <a:ext cx="548459" cy="55407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40" name="连接器 63"/>
            <p:cNvSpPr/>
            <p:nvPr/>
          </p:nvSpPr>
          <p:spPr>
            <a:xfrm>
              <a:off x="4743344" y="1091494"/>
              <a:ext cx="548461" cy="55407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41" name="连接器 68"/>
            <p:cNvSpPr/>
            <p:nvPr/>
          </p:nvSpPr>
          <p:spPr>
            <a:xfrm>
              <a:off x="2344097" y="2189496"/>
              <a:ext cx="546342" cy="55610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42" name="文本框 71"/>
            <p:cNvSpPr txBox="1"/>
            <p:nvPr/>
          </p:nvSpPr>
          <p:spPr>
            <a:xfrm>
              <a:off x="1310705" y="758643"/>
              <a:ext cx="554813"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NAT</a:t>
              </a:r>
              <a:endParaRPr lang="zh-CN" altLang="en-US" sz="1800" dirty="0">
                <a:solidFill>
                  <a:srgbClr val="000000"/>
                </a:solidFill>
                <a:latin typeface="+mj-lt"/>
                <a:ea typeface="+mj-ea"/>
                <a:cs typeface="+mj-cs"/>
                <a:sym typeface="Helvetica Neue"/>
              </a:endParaRPr>
            </a:p>
          </p:txBody>
        </p:sp>
        <p:sp>
          <p:nvSpPr>
            <p:cNvPr id="43" name="文本框 72"/>
            <p:cNvSpPr txBox="1"/>
            <p:nvPr/>
          </p:nvSpPr>
          <p:spPr>
            <a:xfrm>
              <a:off x="1977750" y="748494"/>
              <a:ext cx="1082097"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VPN-GW</a:t>
              </a:r>
              <a:endParaRPr lang="zh-CN" altLang="en-US" sz="1800" dirty="0">
                <a:solidFill>
                  <a:srgbClr val="000000"/>
                </a:solidFill>
                <a:latin typeface="+mj-lt"/>
                <a:ea typeface="+mj-ea"/>
                <a:cs typeface="+mj-cs"/>
                <a:sym typeface="Helvetica Neue"/>
              </a:endParaRPr>
            </a:p>
          </p:txBody>
        </p:sp>
        <p:sp>
          <p:nvSpPr>
            <p:cNvPr id="44" name="文本框 73"/>
            <p:cNvSpPr txBox="1"/>
            <p:nvPr/>
          </p:nvSpPr>
          <p:spPr>
            <a:xfrm>
              <a:off x="4565465" y="709933"/>
              <a:ext cx="1069392" cy="4728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t>Peering</a:t>
              </a:r>
              <a:endParaRPr lang="zh-CN" altLang="en-US" sz="1800" dirty="0">
                <a:latin typeface="+mj-lt"/>
                <a:ea typeface="+mj-ea"/>
                <a:cs typeface="+mj-cs"/>
                <a:sym typeface="Helvetica Neue"/>
              </a:endParaRPr>
            </a:p>
          </p:txBody>
        </p:sp>
        <p:sp>
          <p:nvSpPr>
            <p:cNvPr id="45" name="文本框 74"/>
            <p:cNvSpPr txBox="1"/>
            <p:nvPr/>
          </p:nvSpPr>
          <p:spPr>
            <a:xfrm>
              <a:off x="3273725" y="722110"/>
              <a:ext cx="1088449" cy="369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err="1">
                  <a:solidFill>
                    <a:srgbClr val="0070C0"/>
                  </a:solidFill>
                </a:rPr>
                <a:t>EndPoint</a:t>
              </a:r>
              <a:endParaRPr lang="zh-CN" altLang="en-US" sz="1800" dirty="0">
                <a:solidFill>
                  <a:srgbClr val="0070C0"/>
                </a:solidFill>
                <a:latin typeface="+mj-lt"/>
                <a:ea typeface="+mj-ea"/>
                <a:cs typeface="+mj-cs"/>
                <a:sym typeface="Helvetica Neue"/>
              </a:endParaRPr>
            </a:p>
          </p:txBody>
        </p:sp>
        <p:sp>
          <p:nvSpPr>
            <p:cNvPr id="46" name="文本框 75"/>
            <p:cNvSpPr txBox="1"/>
            <p:nvPr/>
          </p:nvSpPr>
          <p:spPr>
            <a:xfrm>
              <a:off x="2168335" y="2627886"/>
              <a:ext cx="861866" cy="472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latin typeface="+mj-lt"/>
                  <a:ea typeface="+mj-ea"/>
                  <a:cs typeface="+mj-cs"/>
                  <a:sym typeface="Helvetica Neue"/>
                </a:rPr>
                <a:t>Route</a:t>
              </a:r>
              <a:endParaRPr lang="zh-CN" altLang="en-US" sz="1800" dirty="0">
                <a:solidFill>
                  <a:srgbClr val="000000"/>
                </a:solidFill>
                <a:latin typeface="+mj-lt"/>
                <a:ea typeface="+mj-ea"/>
                <a:cs typeface="+mj-cs"/>
                <a:sym typeface="Helvetica Neue"/>
              </a:endParaRPr>
            </a:p>
          </p:txBody>
        </p:sp>
        <p:cxnSp>
          <p:nvCxnSpPr>
            <p:cNvPr id="47" name="直线连接符 42"/>
            <p:cNvCxnSpPr>
              <a:stCxn id="56" idx="3"/>
              <a:endCxn id="41" idx="2"/>
            </p:cNvCxnSpPr>
            <p:nvPr/>
          </p:nvCxnSpPr>
          <p:spPr>
            <a:xfrm flipV="1">
              <a:off x="1310705" y="2467549"/>
              <a:ext cx="1033392" cy="1623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48" name="直线连接符 45"/>
            <p:cNvCxnSpPr>
              <a:stCxn id="41" idx="6"/>
              <a:endCxn id="59" idx="1"/>
            </p:cNvCxnSpPr>
            <p:nvPr/>
          </p:nvCxnSpPr>
          <p:spPr>
            <a:xfrm flipV="1">
              <a:off x="2890439" y="2418839"/>
              <a:ext cx="1321386" cy="4871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49" name="直线连接符 81"/>
            <p:cNvCxnSpPr>
              <a:stCxn id="41" idx="1"/>
              <a:endCxn id="30" idx="5"/>
            </p:cNvCxnSpPr>
            <p:nvPr/>
          </p:nvCxnSpPr>
          <p:spPr>
            <a:xfrm rot="16200000" flipV="1">
              <a:off x="1395155" y="1243386"/>
              <a:ext cx="671790" cy="1382796"/>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50" name="直线连接符 83"/>
            <p:cNvCxnSpPr>
              <a:stCxn id="41" idx="1"/>
              <a:endCxn id="32" idx="4"/>
            </p:cNvCxnSpPr>
            <p:nvPr/>
          </p:nvCxnSpPr>
          <p:spPr>
            <a:xfrm rot="16200000" flipV="1">
              <a:off x="1751445" y="1599677"/>
              <a:ext cx="598725" cy="743279"/>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51" name="直线连接符 85"/>
            <p:cNvCxnSpPr>
              <a:endCxn id="38" idx="4"/>
            </p:cNvCxnSpPr>
            <p:nvPr/>
          </p:nvCxnSpPr>
          <p:spPr>
            <a:xfrm flipH="1" flipV="1">
              <a:off x="2615150" y="1645569"/>
              <a:ext cx="2117" cy="543927"/>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52" name="直线连接符 87"/>
            <p:cNvCxnSpPr>
              <a:stCxn id="41" idx="7"/>
              <a:endCxn id="39" idx="4"/>
            </p:cNvCxnSpPr>
            <p:nvPr/>
          </p:nvCxnSpPr>
          <p:spPr>
            <a:xfrm rot="5400000" flipH="1" flipV="1">
              <a:off x="2999288" y="1456251"/>
              <a:ext cx="625111" cy="100374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53" name="直线连接符 89"/>
            <p:cNvCxnSpPr>
              <a:stCxn id="41" idx="7"/>
              <a:endCxn id="40" idx="3"/>
            </p:cNvCxnSpPr>
            <p:nvPr/>
          </p:nvCxnSpPr>
          <p:spPr>
            <a:xfrm flipV="1">
              <a:off x="2809970" y="1564386"/>
              <a:ext cx="2013842" cy="706294"/>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54" name="文本框 73"/>
            <p:cNvSpPr txBox="1"/>
            <p:nvPr/>
          </p:nvSpPr>
          <p:spPr>
            <a:xfrm>
              <a:off x="7551289" y="758643"/>
              <a:ext cx="1067273" cy="4728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t>Peering</a:t>
              </a:r>
              <a:endParaRPr lang="zh-CN" altLang="en-US" sz="1800" dirty="0">
                <a:latin typeface="+mj-lt"/>
                <a:ea typeface="+mj-ea"/>
                <a:cs typeface="+mj-cs"/>
                <a:sym typeface="Helvetica Neue"/>
              </a:endParaRPr>
            </a:p>
          </p:txBody>
        </p:sp>
        <p:sp>
          <p:nvSpPr>
            <p:cNvPr id="55" name="任意形状 74"/>
            <p:cNvSpPr/>
            <p:nvPr/>
          </p:nvSpPr>
          <p:spPr>
            <a:xfrm>
              <a:off x="5291804" y="947393"/>
              <a:ext cx="2572890" cy="324733"/>
            </a:xfrm>
            <a:custGeom>
              <a:avLst/>
              <a:gdLst>
                <a:gd name="connsiteX0" fmla="*/ 3373346 w 3373346"/>
                <a:gd name="connsiteY0" fmla="*/ 1678652 h 1982938"/>
                <a:gd name="connsiteX1" fmla="*/ 2288583 w 3373346"/>
                <a:gd name="connsiteY1" fmla="*/ 196914 h 1982938"/>
                <a:gd name="connsiteX2" fmla="*/ 608525 w 3373346"/>
                <a:gd name="connsiteY2" fmla="*/ 210144 h 1982938"/>
                <a:gd name="connsiteX3" fmla="*/ 0 w 3373346"/>
                <a:gd name="connsiteY3" fmla="*/ 1982938 h 1982938"/>
              </a:gdLst>
              <a:ahLst/>
              <a:cxnLst>
                <a:cxn ang="0">
                  <a:pos x="connsiteX0" y="connsiteY0"/>
                </a:cxn>
                <a:cxn ang="0">
                  <a:pos x="connsiteX1" y="connsiteY1"/>
                </a:cxn>
                <a:cxn ang="0">
                  <a:pos x="connsiteX2" y="connsiteY2"/>
                </a:cxn>
                <a:cxn ang="0">
                  <a:pos x="connsiteX3" y="connsiteY3"/>
                </a:cxn>
              </a:cxnLst>
              <a:rect l="l" t="t" r="r" b="b"/>
              <a:pathLst>
                <a:path w="3373346" h="1982938">
                  <a:moveTo>
                    <a:pt x="3373346" y="1678652"/>
                  </a:moveTo>
                  <a:cubicBezTo>
                    <a:pt x="3061366" y="1060158"/>
                    <a:pt x="2749387" y="441665"/>
                    <a:pt x="2288583" y="196914"/>
                  </a:cubicBezTo>
                  <a:cubicBezTo>
                    <a:pt x="1827779" y="-47837"/>
                    <a:pt x="989955" y="-87527"/>
                    <a:pt x="608525" y="210144"/>
                  </a:cubicBezTo>
                  <a:cubicBezTo>
                    <a:pt x="227094" y="507815"/>
                    <a:pt x="99216" y="1689677"/>
                    <a:pt x="0" y="1982938"/>
                  </a:cubicBezTo>
                </a:path>
              </a:pathLst>
            </a:custGeom>
            <a:ln w="38100">
              <a:solidFill>
                <a:srgbClr val="FF6600"/>
              </a:solidFill>
            </a:ln>
          </p:spPr>
          <p:style>
            <a:lnRef idx="0">
              <a:scrgbClr r="0" g="0" b="0"/>
            </a:lnRef>
            <a:fillRef idx="0">
              <a:scrgbClr r="0" g="0" b="0"/>
            </a:fillRef>
            <a:effectRef idx="0">
              <a:scrgbClr r="0" g="0" b="0"/>
            </a:effectRef>
            <a:fontRef idx="none"/>
          </p:style>
          <p:txBody>
            <a:bodyPr spcFirstLastPara="1" lIns="91439" tIns="45719" rIns="91439" bIns="45719" spcCol="38100"/>
            <a:lstStyle/>
            <a:p>
              <a:pPr fontAlgn="auto" latinLnBrk="1">
                <a:spcBef>
                  <a:spcPts val="0"/>
                </a:spcBef>
                <a:spcAft>
                  <a:spcPts val="0"/>
                </a:spcAft>
                <a:buFontTx/>
                <a:buNone/>
                <a:defRPr/>
              </a:pPr>
              <a:endParaRPr lang="zh-CN" altLang="en-US" sz="1800">
                <a:solidFill>
                  <a:srgbClr val="000000"/>
                </a:solidFill>
              </a:endParaRPr>
            </a:p>
          </p:txBody>
        </p:sp>
        <p:sp>
          <p:nvSpPr>
            <p:cNvPr id="56" name="文本框 5"/>
            <p:cNvSpPr txBox="1"/>
            <p:nvPr/>
          </p:nvSpPr>
          <p:spPr>
            <a:xfrm>
              <a:off x="368370" y="2246325"/>
              <a:ext cx="942335" cy="472893"/>
            </a:xfrm>
            <a:prstGeom prst="rect">
              <a:avLst/>
            </a:prstGeom>
            <a:noFill/>
            <a:ln w="25400" cap="flat">
              <a:solidFill>
                <a:srgbClr val="00B050"/>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ACL</a:t>
              </a:r>
              <a:endParaRPr lang="zh-CN" altLang="en-US" sz="1800" dirty="0">
                <a:solidFill>
                  <a:srgbClr val="000000"/>
                </a:solidFill>
                <a:latin typeface="+mj-lt"/>
                <a:ea typeface="+mj-ea"/>
                <a:cs typeface="+mj-cs"/>
                <a:sym typeface="Helvetica Neue"/>
              </a:endParaRPr>
            </a:p>
          </p:txBody>
        </p:sp>
      </p:grpSp>
      <p:sp>
        <p:nvSpPr>
          <p:cNvPr id="57" name="文本框 29"/>
          <p:cNvSpPr txBox="1"/>
          <p:nvPr/>
        </p:nvSpPr>
        <p:spPr>
          <a:xfrm>
            <a:off x="4110038" y="1733550"/>
            <a:ext cx="1525587" cy="3698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192.168.0.0</a:t>
            </a:r>
            <a:r>
              <a:rPr lang="zh-CN" altLang="en-US" dirty="0">
                <a:solidFill>
                  <a:srgbClr val="000000"/>
                </a:solidFill>
              </a:rPr>
              <a:t>/</a:t>
            </a:r>
            <a:r>
              <a:rPr lang="en-US" altLang="zh-CN" dirty="0">
                <a:solidFill>
                  <a:srgbClr val="000000"/>
                </a:solidFill>
              </a:rPr>
              <a:t>23</a:t>
            </a:r>
            <a:endParaRPr lang="zh-CN" altLang="en-US" sz="1800" dirty="0">
              <a:solidFill>
                <a:srgbClr val="000000"/>
              </a:solidFill>
              <a:latin typeface="+mj-lt"/>
              <a:ea typeface="+mj-ea"/>
              <a:cs typeface="+mj-cs"/>
              <a:sym typeface="Helvetica Neue"/>
            </a:endParaRPr>
          </a:p>
        </p:txBody>
      </p:sp>
      <p:sp>
        <p:nvSpPr>
          <p:cNvPr id="58" name="文本框 55"/>
          <p:cNvSpPr txBox="1"/>
          <p:nvPr/>
        </p:nvSpPr>
        <p:spPr>
          <a:xfrm>
            <a:off x="6396038" y="1733550"/>
            <a:ext cx="1525587" cy="3698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rPr>
              <a:t>192.168.3.0</a:t>
            </a:r>
            <a:r>
              <a:rPr lang="zh-CN" altLang="en-US" dirty="0">
                <a:solidFill>
                  <a:srgbClr val="000000"/>
                </a:solidFill>
              </a:rPr>
              <a:t>/</a:t>
            </a:r>
            <a:r>
              <a:rPr lang="en-US" altLang="zh-CN" dirty="0">
                <a:solidFill>
                  <a:srgbClr val="000000"/>
                </a:solidFill>
              </a:rPr>
              <a:t>24</a:t>
            </a:r>
            <a:endParaRPr lang="zh-CN" altLang="en-US" sz="1800" dirty="0">
              <a:solidFill>
                <a:srgbClr val="000000"/>
              </a:solidFill>
              <a:latin typeface="+mj-lt"/>
              <a:ea typeface="+mj-ea"/>
              <a:cs typeface="+mj-cs"/>
              <a:sym typeface="Helvetica Neue"/>
            </a:endParaRPr>
          </a:p>
        </p:txBody>
      </p:sp>
      <p:sp>
        <p:nvSpPr>
          <p:cNvPr id="59" name="文本框 5"/>
          <p:cNvSpPr txBox="1"/>
          <p:nvPr/>
        </p:nvSpPr>
        <p:spPr>
          <a:xfrm>
            <a:off x="4284663" y="2211388"/>
            <a:ext cx="750887" cy="369887"/>
          </a:xfrm>
          <a:prstGeom prst="rect">
            <a:avLst/>
          </a:prstGeom>
          <a:noFill/>
          <a:ln w="25400" cap="flat">
            <a:solidFill>
              <a:srgbClr val="00B050"/>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ACL</a:t>
            </a:r>
            <a:endParaRPr lang="zh-CN" altLang="en-US" sz="1800" dirty="0">
              <a:solidFill>
                <a:srgbClr val="000000"/>
              </a:solidFill>
              <a:latin typeface="+mj-lt"/>
              <a:ea typeface="+mj-ea"/>
              <a:cs typeface="+mj-cs"/>
              <a:sym typeface="Helvetica Neue"/>
            </a:endParaRPr>
          </a:p>
        </p:txBody>
      </p:sp>
      <p:sp>
        <p:nvSpPr>
          <p:cNvPr id="60" name="圆角矩形 59"/>
          <p:cNvSpPr/>
          <p:nvPr/>
        </p:nvSpPr>
        <p:spPr>
          <a:xfrm>
            <a:off x="1038225" y="3376613"/>
            <a:ext cx="1714500" cy="50006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圆角矩形 60"/>
          <p:cNvSpPr/>
          <p:nvPr/>
        </p:nvSpPr>
        <p:spPr>
          <a:xfrm>
            <a:off x="6396038" y="2876550"/>
            <a:ext cx="1714500" cy="107156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圆角矩形 61"/>
          <p:cNvSpPr/>
          <p:nvPr/>
        </p:nvSpPr>
        <p:spPr>
          <a:xfrm>
            <a:off x="1038225" y="2876550"/>
            <a:ext cx="1714500" cy="428625"/>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文本框 5"/>
          <p:cNvSpPr txBox="1"/>
          <p:nvPr/>
        </p:nvSpPr>
        <p:spPr>
          <a:xfrm>
            <a:off x="6875463" y="2284413"/>
            <a:ext cx="701675" cy="368300"/>
          </a:xfrm>
          <a:prstGeom prst="rect">
            <a:avLst/>
          </a:prstGeom>
          <a:noFill/>
          <a:ln w="25400" cap="flat">
            <a:solidFill>
              <a:srgbClr val="00B050"/>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ACL</a:t>
            </a:r>
            <a:endParaRPr lang="zh-CN" altLang="en-US" sz="1800" dirty="0">
              <a:solidFill>
                <a:srgbClr val="000000"/>
              </a:solidFill>
              <a:latin typeface="+mj-lt"/>
              <a:ea typeface="+mj-ea"/>
              <a:cs typeface="+mj-cs"/>
              <a:sym typeface="Helvetica Neue"/>
            </a:endParaRPr>
          </a:p>
        </p:txBody>
      </p:sp>
      <p:cxnSp>
        <p:nvCxnSpPr>
          <p:cNvPr id="64" name="直线连接符 87"/>
          <p:cNvCxnSpPr>
            <a:stCxn id="63" idx="0"/>
            <a:endCxn id="58" idx="0"/>
          </p:cNvCxnSpPr>
          <p:nvPr/>
        </p:nvCxnSpPr>
        <p:spPr>
          <a:xfrm flipH="1" flipV="1">
            <a:off x="7159625" y="1733550"/>
            <a:ext cx="66675" cy="550863"/>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65" name="文本框 5"/>
          <p:cNvSpPr txBox="1"/>
          <p:nvPr/>
        </p:nvSpPr>
        <p:spPr>
          <a:xfrm>
            <a:off x="3681413" y="660400"/>
            <a:ext cx="1643062" cy="369888"/>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latin typeface="+mj-lt"/>
                <a:ea typeface="+mj-ea"/>
                <a:cs typeface="+mj-cs"/>
                <a:sym typeface="Helvetica Neue"/>
              </a:rPr>
              <a:t>S3/RDS/LB/EMR</a:t>
            </a:r>
            <a:endParaRPr lang="zh-CN" altLang="en-US" sz="1800" dirty="0">
              <a:solidFill>
                <a:srgbClr val="000000"/>
              </a:solidFill>
              <a:latin typeface="+mj-lt"/>
              <a:ea typeface="+mj-ea"/>
              <a:cs typeface="+mj-cs"/>
              <a:sym typeface="Helvetica Neue"/>
            </a:endParaRPr>
          </a:p>
        </p:txBody>
      </p:sp>
      <p:sp>
        <p:nvSpPr>
          <p:cNvPr id="66" name="文本框 5"/>
          <p:cNvSpPr txBox="1"/>
          <p:nvPr/>
        </p:nvSpPr>
        <p:spPr>
          <a:xfrm>
            <a:off x="2771775" y="517525"/>
            <a:ext cx="884238" cy="647700"/>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sz="1800" dirty="0">
                <a:solidFill>
                  <a:srgbClr val="000000"/>
                </a:solidFill>
                <a:latin typeface="+mj-lt"/>
                <a:ea typeface="+mj-ea"/>
                <a:cs typeface="+mj-cs"/>
                <a:sym typeface="Helvetica Neue"/>
              </a:rPr>
              <a:t>IPSec &amp; DC</a:t>
            </a:r>
            <a:endParaRPr lang="zh-CN" altLang="en-US" sz="1800" dirty="0">
              <a:solidFill>
                <a:srgbClr val="000000"/>
              </a:solidFill>
              <a:latin typeface="+mj-lt"/>
              <a:ea typeface="+mj-ea"/>
              <a:cs typeface="+mj-cs"/>
              <a:sym typeface="Helvetica Neue"/>
            </a:endParaRPr>
          </a:p>
        </p:txBody>
      </p:sp>
      <p:sp>
        <p:nvSpPr>
          <p:cNvPr id="67" name="文本框 69"/>
          <p:cNvSpPr txBox="1"/>
          <p:nvPr/>
        </p:nvSpPr>
        <p:spPr>
          <a:xfrm>
            <a:off x="2824163" y="3221038"/>
            <a:ext cx="344487" cy="368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FF0000"/>
                </a:solidFill>
              </a:rPr>
              <a:t>SG</a:t>
            </a:r>
            <a:endParaRPr lang="zh-CN" altLang="en-US" sz="1800" dirty="0">
              <a:solidFill>
                <a:srgbClr val="FF0000"/>
              </a:solidFill>
              <a:latin typeface="+mj-lt"/>
              <a:ea typeface="+mj-ea"/>
              <a:cs typeface="+mj-cs"/>
              <a:sym typeface="Helvetica Neue"/>
            </a:endParaRPr>
          </a:p>
        </p:txBody>
      </p:sp>
      <p:sp>
        <p:nvSpPr>
          <p:cNvPr id="68" name="文本框 69"/>
          <p:cNvSpPr txBox="1"/>
          <p:nvPr/>
        </p:nvSpPr>
        <p:spPr>
          <a:xfrm>
            <a:off x="5895975" y="3232150"/>
            <a:ext cx="344488" cy="3698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8" tIns="45718" rIns="45718" bIns="45718" spcCol="38100">
            <a:spAutoFit/>
          </a:bodyPr>
          <a:lstStyle/>
          <a:p>
            <a:pPr fontAlgn="auto" latinLnBrk="1">
              <a:spcBef>
                <a:spcPts val="0"/>
              </a:spcBef>
              <a:spcAft>
                <a:spcPts val="0"/>
              </a:spcAft>
              <a:buFontTx/>
              <a:buNone/>
              <a:defRPr/>
            </a:pPr>
            <a:r>
              <a:rPr lang="en-US" altLang="zh-CN" dirty="0">
                <a:solidFill>
                  <a:srgbClr val="FF0000"/>
                </a:solidFill>
              </a:rPr>
              <a:t>SG</a:t>
            </a:r>
            <a:endParaRPr lang="zh-CN" altLang="en-US" sz="1800" dirty="0">
              <a:solidFill>
                <a:srgbClr val="FF0000"/>
              </a:solidFill>
              <a:latin typeface="+mj-lt"/>
              <a:ea typeface="+mj-ea"/>
              <a:cs typeface="+mj-cs"/>
              <a:sym typeface="Helvetica Neue"/>
            </a:endParaRPr>
          </a:p>
        </p:txBody>
      </p:sp>
      <p:sp>
        <p:nvSpPr>
          <p:cNvPr id="69" name="连接器 36"/>
          <p:cNvSpPr/>
          <p:nvPr/>
        </p:nvSpPr>
        <p:spPr>
          <a:xfrm>
            <a:off x="1038225" y="1441450"/>
            <a:ext cx="411163" cy="433388"/>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45718" tIns="45718" rIns="45718" bIns="45718" spcCol="38100" anchor="ctr">
            <a:spAutoFit/>
          </a:bodyPr>
          <a:lstStyle/>
          <a:p>
            <a:pPr fontAlgn="auto" latinLnBrk="1">
              <a:spcBef>
                <a:spcPts val="0"/>
              </a:spcBef>
              <a:spcAft>
                <a:spcPts val="0"/>
              </a:spcAft>
              <a:buFontTx/>
              <a:buNone/>
              <a:defRPr/>
            </a:pPr>
            <a:endParaRPr lang="zh-CN" altLang="en-US" sz="1800">
              <a:solidFill>
                <a:srgbClr val="000000"/>
              </a:solidFill>
              <a:latin typeface="+mj-lt"/>
              <a:ea typeface="+mj-ea"/>
              <a:cs typeface="+mj-cs"/>
              <a:sym typeface="Helvetica Neue"/>
            </a:endParaRPr>
          </a:p>
        </p:txBody>
      </p:sp>
      <p:sp>
        <p:nvSpPr>
          <p:cNvPr id="70" name="文本框 58"/>
          <p:cNvSpPr txBox="1"/>
          <p:nvPr/>
        </p:nvSpPr>
        <p:spPr>
          <a:xfrm flipH="1">
            <a:off x="1109663" y="1149350"/>
            <a:ext cx="344487" cy="368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latin typeface="+mj-lt"/>
                <a:ea typeface="+mj-ea"/>
                <a:cs typeface="+mj-cs"/>
                <a:sym typeface="Helvetica Neue"/>
              </a:rPr>
              <a:t>LB</a:t>
            </a:r>
            <a:endParaRPr lang="zh-CN" altLang="en-US" sz="1800" dirty="0">
              <a:solidFill>
                <a:srgbClr val="000000"/>
              </a:solidFill>
              <a:latin typeface="+mj-lt"/>
              <a:ea typeface="+mj-ea"/>
              <a:cs typeface="+mj-cs"/>
              <a:sym typeface="Helvetica Neue"/>
            </a:endParaRPr>
          </a:p>
        </p:txBody>
      </p:sp>
      <p:cxnSp>
        <p:nvCxnSpPr>
          <p:cNvPr id="71" name="直线连接符 81"/>
          <p:cNvCxnSpPr>
            <a:stCxn id="41" idx="1"/>
            <a:endCxn id="69" idx="5"/>
          </p:cNvCxnSpPr>
          <p:nvPr/>
        </p:nvCxnSpPr>
        <p:spPr>
          <a:xfrm flipH="1" flipV="1">
            <a:off x="1389063" y="1811338"/>
            <a:ext cx="1554162" cy="46990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72" name="文本框 5"/>
          <p:cNvSpPr txBox="1"/>
          <p:nvPr/>
        </p:nvSpPr>
        <p:spPr>
          <a:xfrm>
            <a:off x="1038225" y="660400"/>
            <a:ext cx="1571625" cy="369888"/>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lIns="45718" tIns="45718" rIns="45718" bIns="45718" spcCol="38100">
            <a:spAutoFit/>
          </a:bodyPr>
          <a:lstStyle/>
          <a:p>
            <a:pPr fontAlgn="auto" latinLnBrk="1">
              <a:spcBef>
                <a:spcPts val="0"/>
              </a:spcBef>
              <a:spcAft>
                <a:spcPts val="0"/>
              </a:spcAft>
              <a:buFontTx/>
              <a:buNone/>
              <a:defRPr/>
            </a:pPr>
            <a:r>
              <a:rPr lang="en-US" altLang="zh-CN" dirty="0">
                <a:solidFill>
                  <a:srgbClr val="000000"/>
                </a:solidFill>
                <a:latin typeface="+mj-lt"/>
                <a:ea typeface="+mj-ea"/>
                <a:cs typeface="+mj-cs"/>
                <a:sym typeface="Helvetica Neue"/>
              </a:rPr>
              <a:t>            EIP</a:t>
            </a:r>
            <a:endParaRPr lang="zh-CN" altLang="en-US" sz="1800" dirty="0">
              <a:solidFill>
                <a:srgbClr val="000000"/>
              </a:solidFill>
              <a:latin typeface="+mj-lt"/>
              <a:ea typeface="+mj-ea"/>
              <a:cs typeface="+mj-cs"/>
              <a:sym typeface="Helvetica Neue"/>
            </a:endParaRPr>
          </a:p>
        </p:txBody>
      </p:sp>
      <p:sp>
        <p:nvSpPr>
          <p:cNvPr id="3790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3790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7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9"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a:solidFill>
                  <a:srgbClr val="FFFFFF"/>
                </a:solidFill>
              </a:rPr>
              <a:t>混合云中的云端网络</a:t>
            </a:r>
            <a:r>
              <a:rPr kumimoji="1" lang="en-US" altLang="zh-CN" sz="1400" dirty="0">
                <a:solidFill>
                  <a:srgbClr val="FFFFFF"/>
                </a:solidFill>
              </a:rPr>
              <a:t>-VPC</a:t>
            </a:r>
            <a:endParaRPr lang="zh-CN" altLang="en-US" sz="1300" dirty="0">
              <a:solidFill>
                <a:srgbClr val="FFFFFF"/>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107950" y="2066925"/>
            <a:ext cx="6291263" cy="2844800"/>
          </a:xfrm>
          <a:prstGeom prst="roundRect">
            <a:avLst>
              <a:gd name="adj" fmla="val 8464"/>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7" name="圆角矩形 36"/>
          <p:cNvSpPr/>
          <p:nvPr/>
        </p:nvSpPr>
        <p:spPr>
          <a:xfrm>
            <a:off x="3132138" y="2139950"/>
            <a:ext cx="2433637" cy="2087563"/>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 name="圆角矩形 5"/>
          <p:cNvSpPr/>
          <p:nvPr/>
        </p:nvSpPr>
        <p:spPr>
          <a:xfrm>
            <a:off x="1998663" y="1089025"/>
            <a:ext cx="1547812"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7" name="文本框 6"/>
          <p:cNvSpPr txBox="1"/>
          <p:nvPr/>
        </p:nvSpPr>
        <p:spPr>
          <a:xfrm>
            <a:off x="2076450" y="1116013"/>
            <a:ext cx="1454150"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Internet</a:t>
            </a:r>
            <a:r>
              <a:rPr lang="zh-CN" altLang="en-US" dirty="0">
                <a:solidFill>
                  <a:srgbClr val="000000"/>
                </a:solidFill>
                <a:latin typeface="+mj-lt"/>
                <a:ea typeface="+mj-ea"/>
                <a:cs typeface="+mj-cs"/>
                <a:sym typeface="Helvetica Neue"/>
              </a:rPr>
              <a:t> </a:t>
            </a:r>
            <a:r>
              <a:rPr lang="en-US" altLang="zh-CN" dirty="0">
                <a:solidFill>
                  <a:srgbClr val="000000"/>
                </a:solidFill>
                <a:latin typeface="+mj-lt"/>
                <a:ea typeface="+mj-ea"/>
                <a:cs typeface="+mj-cs"/>
                <a:sym typeface="Helvetica Neue"/>
              </a:rPr>
              <a:t>Gateway</a:t>
            </a:r>
            <a:endParaRPr lang="zh-CN" altLang="en-US" dirty="0">
              <a:solidFill>
                <a:srgbClr val="000000"/>
              </a:solidFill>
              <a:latin typeface="+mj-lt"/>
              <a:ea typeface="+mj-ea"/>
              <a:cs typeface="+mj-cs"/>
              <a:sym typeface="Helvetica Neue"/>
            </a:endParaRPr>
          </a:p>
        </p:txBody>
      </p:sp>
      <p:sp>
        <p:nvSpPr>
          <p:cNvPr id="8" name="圆角矩形 7"/>
          <p:cNvSpPr/>
          <p:nvPr/>
        </p:nvSpPr>
        <p:spPr>
          <a:xfrm>
            <a:off x="395288" y="2139950"/>
            <a:ext cx="2433637" cy="2087563"/>
          </a:xfrm>
          <a:prstGeom prst="roundRect">
            <a:avLst>
              <a:gd name="adj" fmla="val 20142"/>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dirty="0">
              <a:solidFill>
                <a:srgbClr val="000000"/>
              </a:solidFill>
              <a:latin typeface="+mj-lt"/>
              <a:ea typeface="+mj-ea"/>
              <a:cs typeface="+mj-cs"/>
              <a:sym typeface="Helvetica Neue"/>
            </a:endParaRPr>
          </a:p>
        </p:txBody>
      </p:sp>
      <p:sp>
        <p:nvSpPr>
          <p:cNvPr id="9" name="圆角矩形 8"/>
          <p:cNvSpPr/>
          <p:nvPr/>
        </p:nvSpPr>
        <p:spPr>
          <a:xfrm>
            <a:off x="611188" y="2355850"/>
            <a:ext cx="1935162" cy="143986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0" name="文本框 9"/>
          <p:cNvSpPr txBox="1"/>
          <p:nvPr/>
        </p:nvSpPr>
        <p:spPr>
          <a:xfrm>
            <a:off x="928688" y="2424113"/>
            <a:ext cx="279400"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F5</a:t>
            </a:r>
            <a:endParaRPr lang="zh-CN" altLang="en-US" dirty="0">
              <a:solidFill>
                <a:srgbClr val="000000"/>
              </a:solidFill>
              <a:latin typeface="+mj-lt"/>
              <a:ea typeface="+mj-ea"/>
              <a:cs typeface="+mj-cs"/>
              <a:sym typeface="Helvetica Neue"/>
            </a:endParaRPr>
          </a:p>
        </p:txBody>
      </p:sp>
      <p:sp>
        <p:nvSpPr>
          <p:cNvPr id="11" name="文本框 10"/>
          <p:cNvSpPr txBox="1"/>
          <p:nvPr/>
        </p:nvSpPr>
        <p:spPr>
          <a:xfrm>
            <a:off x="1490663" y="2428875"/>
            <a:ext cx="350837"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VM</a:t>
            </a:r>
            <a:endParaRPr lang="zh-CN" altLang="en-US" dirty="0">
              <a:solidFill>
                <a:srgbClr val="000000"/>
              </a:solidFill>
              <a:latin typeface="+mj-lt"/>
              <a:ea typeface="+mj-ea"/>
              <a:cs typeface="+mj-cs"/>
              <a:sym typeface="Helvetica Neue"/>
            </a:endParaRPr>
          </a:p>
        </p:txBody>
      </p:sp>
      <p:sp>
        <p:nvSpPr>
          <p:cNvPr id="12" name="文本框 11"/>
          <p:cNvSpPr txBox="1"/>
          <p:nvPr/>
        </p:nvSpPr>
        <p:spPr>
          <a:xfrm>
            <a:off x="2055813" y="2424113"/>
            <a:ext cx="350837"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3" name="文本框 12"/>
          <p:cNvSpPr txBox="1"/>
          <p:nvPr/>
        </p:nvSpPr>
        <p:spPr>
          <a:xfrm>
            <a:off x="928688" y="2984500"/>
            <a:ext cx="279400"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F5</a:t>
            </a:r>
            <a:endParaRPr lang="zh-CN" altLang="en-US" dirty="0">
              <a:solidFill>
                <a:srgbClr val="000000"/>
              </a:solidFill>
              <a:latin typeface="+mj-lt"/>
              <a:ea typeface="+mj-ea"/>
              <a:cs typeface="+mj-cs"/>
              <a:sym typeface="Helvetica Neue"/>
            </a:endParaRPr>
          </a:p>
        </p:txBody>
      </p:sp>
      <p:sp>
        <p:nvSpPr>
          <p:cNvPr id="14" name="文本框 13"/>
          <p:cNvSpPr txBox="1"/>
          <p:nvPr/>
        </p:nvSpPr>
        <p:spPr>
          <a:xfrm>
            <a:off x="1490663" y="2989263"/>
            <a:ext cx="350837"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rPr>
              <a:t>VM</a:t>
            </a:r>
            <a:endParaRPr lang="zh-CN" altLang="en-US" dirty="0">
              <a:solidFill>
                <a:srgbClr val="000000"/>
              </a:solidFill>
              <a:latin typeface="+mj-lt"/>
              <a:ea typeface="+mj-ea"/>
              <a:cs typeface="+mj-cs"/>
              <a:sym typeface="Helvetica Neue"/>
            </a:endParaRPr>
          </a:p>
        </p:txBody>
      </p:sp>
      <p:sp>
        <p:nvSpPr>
          <p:cNvPr id="15" name="文本框 14"/>
          <p:cNvSpPr txBox="1"/>
          <p:nvPr/>
        </p:nvSpPr>
        <p:spPr>
          <a:xfrm>
            <a:off x="2055813" y="2984500"/>
            <a:ext cx="350837"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17" name="圆角矩形 16"/>
          <p:cNvSpPr/>
          <p:nvPr/>
        </p:nvSpPr>
        <p:spPr>
          <a:xfrm>
            <a:off x="3348038" y="2355850"/>
            <a:ext cx="1935162" cy="143986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18" name="文本框 17"/>
          <p:cNvSpPr txBox="1"/>
          <p:nvPr/>
        </p:nvSpPr>
        <p:spPr>
          <a:xfrm>
            <a:off x="3652838" y="2384425"/>
            <a:ext cx="350837"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FW</a:t>
            </a:r>
            <a:endParaRPr lang="zh-CN" altLang="en-US" dirty="0">
              <a:solidFill>
                <a:srgbClr val="000000"/>
              </a:solidFill>
              <a:latin typeface="+mj-lt"/>
              <a:ea typeface="+mj-ea"/>
              <a:cs typeface="+mj-cs"/>
              <a:sym typeface="Helvetica Neue"/>
            </a:endParaRPr>
          </a:p>
        </p:txBody>
      </p:sp>
      <p:sp>
        <p:nvSpPr>
          <p:cNvPr id="19" name="文本框 18"/>
          <p:cNvSpPr txBox="1"/>
          <p:nvPr/>
        </p:nvSpPr>
        <p:spPr>
          <a:xfrm>
            <a:off x="4213225" y="2389188"/>
            <a:ext cx="350838"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0" name="文本框 19"/>
          <p:cNvSpPr txBox="1"/>
          <p:nvPr/>
        </p:nvSpPr>
        <p:spPr>
          <a:xfrm>
            <a:off x="4778375" y="2384425"/>
            <a:ext cx="350838"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1" name="文本框 20"/>
          <p:cNvSpPr txBox="1"/>
          <p:nvPr/>
        </p:nvSpPr>
        <p:spPr>
          <a:xfrm>
            <a:off x="3652838" y="2944813"/>
            <a:ext cx="350837"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FW</a:t>
            </a:r>
            <a:endParaRPr lang="zh-CN" altLang="en-US" dirty="0">
              <a:solidFill>
                <a:srgbClr val="000000"/>
              </a:solidFill>
              <a:latin typeface="+mj-lt"/>
              <a:ea typeface="+mj-ea"/>
              <a:cs typeface="+mj-cs"/>
              <a:sym typeface="Helvetica Neue"/>
            </a:endParaRPr>
          </a:p>
        </p:txBody>
      </p:sp>
      <p:sp>
        <p:nvSpPr>
          <p:cNvPr id="22" name="文本框 21"/>
          <p:cNvSpPr txBox="1"/>
          <p:nvPr/>
        </p:nvSpPr>
        <p:spPr>
          <a:xfrm>
            <a:off x="4213225" y="2949575"/>
            <a:ext cx="350838"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3" name="文本框 22"/>
          <p:cNvSpPr txBox="1"/>
          <p:nvPr/>
        </p:nvSpPr>
        <p:spPr>
          <a:xfrm>
            <a:off x="4778375" y="2944813"/>
            <a:ext cx="350838"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24" name="文本框 23"/>
          <p:cNvSpPr txBox="1"/>
          <p:nvPr/>
        </p:nvSpPr>
        <p:spPr>
          <a:xfrm>
            <a:off x="776288" y="3400425"/>
            <a:ext cx="16668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子网</a:t>
            </a:r>
            <a:r>
              <a:rPr lang="en-US" altLang="zh-CN" dirty="0">
                <a:solidFill>
                  <a:srgbClr val="000000"/>
                </a:solidFill>
              </a:rPr>
              <a:t>192.168.0.0</a:t>
            </a:r>
            <a:r>
              <a:rPr lang="zh-CN" altLang="en-US" dirty="0">
                <a:solidFill>
                  <a:srgbClr val="000000"/>
                </a:solidFill>
              </a:rPr>
              <a:t>/</a:t>
            </a:r>
            <a:r>
              <a:rPr lang="en-US" altLang="zh-CN" dirty="0">
                <a:solidFill>
                  <a:srgbClr val="000000"/>
                </a:solidFill>
              </a:rPr>
              <a:t>24</a:t>
            </a:r>
            <a:endParaRPr lang="zh-CN" altLang="en-US" dirty="0">
              <a:solidFill>
                <a:srgbClr val="000000"/>
              </a:solidFill>
              <a:latin typeface="+mj-lt"/>
              <a:ea typeface="+mj-ea"/>
              <a:cs typeface="+mj-cs"/>
              <a:sym typeface="Helvetica Neue"/>
            </a:endParaRPr>
          </a:p>
        </p:txBody>
      </p:sp>
      <p:sp>
        <p:nvSpPr>
          <p:cNvPr id="28" name="文本框 27"/>
          <p:cNvSpPr txBox="1"/>
          <p:nvPr/>
        </p:nvSpPr>
        <p:spPr>
          <a:xfrm>
            <a:off x="3519488" y="3362325"/>
            <a:ext cx="1665287"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子网</a:t>
            </a:r>
            <a:r>
              <a:rPr lang="en-US" altLang="zh-CN" dirty="0">
                <a:solidFill>
                  <a:srgbClr val="000000"/>
                </a:solidFill>
              </a:rPr>
              <a:t>192.168.1.0</a:t>
            </a:r>
            <a:r>
              <a:rPr lang="zh-CN" altLang="en-US" dirty="0">
                <a:solidFill>
                  <a:srgbClr val="000000"/>
                </a:solidFill>
              </a:rPr>
              <a:t>/</a:t>
            </a:r>
            <a:r>
              <a:rPr lang="en-US" altLang="zh-CN" dirty="0">
                <a:solidFill>
                  <a:srgbClr val="000000"/>
                </a:solidFill>
              </a:rPr>
              <a:t>24</a:t>
            </a:r>
            <a:endParaRPr lang="zh-CN" altLang="en-US" dirty="0">
              <a:solidFill>
                <a:srgbClr val="000000"/>
              </a:solidFill>
              <a:latin typeface="+mj-lt"/>
              <a:ea typeface="+mj-ea"/>
              <a:cs typeface="+mj-cs"/>
              <a:sym typeface="Helvetica Neue"/>
            </a:endParaRPr>
          </a:p>
        </p:txBody>
      </p:sp>
      <p:sp>
        <p:nvSpPr>
          <p:cNvPr id="30" name="文本框 29"/>
          <p:cNvSpPr txBox="1"/>
          <p:nvPr/>
        </p:nvSpPr>
        <p:spPr>
          <a:xfrm>
            <a:off x="4848225" y="3933825"/>
            <a:ext cx="5175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用户</a:t>
            </a:r>
            <a:r>
              <a:rPr lang="zh-CN" altLang="zh-CN" dirty="0">
                <a:solidFill>
                  <a:srgbClr val="000000"/>
                </a:solidFill>
              </a:rPr>
              <a:t>2</a:t>
            </a:r>
            <a:endParaRPr lang="zh-CN" altLang="en-US" dirty="0">
              <a:solidFill>
                <a:srgbClr val="000000"/>
              </a:solidFill>
              <a:latin typeface="+mj-lt"/>
              <a:ea typeface="+mj-ea"/>
              <a:cs typeface="+mj-cs"/>
              <a:sym typeface="Helvetica Neue"/>
            </a:endParaRPr>
          </a:p>
        </p:txBody>
      </p:sp>
      <p:cxnSp>
        <p:nvCxnSpPr>
          <p:cNvPr id="31" name="直线连接符 30"/>
          <p:cNvCxnSpPr>
            <a:stCxn id="6" idx="2"/>
            <a:endCxn id="8" idx="0"/>
          </p:cNvCxnSpPr>
          <p:nvPr/>
        </p:nvCxnSpPr>
        <p:spPr>
          <a:xfrm flipH="1">
            <a:off x="1612900" y="1404938"/>
            <a:ext cx="1158875" cy="735012"/>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33" name="云形 32"/>
          <p:cNvSpPr/>
          <p:nvPr/>
        </p:nvSpPr>
        <p:spPr>
          <a:xfrm>
            <a:off x="6732588" y="771525"/>
            <a:ext cx="1720850" cy="936625"/>
          </a:xfrm>
          <a:prstGeom prst="cloud">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cxnSp>
        <p:nvCxnSpPr>
          <p:cNvPr id="34" name="直线连接符 33"/>
          <p:cNvCxnSpPr>
            <a:stCxn id="6" idx="3"/>
            <a:endCxn id="33" idx="2"/>
          </p:cNvCxnSpPr>
          <p:nvPr/>
        </p:nvCxnSpPr>
        <p:spPr>
          <a:xfrm flipV="1">
            <a:off x="3546475" y="1239838"/>
            <a:ext cx="3190875" cy="6350"/>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35" name="文本框 34"/>
          <p:cNvSpPr txBox="1"/>
          <p:nvPr/>
        </p:nvSpPr>
        <p:spPr>
          <a:xfrm>
            <a:off x="7396163" y="1098550"/>
            <a:ext cx="608012"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互联网</a:t>
            </a:r>
          </a:p>
        </p:txBody>
      </p:sp>
      <p:sp>
        <p:nvSpPr>
          <p:cNvPr id="39" name="文本框 38"/>
          <p:cNvSpPr txBox="1"/>
          <p:nvPr/>
        </p:nvSpPr>
        <p:spPr>
          <a:xfrm>
            <a:off x="611188" y="3940175"/>
            <a:ext cx="51911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用户</a:t>
            </a:r>
            <a:r>
              <a:rPr lang="zh-CN" altLang="zh-CN" dirty="0">
                <a:solidFill>
                  <a:srgbClr val="000000"/>
                </a:solidFill>
              </a:rPr>
              <a:t>1</a:t>
            </a:r>
            <a:endParaRPr lang="zh-CN" altLang="en-US" dirty="0">
              <a:solidFill>
                <a:srgbClr val="000000"/>
              </a:solidFill>
              <a:latin typeface="+mj-lt"/>
              <a:ea typeface="+mj-ea"/>
              <a:cs typeface="+mj-cs"/>
              <a:sym typeface="Helvetica Neue"/>
            </a:endParaRPr>
          </a:p>
        </p:txBody>
      </p:sp>
      <p:cxnSp>
        <p:nvCxnSpPr>
          <p:cNvPr id="41" name="直线连接符 40"/>
          <p:cNvCxnSpPr>
            <a:stCxn id="6" idx="2"/>
            <a:endCxn id="37" idx="0"/>
          </p:cNvCxnSpPr>
          <p:nvPr/>
        </p:nvCxnSpPr>
        <p:spPr>
          <a:xfrm>
            <a:off x="2771775" y="1404938"/>
            <a:ext cx="1576388" cy="735012"/>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42" name="立方体 41"/>
          <p:cNvSpPr/>
          <p:nvPr/>
        </p:nvSpPr>
        <p:spPr>
          <a:xfrm>
            <a:off x="2771775" y="2835275"/>
            <a:ext cx="412750" cy="377825"/>
          </a:xfrm>
          <a:prstGeom prst="cub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3" name="立方体 42"/>
          <p:cNvSpPr/>
          <p:nvPr/>
        </p:nvSpPr>
        <p:spPr>
          <a:xfrm>
            <a:off x="5902325" y="1062038"/>
            <a:ext cx="274638" cy="350837"/>
          </a:xfrm>
          <a:prstGeom prst="cub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4" name="文本框 43"/>
          <p:cNvSpPr txBox="1"/>
          <p:nvPr/>
        </p:nvSpPr>
        <p:spPr>
          <a:xfrm>
            <a:off x="2381250" y="3805238"/>
            <a:ext cx="1325563"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租户间安全隔离</a:t>
            </a:r>
          </a:p>
        </p:txBody>
      </p:sp>
      <p:sp>
        <p:nvSpPr>
          <p:cNvPr id="45" name="文本框 44"/>
          <p:cNvSpPr txBox="1"/>
          <p:nvPr/>
        </p:nvSpPr>
        <p:spPr>
          <a:xfrm>
            <a:off x="4610100" y="1238250"/>
            <a:ext cx="135572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err="1">
                <a:solidFill>
                  <a:srgbClr val="000000"/>
                </a:solidFill>
                <a:latin typeface="+mj-lt"/>
                <a:ea typeface="+mj-ea"/>
                <a:cs typeface="+mj-cs"/>
                <a:sym typeface="Helvetica Neue"/>
              </a:rPr>
              <a:t>DDoS</a:t>
            </a:r>
            <a:r>
              <a:rPr lang="zh-CN" altLang="en-US" dirty="0">
                <a:solidFill>
                  <a:srgbClr val="000000"/>
                </a:solidFill>
                <a:latin typeface="+mj-lt"/>
                <a:ea typeface="+mj-ea"/>
                <a:cs typeface="+mj-cs"/>
                <a:sym typeface="Helvetica Neue"/>
              </a:rPr>
              <a:t> 攻击防护</a:t>
            </a:r>
          </a:p>
        </p:txBody>
      </p:sp>
      <p:sp>
        <p:nvSpPr>
          <p:cNvPr id="50" name="圆角矩形 49"/>
          <p:cNvSpPr/>
          <p:nvPr/>
        </p:nvSpPr>
        <p:spPr>
          <a:xfrm>
            <a:off x="373063" y="4425950"/>
            <a:ext cx="4475162" cy="3159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51" name="文本框 50"/>
          <p:cNvSpPr txBox="1"/>
          <p:nvPr/>
        </p:nvSpPr>
        <p:spPr>
          <a:xfrm>
            <a:off x="598488" y="4452938"/>
            <a:ext cx="114617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数据加密技术</a:t>
            </a:r>
          </a:p>
        </p:txBody>
      </p:sp>
      <p:sp>
        <p:nvSpPr>
          <p:cNvPr id="52" name="文本框 51"/>
          <p:cNvSpPr txBox="1"/>
          <p:nvPr/>
        </p:nvSpPr>
        <p:spPr>
          <a:xfrm>
            <a:off x="381000" y="1030288"/>
            <a:ext cx="1684338" cy="5000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Web</a:t>
            </a:r>
            <a:r>
              <a:rPr lang="zh-CN" altLang="en-US" dirty="0">
                <a:solidFill>
                  <a:srgbClr val="000000"/>
                </a:solidFill>
                <a:latin typeface="+mj-lt"/>
                <a:ea typeface="+mj-ea"/>
                <a:cs typeface="+mj-cs"/>
                <a:sym typeface="Helvetica Neue"/>
              </a:rPr>
              <a:t> 安全防护</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zh-CN" altLang="en-US" dirty="0">
                <a:solidFill>
                  <a:srgbClr val="000000"/>
                </a:solidFill>
              </a:rPr>
              <a:t>网站漏洞监测及修复</a:t>
            </a:r>
            <a:endParaRPr lang="zh-CN" altLang="en-US" dirty="0">
              <a:solidFill>
                <a:srgbClr val="000000"/>
              </a:solidFill>
              <a:latin typeface="+mj-lt"/>
              <a:ea typeface="+mj-ea"/>
              <a:cs typeface="+mj-cs"/>
              <a:sym typeface="Helvetica Neue"/>
            </a:endParaRPr>
          </a:p>
        </p:txBody>
      </p:sp>
      <p:sp>
        <p:nvSpPr>
          <p:cNvPr id="53" name="文本框 52"/>
          <p:cNvSpPr txBox="1"/>
          <p:nvPr/>
        </p:nvSpPr>
        <p:spPr>
          <a:xfrm>
            <a:off x="1042988" y="2139950"/>
            <a:ext cx="11477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主机安全防护</a:t>
            </a:r>
          </a:p>
        </p:txBody>
      </p:sp>
      <p:sp>
        <p:nvSpPr>
          <p:cNvPr id="54" name="文本框 53"/>
          <p:cNvSpPr txBox="1"/>
          <p:nvPr/>
        </p:nvSpPr>
        <p:spPr>
          <a:xfrm>
            <a:off x="3757613" y="2066925"/>
            <a:ext cx="1146175"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主机安全防护</a:t>
            </a:r>
          </a:p>
        </p:txBody>
      </p:sp>
      <p:sp>
        <p:nvSpPr>
          <p:cNvPr id="55" name="文本框 54"/>
          <p:cNvSpPr txBox="1"/>
          <p:nvPr/>
        </p:nvSpPr>
        <p:spPr>
          <a:xfrm>
            <a:off x="2017713" y="4460875"/>
            <a:ext cx="11461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数据分片存储</a:t>
            </a:r>
          </a:p>
        </p:txBody>
      </p:sp>
      <p:sp>
        <p:nvSpPr>
          <p:cNvPr id="56" name="连接器 55"/>
          <p:cNvSpPr/>
          <p:nvPr/>
        </p:nvSpPr>
        <p:spPr>
          <a:xfrm>
            <a:off x="5337175" y="2882900"/>
            <a:ext cx="411163" cy="415925"/>
          </a:xfrm>
          <a:prstGeom prst="flowChartConnector">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57" name="云形 56"/>
          <p:cNvSpPr/>
          <p:nvPr/>
        </p:nvSpPr>
        <p:spPr>
          <a:xfrm>
            <a:off x="6875463" y="2571750"/>
            <a:ext cx="1598612" cy="1044575"/>
          </a:xfrm>
          <a:prstGeom prst="cloud">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cxnSp>
        <p:nvCxnSpPr>
          <p:cNvPr id="59" name="直线连接符 58"/>
          <p:cNvCxnSpPr>
            <a:stCxn id="56" idx="6"/>
            <a:endCxn id="57" idx="2"/>
          </p:cNvCxnSpPr>
          <p:nvPr/>
        </p:nvCxnSpPr>
        <p:spPr>
          <a:xfrm>
            <a:off x="5748338" y="3090863"/>
            <a:ext cx="1133475" cy="317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60" name="文本框 59"/>
          <p:cNvSpPr txBox="1"/>
          <p:nvPr/>
        </p:nvSpPr>
        <p:spPr>
          <a:xfrm>
            <a:off x="7205663" y="2911475"/>
            <a:ext cx="966787"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企业私有云</a:t>
            </a:r>
          </a:p>
        </p:txBody>
      </p:sp>
      <p:sp>
        <p:nvSpPr>
          <p:cNvPr id="61" name="文本框 60"/>
          <p:cNvSpPr txBox="1"/>
          <p:nvPr/>
        </p:nvSpPr>
        <p:spPr>
          <a:xfrm>
            <a:off x="5875338" y="2813050"/>
            <a:ext cx="877887"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专线</a:t>
            </a:r>
            <a:r>
              <a:rPr lang="zh-CN" altLang="zh-CN" dirty="0">
                <a:solidFill>
                  <a:srgbClr val="000000"/>
                </a:solidFill>
              </a:rPr>
              <a:t>/</a:t>
            </a:r>
            <a:r>
              <a:rPr lang="zh-CN" altLang="en-US" dirty="0">
                <a:solidFill>
                  <a:srgbClr val="000000"/>
                </a:solidFill>
              </a:rPr>
              <a:t>光纤</a:t>
            </a:r>
            <a:endParaRPr lang="zh-CN" altLang="en-US" dirty="0">
              <a:solidFill>
                <a:srgbClr val="000000"/>
              </a:solidFill>
              <a:latin typeface="+mj-lt"/>
              <a:ea typeface="+mj-ea"/>
              <a:cs typeface="+mj-cs"/>
              <a:sym typeface="Helvetica Neue"/>
            </a:endParaRPr>
          </a:p>
        </p:txBody>
      </p:sp>
      <p:sp>
        <p:nvSpPr>
          <p:cNvPr id="62" name="文本框 61"/>
          <p:cNvSpPr txBox="1"/>
          <p:nvPr/>
        </p:nvSpPr>
        <p:spPr>
          <a:xfrm>
            <a:off x="3503613" y="4460875"/>
            <a:ext cx="13255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数据容灾及备份</a:t>
            </a:r>
          </a:p>
        </p:txBody>
      </p:sp>
      <p:sp>
        <p:nvSpPr>
          <p:cNvPr id="64" name="文本框 63"/>
          <p:cNvSpPr txBox="1"/>
          <p:nvPr/>
        </p:nvSpPr>
        <p:spPr>
          <a:xfrm>
            <a:off x="5049838" y="4535488"/>
            <a:ext cx="1325562"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管理和运维安全</a:t>
            </a:r>
          </a:p>
        </p:txBody>
      </p:sp>
      <p:cxnSp>
        <p:nvCxnSpPr>
          <p:cNvPr id="67" name="直线连接符 66"/>
          <p:cNvCxnSpPr>
            <a:stCxn id="57" idx="3"/>
            <a:endCxn id="33" idx="1"/>
          </p:cNvCxnSpPr>
          <p:nvPr/>
        </p:nvCxnSpPr>
        <p:spPr>
          <a:xfrm flipH="1" flipV="1">
            <a:off x="7593013" y="1708150"/>
            <a:ext cx="82550" cy="9239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75" name="任意形状 74"/>
          <p:cNvSpPr/>
          <p:nvPr/>
        </p:nvSpPr>
        <p:spPr>
          <a:xfrm>
            <a:off x="5546725" y="1430338"/>
            <a:ext cx="2528888" cy="1487487"/>
          </a:xfrm>
          <a:custGeom>
            <a:avLst/>
            <a:gdLst>
              <a:gd name="connsiteX0" fmla="*/ 3373346 w 3373346"/>
              <a:gd name="connsiteY0" fmla="*/ 1678652 h 1982938"/>
              <a:gd name="connsiteX1" fmla="*/ 2288583 w 3373346"/>
              <a:gd name="connsiteY1" fmla="*/ 196914 h 1982938"/>
              <a:gd name="connsiteX2" fmla="*/ 608525 w 3373346"/>
              <a:gd name="connsiteY2" fmla="*/ 210144 h 1982938"/>
              <a:gd name="connsiteX3" fmla="*/ 0 w 3373346"/>
              <a:gd name="connsiteY3" fmla="*/ 1982938 h 1982938"/>
            </a:gdLst>
            <a:ahLst/>
            <a:cxnLst>
              <a:cxn ang="0">
                <a:pos x="connsiteX0" y="connsiteY0"/>
              </a:cxn>
              <a:cxn ang="0">
                <a:pos x="connsiteX1" y="connsiteY1"/>
              </a:cxn>
              <a:cxn ang="0">
                <a:pos x="connsiteX2" y="connsiteY2"/>
              </a:cxn>
              <a:cxn ang="0">
                <a:pos x="connsiteX3" y="connsiteY3"/>
              </a:cxn>
            </a:cxnLst>
            <a:rect l="l" t="t" r="r" b="b"/>
            <a:pathLst>
              <a:path w="3373346" h="1982938">
                <a:moveTo>
                  <a:pt x="3373346" y="1678652"/>
                </a:moveTo>
                <a:cubicBezTo>
                  <a:pt x="3061366" y="1060158"/>
                  <a:pt x="2749387" y="441665"/>
                  <a:pt x="2288583" y="196914"/>
                </a:cubicBezTo>
                <a:cubicBezTo>
                  <a:pt x="1827779" y="-47837"/>
                  <a:pt x="989955" y="-87527"/>
                  <a:pt x="608525" y="210144"/>
                </a:cubicBezTo>
                <a:cubicBezTo>
                  <a:pt x="227094" y="507815"/>
                  <a:pt x="99216" y="1689677"/>
                  <a:pt x="0" y="1982938"/>
                </a:cubicBezTo>
              </a:path>
            </a:pathLst>
          </a:custGeom>
          <a:ln>
            <a:solidFill>
              <a:srgbClr val="FF6600"/>
            </a:solidFill>
          </a:ln>
        </p:spPr>
        <p:style>
          <a:lnRef idx="0">
            <a:scrgbClr r="0" g="0" b="0"/>
          </a:lnRef>
          <a:fillRef idx="0">
            <a:scrgbClr r="0" g="0" b="0"/>
          </a:fillRef>
          <a:effectRef idx="0">
            <a:scrgbClr r="0" g="0" b="0"/>
          </a:effectRef>
          <a:fontRef idx="none"/>
        </p:style>
        <p:txBody>
          <a:bodyPr spcFirstLastPara="1" lIns="68579" tIns="34289" rIns="68579" bIns="34289" spcCol="28575"/>
          <a:lstStyle/>
          <a:p>
            <a:pPr defTabSz="685800" fontAlgn="auto" latinLnBrk="1">
              <a:spcBef>
                <a:spcPts val="0"/>
              </a:spcBef>
              <a:spcAft>
                <a:spcPts val="0"/>
              </a:spcAft>
              <a:defRPr/>
            </a:pPr>
            <a:endParaRPr lang="zh-CN" altLang="en-US">
              <a:solidFill>
                <a:srgbClr val="000000"/>
              </a:solidFill>
            </a:endParaRPr>
          </a:p>
        </p:txBody>
      </p:sp>
      <p:sp>
        <p:nvSpPr>
          <p:cNvPr id="76" name="文本框 75"/>
          <p:cNvSpPr txBox="1"/>
          <p:nvPr/>
        </p:nvSpPr>
        <p:spPr>
          <a:xfrm>
            <a:off x="5697538" y="2095500"/>
            <a:ext cx="1171575"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VPN</a:t>
            </a:r>
            <a:r>
              <a:rPr lang="zh-CN" altLang="en-US" dirty="0">
                <a:solidFill>
                  <a:srgbClr val="000000"/>
                </a:solidFill>
                <a:latin typeface="+mj-lt"/>
                <a:ea typeface="+mj-ea"/>
                <a:cs typeface="+mj-cs"/>
                <a:sym typeface="Helvetica Neue"/>
              </a:rPr>
              <a:t>加密传输</a:t>
            </a:r>
          </a:p>
        </p:txBody>
      </p:sp>
      <p:sp>
        <p:nvSpPr>
          <p:cNvPr id="4100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101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69"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a:solidFill>
                  <a:srgbClr val="FFFFFF"/>
                </a:solidFill>
              </a:rPr>
              <a:t>混合云中的安全</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4500563" y="3003550"/>
            <a:ext cx="2020887" cy="1944688"/>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8" name="圆角矩形 47"/>
          <p:cNvSpPr/>
          <p:nvPr/>
        </p:nvSpPr>
        <p:spPr>
          <a:xfrm>
            <a:off x="4500563" y="842963"/>
            <a:ext cx="2078037" cy="1944687"/>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46" name="圆角矩形 45"/>
          <p:cNvSpPr/>
          <p:nvPr/>
        </p:nvSpPr>
        <p:spPr>
          <a:xfrm>
            <a:off x="755650" y="1419225"/>
            <a:ext cx="2787650" cy="3421063"/>
          </a:xfrm>
          <a:prstGeom prst="roundRect">
            <a:avLst/>
          </a:prstGeom>
          <a:solidFill>
            <a:srgbClr val="FFFFFF"/>
          </a:solidFill>
          <a:ln w="25400" cap="flat">
            <a:solidFill>
              <a:srgbClr val="5B9BD5"/>
            </a:solidFill>
            <a:prstDash val="dash"/>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5" name="圆角矩形 4"/>
          <p:cNvSpPr/>
          <p:nvPr/>
        </p:nvSpPr>
        <p:spPr>
          <a:xfrm>
            <a:off x="1331913" y="2284413"/>
            <a:ext cx="1524000" cy="1366837"/>
          </a:xfrm>
          <a:prstGeom prst="roundRect">
            <a:avLst>
              <a:gd name="adj" fmla="val 20142"/>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6" name="文本框 5"/>
          <p:cNvSpPr txBox="1"/>
          <p:nvPr/>
        </p:nvSpPr>
        <p:spPr>
          <a:xfrm>
            <a:off x="2349500" y="2386013"/>
            <a:ext cx="352425" cy="285750"/>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7" name="圆角矩形 6"/>
          <p:cNvSpPr/>
          <p:nvPr/>
        </p:nvSpPr>
        <p:spPr>
          <a:xfrm>
            <a:off x="1303338" y="1617663"/>
            <a:ext cx="1547812" cy="31432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8" name="文本框 7"/>
          <p:cNvSpPr txBox="1"/>
          <p:nvPr/>
        </p:nvSpPr>
        <p:spPr>
          <a:xfrm>
            <a:off x="1381125" y="1643063"/>
            <a:ext cx="1454150"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Internet</a:t>
            </a:r>
            <a:r>
              <a:rPr lang="zh-CN" altLang="en-US" dirty="0">
                <a:solidFill>
                  <a:srgbClr val="000000"/>
                </a:solidFill>
                <a:latin typeface="+mj-lt"/>
                <a:ea typeface="+mj-ea"/>
                <a:cs typeface="+mj-cs"/>
                <a:sym typeface="Helvetica Neue"/>
              </a:rPr>
              <a:t> </a:t>
            </a:r>
            <a:r>
              <a:rPr lang="en-US" altLang="zh-CN" dirty="0">
                <a:solidFill>
                  <a:srgbClr val="000000"/>
                </a:solidFill>
                <a:latin typeface="+mj-lt"/>
                <a:ea typeface="+mj-ea"/>
                <a:cs typeface="+mj-cs"/>
                <a:sym typeface="Helvetica Neue"/>
              </a:rPr>
              <a:t>Gateway</a:t>
            </a:r>
            <a:endParaRPr lang="zh-CN" altLang="en-US" dirty="0">
              <a:solidFill>
                <a:srgbClr val="000000"/>
              </a:solidFill>
              <a:latin typeface="+mj-lt"/>
              <a:ea typeface="+mj-ea"/>
              <a:cs typeface="+mj-cs"/>
              <a:sym typeface="Helvetica Neue"/>
            </a:endParaRPr>
          </a:p>
        </p:txBody>
      </p:sp>
      <p:cxnSp>
        <p:nvCxnSpPr>
          <p:cNvPr id="10" name="直线连接符 9"/>
          <p:cNvCxnSpPr>
            <a:stCxn id="7" idx="0"/>
          </p:cNvCxnSpPr>
          <p:nvPr/>
        </p:nvCxnSpPr>
        <p:spPr>
          <a:xfrm flipH="1" flipV="1">
            <a:off x="1497013" y="1222375"/>
            <a:ext cx="579437" cy="395288"/>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2" name="直线连接符 11"/>
          <p:cNvCxnSpPr>
            <a:stCxn id="7" idx="0"/>
          </p:cNvCxnSpPr>
          <p:nvPr/>
        </p:nvCxnSpPr>
        <p:spPr>
          <a:xfrm flipH="1" flipV="1">
            <a:off x="1887538" y="1222375"/>
            <a:ext cx="188912" cy="395288"/>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4" name="直线连接符 13"/>
          <p:cNvCxnSpPr>
            <a:stCxn id="7" idx="0"/>
          </p:cNvCxnSpPr>
          <p:nvPr/>
        </p:nvCxnSpPr>
        <p:spPr>
          <a:xfrm flipH="1" flipV="1">
            <a:off x="2076450" y="1222375"/>
            <a:ext cx="0" cy="395288"/>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6" name="直线连接符 15"/>
          <p:cNvCxnSpPr>
            <a:stCxn id="7" idx="0"/>
          </p:cNvCxnSpPr>
          <p:nvPr/>
        </p:nvCxnSpPr>
        <p:spPr>
          <a:xfrm flipV="1">
            <a:off x="2076450" y="1222375"/>
            <a:ext cx="223838" cy="395288"/>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cxnSp>
        <p:nvCxnSpPr>
          <p:cNvPr id="18" name="直线连接符 17"/>
          <p:cNvCxnSpPr>
            <a:stCxn id="7" idx="0"/>
          </p:cNvCxnSpPr>
          <p:nvPr/>
        </p:nvCxnSpPr>
        <p:spPr>
          <a:xfrm flipV="1">
            <a:off x="2076450" y="1222375"/>
            <a:ext cx="492125" cy="395288"/>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20" name="文本框 19"/>
          <p:cNvSpPr txBox="1"/>
          <p:nvPr/>
        </p:nvSpPr>
        <p:spPr>
          <a:xfrm>
            <a:off x="1477963" y="912813"/>
            <a:ext cx="1262062" cy="284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BGP</a:t>
            </a:r>
            <a:r>
              <a:rPr lang="zh-CN" altLang="en-US" dirty="0">
                <a:solidFill>
                  <a:srgbClr val="000000"/>
                </a:solidFill>
                <a:latin typeface="+mj-lt"/>
                <a:ea typeface="+mj-ea"/>
                <a:cs typeface="+mj-cs"/>
                <a:sym typeface="Helvetica Neue"/>
              </a:rPr>
              <a:t> 多线接入</a:t>
            </a:r>
          </a:p>
        </p:txBody>
      </p:sp>
      <p:cxnSp>
        <p:nvCxnSpPr>
          <p:cNvPr id="22" name="直线连接符 21"/>
          <p:cNvCxnSpPr>
            <a:stCxn id="7" idx="2"/>
            <a:endCxn id="5" idx="0"/>
          </p:cNvCxnSpPr>
          <p:nvPr/>
        </p:nvCxnSpPr>
        <p:spPr>
          <a:xfrm>
            <a:off x="2076450" y="1931988"/>
            <a:ext cx="17463" cy="352425"/>
          </a:xfrm>
          <a:prstGeom prst="line">
            <a:avLst/>
          </a:prstGeom>
          <a:noFill/>
          <a:ln w="25400" cap="flat">
            <a:solidFill>
              <a:srgbClr val="5B9BD5"/>
            </a:solidFill>
            <a:prstDash val="solid"/>
            <a:bevel/>
          </a:ln>
          <a:effectLst/>
        </p:spPr>
        <p:style>
          <a:lnRef idx="0">
            <a:scrgbClr r="0" g="0" b="0"/>
          </a:lnRef>
          <a:fillRef idx="0">
            <a:scrgbClr r="0" g="0" b="0"/>
          </a:fillRef>
          <a:effectRef idx="0">
            <a:scrgbClr r="0" g="0" b="0"/>
          </a:effectRef>
          <a:fontRef idx="none"/>
        </p:style>
      </p:cxnSp>
      <p:sp>
        <p:nvSpPr>
          <p:cNvPr id="28" name="圆角矩形 27"/>
          <p:cNvSpPr/>
          <p:nvPr/>
        </p:nvSpPr>
        <p:spPr>
          <a:xfrm>
            <a:off x="1331913" y="3795713"/>
            <a:ext cx="1524000" cy="684212"/>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29" name="圆角矩形 28"/>
          <p:cNvSpPr/>
          <p:nvPr/>
        </p:nvSpPr>
        <p:spPr>
          <a:xfrm>
            <a:off x="4932363" y="915988"/>
            <a:ext cx="1397000" cy="86360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0" name="文本框 29"/>
          <p:cNvSpPr txBox="1"/>
          <p:nvPr/>
        </p:nvSpPr>
        <p:spPr>
          <a:xfrm>
            <a:off x="5046663" y="998538"/>
            <a:ext cx="350837" cy="28416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31" name="圆角矩形 30"/>
          <p:cNvSpPr/>
          <p:nvPr/>
        </p:nvSpPr>
        <p:spPr>
          <a:xfrm>
            <a:off x="4932363" y="1924050"/>
            <a:ext cx="1397000" cy="468313"/>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2" name="圆角矩形 31"/>
          <p:cNvSpPr/>
          <p:nvPr/>
        </p:nvSpPr>
        <p:spPr>
          <a:xfrm>
            <a:off x="4932363" y="3076575"/>
            <a:ext cx="1397000" cy="827088"/>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sp>
        <p:nvSpPr>
          <p:cNvPr id="33" name="文本框 32"/>
          <p:cNvSpPr txBox="1"/>
          <p:nvPr/>
        </p:nvSpPr>
        <p:spPr>
          <a:xfrm>
            <a:off x="5046663" y="3149600"/>
            <a:ext cx="350837" cy="284163"/>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en-US" altLang="zh-CN" dirty="0">
                <a:solidFill>
                  <a:srgbClr val="000000"/>
                </a:solidFill>
                <a:latin typeface="+mj-lt"/>
                <a:ea typeface="+mj-ea"/>
                <a:cs typeface="+mj-cs"/>
                <a:sym typeface="Helvetica Neue"/>
              </a:rPr>
              <a:t>VM</a:t>
            </a:r>
            <a:endParaRPr lang="zh-CN" altLang="en-US" dirty="0">
              <a:solidFill>
                <a:srgbClr val="000000"/>
              </a:solidFill>
              <a:latin typeface="+mj-lt"/>
              <a:ea typeface="+mj-ea"/>
              <a:cs typeface="+mj-cs"/>
              <a:sym typeface="Helvetica Neue"/>
            </a:endParaRPr>
          </a:p>
        </p:txBody>
      </p:sp>
      <p:sp>
        <p:nvSpPr>
          <p:cNvPr id="34" name="圆角矩形 33"/>
          <p:cNvSpPr/>
          <p:nvPr/>
        </p:nvSpPr>
        <p:spPr>
          <a:xfrm>
            <a:off x="4932363" y="4084638"/>
            <a:ext cx="1397000" cy="539750"/>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28575" anchor="ctr">
            <a:spAutoFit/>
          </a:bodyPr>
          <a:lstStyle/>
          <a:p>
            <a:pPr defTabSz="685800" fontAlgn="auto" latinLnBrk="1">
              <a:spcBef>
                <a:spcPts val="0"/>
              </a:spcBef>
              <a:spcAft>
                <a:spcPts val="0"/>
              </a:spcAft>
              <a:defRPr/>
            </a:pPr>
            <a:endParaRPr lang="zh-CN" altLang="en-US">
              <a:solidFill>
                <a:srgbClr val="000000"/>
              </a:solidFill>
              <a:latin typeface="+mj-lt"/>
              <a:ea typeface="+mj-ea"/>
              <a:cs typeface="+mj-cs"/>
              <a:sym typeface="Helvetica Neue"/>
            </a:endParaRPr>
          </a:p>
        </p:txBody>
      </p:sp>
      <p:cxnSp>
        <p:nvCxnSpPr>
          <p:cNvPr id="36" name="直线箭头连接符 35"/>
          <p:cNvCxnSpPr>
            <a:stCxn id="5" idx="3"/>
            <a:endCxn id="29" idx="1"/>
          </p:cNvCxnSpPr>
          <p:nvPr/>
        </p:nvCxnSpPr>
        <p:spPr>
          <a:xfrm flipV="1">
            <a:off x="2855913" y="1347788"/>
            <a:ext cx="2076450" cy="1619250"/>
          </a:xfrm>
          <a:prstGeom prst="straightConnector1">
            <a:avLst/>
          </a:prstGeom>
          <a:noFill/>
          <a:ln w="25400" cap="flat">
            <a:solidFill>
              <a:srgbClr val="5B9BD5"/>
            </a:solidFill>
            <a:prstDash val="solid"/>
            <a:bevel/>
            <a:headEnd type="arrow"/>
            <a:tailEnd type="arrow"/>
          </a:ln>
          <a:effectLst/>
        </p:spPr>
        <p:style>
          <a:lnRef idx="0">
            <a:scrgbClr r="0" g="0" b="0"/>
          </a:lnRef>
          <a:fillRef idx="0">
            <a:scrgbClr r="0" g="0" b="0"/>
          </a:fillRef>
          <a:effectRef idx="0">
            <a:scrgbClr r="0" g="0" b="0"/>
          </a:effectRef>
          <a:fontRef idx="none"/>
        </p:style>
      </p:cxnSp>
      <p:cxnSp>
        <p:nvCxnSpPr>
          <p:cNvPr id="38" name="直线箭头连接符 37"/>
          <p:cNvCxnSpPr>
            <a:stCxn id="5" idx="3"/>
            <a:endCxn id="32" idx="1"/>
          </p:cNvCxnSpPr>
          <p:nvPr/>
        </p:nvCxnSpPr>
        <p:spPr>
          <a:xfrm>
            <a:off x="2855913" y="2967038"/>
            <a:ext cx="2076450" cy="522287"/>
          </a:xfrm>
          <a:prstGeom prst="straightConnector1">
            <a:avLst/>
          </a:prstGeom>
          <a:noFill/>
          <a:ln w="25400" cap="flat">
            <a:solidFill>
              <a:srgbClr val="5B9BD5"/>
            </a:solidFill>
            <a:prstDash val="solid"/>
            <a:bevel/>
            <a:headEnd type="arrow"/>
            <a:tailEnd type="arrow"/>
          </a:ln>
          <a:effectLst/>
        </p:spPr>
        <p:style>
          <a:lnRef idx="0">
            <a:scrgbClr r="0" g="0" b="0"/>
          </a:lnRef>
          <a:fillRef idx="0">
            <a:scrgbClr r="0" g="0" b="0"/>
          </a:fillRef>
          <a:effectRef idx="0">
            <a:scrgbClr r="0" g="0" b="0"/>
          </a:effectRef>
          <a:fontRef idx="none"/>
        </p:style>
      </p:cxnSp>
      <p:cxnSp>
        <p:nvCxnSpPr>
          <p:cNvPr id="40" name="直线箭头连接符 39"/>
          <p:cNvCxnSpPr>
            <a:stCxn id="28" idx="3"/>
            <a:endCxn id="31" idx="1"/>
          </p:cNvCxnSpPr>
          <p:nvPr/>
        </p:nvCxnSpPr>
        <p:spPr>
          <a:xfrm flipV="1">
            <a:off x="2855913" y="2157413"/>
            <a:ext cx="2076450" cy="1981200"/>
          </a:xfrm>
          <a:prstGeom prst="straightConnector1">
            <a:avLst/>
          </a:prstGeom>
          <a:noFill/>
          <a:ln w="25400" cap="flat">
            <a:solidFill>
              <a:srgbClr val="5B9BD5"/>
            </a:solidFill>
            <a:prstDash val="solid"/>
            <a:bevel/>
            <a:headEnd type="arrow"/>
            <a:tailEnd type="arrow"/>
          </a:ln>
          <a:effectLst/>
        </p:spPr>
        <p:style>
          <a:lnRef idx="0">
            <a:scrgbClr r="0" g="0" b="0"/>
          </a:lnRef>
          <a:fillRef idx="0">
            <a:scrgbClr r="0" g="0" b="0"/>
          </a:fillRef>
          <a:effectRef idx="0">
            <a:scrgbClr r="0" g="0" b="0"/>
          </a:effectRef>
          <a:fontRef idx="none"/>
        </p:style>
      </p:cxnSp>
      <p:cxnSp>
        <p:nvCxnSpPr>
          <p:cNvPr id="42" name="直线箭头连接符 41"/>
          <p:cNvCxnSpPr>
            <a:stCxn id="28" idx="3"/>
            <a:endCxn id="34" idx="1"/>
          </p:cNvCxnSpPr>
          <p:nvPr/>
        </p:nvCxnSpPr>
        <p:spPr>
          <a:xfrm>
            <a:off x="2855913" y="4138613"/>
            <a:ext cx="2076450" cy="215900"/>
          </a:xfrm>
          <a:prstGeom prst="straightConnector1">
            <a:avLst/>
          </a:prstGeom>
          <a:noFill/>
          <a:ln w="25400" cap="flat">
            <a:solidFill>
              <a:srgbClr val="5B9BD5"/>
            </a:solidFill>
            <a:prstDash val="solid"/>
            <a:bevel/>
            <a:headEnd type="arrow"/>
            <a:tailEnd type="arrow"/>
          </a:ln>
          <a:effectLst/>
        </p:spPr>
        <p:style>
          <a:lnRef idx="0">
            <a:scrgbClr r="0" g="0" b="0"/>
          </a:lnRef>
          <a:fillRef idx="0">
            <a:scrgbClr r="0" g="0" b="0"/>
          </a:fillRef>
          <a:effectRef idx="0">
            <a:scrgbClr r="0" g="0" b="0"/>
          </a:effectRef>
          <a:fontRef idx="none"/>
        </p:style>
      </p:cxnSp>
      <p:sp>
        <p:nvSpPr>
          <p:cNvPr id="43" name="文本框 42"/>
          <p:cNvSpPr txBox="1"/>
          <p:nvPr/>
        </p:nvSpPr>
        <p:spPr>
          <a:xfrm>
            <a:off x="1581150" y="3841750"/>
            <a:ext cx="1036638" cy="5000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多副本存储</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en-US" altLang="zh-CN" dirty="0">
                <a:solidFill>
                  <a:srgbClr val="000000"/>
                </a:solidFill>
              </a:rPr>
              <a:t>EC</a:t>
            </a:r>
            <a:r>
              <a:rPr lang="zh-CN" altLang="en-US" dirty="0">
                <a:solidFill>
                  <a:srgbClr val="000000"/>
                </a:solidFill>
              </a:rPr>
              <a:t>校验存储</a:t>
            </a:r>
            <a:endParaRPr lang="zh-CN" altLang="en-US" dirty="0">
              <a:solidFill>
                <a:srgbClr val="000000"/>
              </a:solidFill>
              <a:latin typeface="+mj-lt"/>
              <a:ea typeface="+mj-ea"/>
              <a:cs typeface="+mj-cs"/>
              <a:sym typeface="Helvetica Neue"/>
            </a:endParaRPr>
          </a:p>
        </p:txBody>
      </p:sp>
      <p:sp>
        <p:nvSpPr>
          <p:cNvPr id="44" name="文本框 43"/>
          <p:cNvSpPr txBox="1"/>
          <p:nvPr/>
        </p:nvSpPr>
        <p:spPr>
          <a:xfrm>
            <a:off x="5221288" y="1914525"/>
            <a:ext cx="1036637" cy="5000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多副本存储</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en-US" altLang="zh-CN" dirty="0">
                <a:solidFill>
                  <a:srgbClr val="000000"/>
                </a:solidFill>
              </a:rPr>
              <a:t>EC</a:t>
            </a:r>
            <a:r>
              <a:rPr lang="zh-CN" altLang="en-US" dirty="0">
                <a:solidFill>
                  <a:srgbClr val="000000"/>
                </a:solidFill>
              </a:rPr>
              <a:t>校验存储</a:t>
            </a:r>
            <a:endParaRPr lang="zh-CN" altLang="en-US" dirty="0">
              <a:solidFill>
                <a:srgbClr val="000000"/>
              </a:solidFill>
              <a:latin typeface="+mj-lt"/>
              <a:ea typeface="+mj-ea"/>
              <a:cs typeface="+mj-cs"/>
              <a:sym typeface="Helvetica Neue"/>
            </a:endParaRPr>
          </a:p>
        </p:txBody>
      </p:sp>
      <p:sp>
        <p:nvSpPr>
          <p:cNvPr id="45" name="文本框 44"/>
          <p:cNvSpPr txBox="1"/>
          <p:nvPr/>
        </p:nvSpPr>
        <p:spPr>
          <a:xfrm>
            <a:off x="1477963" y="2454275"/>
            <a:ext cx="1325562" cy="11461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快照</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zh-CN" altLang="en-US" dirty="0">
                <a:solidFill>
                  <a:srgbClr val="000000"/>
                </a:solidFill>
              </a:rPr>
              <a:t>回滚</a:t>
            </a:r>
            <a:endParaRPr lang="en-US" altLang="zh-CN" dirty="0">
              <a:solidFill>
                <a:srgbClr val="000000"/>
              </a:solidFill>
            </a:endParaRPr>
          </a:p>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在线迁移</a:t>
            </a:r>
            <a:endParaRPr lang="en-US" altLang="zh-CN" dirty="0">
              <a:solidFill>
                <a:srgbClr val="000000"/>
              </a:solidFill>
              <a:latin typeface="+mj-lt"/>
              <a:ea typeface="+mj-ea"/>
              <a:cs typeface="+mj-cs"/>
              <a:sym typeface="Helvetica Neue"/>
            </a:endParaRPr>
          </a:p>
          <a:p>
            <a:pPr defTabSz="685800" fontAlgn="auto" latinLnBrk="1">
              <a:spcBef>
                <a:spcPts val="0"/>
              </a:spcBef>
              <a:spcAft>
                <a:spcPts val="0"/>
              </a:spcAft>
              <a:defRPr/>
            </a:pPr>
            <a:r>
              <a:rPr lang="zh-CN" altLang="en-US" dirty="0">
                <a:solidFill>
                  <a:srgbClr val="000000"/>
                </a:solidFill>
              </a:rPr>
              <a:t>快速故障迁移</a:t>
            </a:r>
            <a:endParaRPr lang="en-US" altLang="zh-CN" dirty="0">
              <a:solidFill>
                <a:srgbClr val="000000"/>
              </a:solidFill>
            </a:endParaRPr>
          </a:p>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应用级数据同步</a:t>
            </a:r>
          </a:p>
        </p:txBody>
      </p:sp>
      <p:sp>
        <p:nvSpPr>
          <p:cNvPr id="47" name="文本框 46"/>
          <p:cNvSpPr txBox="1"/>
          <p:nvPr/>
        </p:nvSpPr>
        <p:spPr>
          <a:xfrm>
            <a:off x="1497013" y="4451350"/>
            <a:ext cx="966787"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企业专有云</a:t>
            </a:r>
            <a:endParaRPr lang="zh-CN" altLang="en-US" dirty="0">
              <a:solidFill>
                <a:srgbClr val="000000"/>
              </a:solidFill>
              <a:latin typeface="+mj-lt"/>
              <a:ea typeface="+mj-ea"/>
              <a:cs typeface="+mj-cs"/>
              <a:sym typeface="Helvetica Neue"/>
            </a:endParaRPr>
          </a:p>
        </p:txBody>
      </p:sp>
      <p:sp>
        <p:nvSpPr>
          <p:cNvPr id="49" name="文本框 48"/>
          <p:cNvSpPr txBox="1"/>
          <p:nvPr/>
        </p:nvSpPr>
        <p:spPr>
          <a:xfrm>
            <a:off x="4967288" y="2454275"/>
            <a:ext cx="966787"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企业专有云</a:t>
            </a:r>
            <a:endParaRPr lang="zh-CN" altLang="en-US" dirty="0">
              <a:solidFill>
                <a:srgbClr val="000000"/>
              </a:solidFill>
              <a:latin typeface="+mj-lt"/>
              <a:ea typeface="+mj-ea"/>
              <a:cs typeface="+mj-cs"/>
              <a:sym typeface="Helvetica Neue"/>
            </a:endParaRPr>
          </a:p>
        </p:txBody>
      </p:sp>
      <p:sp>
        <p:nvSpPr>
          <p:cNvPr id="51" name="文本框 50"/>
          <p:cNvSpPr txBox="1"/>
          <p:nvPr/>
        </p:nvSpPr>
        <p:spPr>
          <a:xfrm>
            <a:off x="5221288" y="4181475"/>
            <a:ext cx="966787"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私有云存储</a:t>
            </a:r>
          </a:p>
        </p:txBody>
      </p:sp>
      <p:sp>
        <p:nvSpPr>
          <p:cNvPr id="52" name="文本框 51"/>
          <p:cNvSpPr txBox="1"/>
          <p:nvPr/>
        </p:nvSpPr>
        <p:spPr>
          <a:xfrm>
            <a:off x="4967288" y="4591050"/>
            <a:ext cx="966787"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rPr>
              <a:t>企业私有云</a:t>
            </a:r>
            <a:endParaRPr lang="zh-CN" altLang="en-US" dirty="0">
              <a:solidFill>
                <a:srgbClr val="000000"/>
              </a:solidFill>
              <a:latin typeface="+mj-lt"/>
              <a:ea typeface="+mj-ea"/>
              <a:cs typeface="+mj-cs"/>
              <a:sym typeface="Helvetica Neue"/>
            </a:endParaRPr>
          </a:p>
        </p:txBody>
      </p:sp>
      <p:sp>
        <p:nvSpPr>
          <p:cNvPr id="53" name="文本框 52"/>
          <p:cNvSpPr txBox="1"/>
          <p:nvPr/>
        </p:nvSpPr>
        <p:spPr>
          <a:xfrm>
            <a:off x="4976813" y="1381125"/>
            <a:ext cx="1325562" cy="284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应用级数据同步</a:t>
            </a:r>
          </a:p>
        </p:txBody>
      </p:sp>
      <p:sp>
        <p:nvSpPr>
          <p:cNvPr id="58" name="文本框 57"/>
          <p:cNvSpPr txBox="1"/>
          <p:nvPr/>
        </p:nvSpPr>
        <p:spPr>
          <a:xfrm>
            <a:off x="4981575" y="3489325"/>
            <a:ext cx="1325563" cy="2857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28575">
            <a:spAutoFit/>
          </a:bodyPr>
          <a:lstStyle/>
          <a:p>
            <a:pPr defTabSz="685800" fontAlgn="auto" latinLnBrk="1">
              <a:spcBef>
                <a:spcPts val="0"/>
              </a:spcBef>
              <a:spcAft>
                <a:spcPts val="0"/>
              </a:spcAft>
              <a:defRPr/>
            </a:pPr>
            <a:r>
              <a:rPr lang="zh-CN" altLang="en-US" dirty="0">
                <a:solidFill>
                  <a:srgbClr val="000000"/>
                </a:solidFill>
                <a:latin typeface="+mj-lt"/>
                <a:ea typeface="+mj-ea"/>
                <a:cs typeface="+mj-cs"/>
                <a:sym typeface="Helvetica Neue"/>
              </a:rPr>
              <a:t>应用级数据同步</a:t>
            </a:r>
          </a:p>
        </p:txBody>
      </p:sp>
      <p:sp>
        <p:nvSpPr>
          <p:cNvPr id="42019"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2020"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5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57"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a:solidFill>
                  <a:srgbClr val="FFFFFF"/>
                </a:solidFill>
              </a:rPr>
              <a:t>混合云中的高可用</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图片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5" y="1060450"/>
            <a:ext cx="26812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3010" name="图片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88" y="3067050"/>
            <a:ext cx="2462212"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317" name="文本框 5"/>
          <p:cNvSpPr>
            <a:spLocks noChangeArrowheads="1"/>
          </p:cNvSpPr>
          <p:nvPr/>
        </p:nvSpPr>
        <p:spPr bwMode="auto">
          <a:xfrm>
            <a:off x="2627313" y="1706563"/>
            <a:ext cx="9175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717" tIns="25717" rIns="25717" bIns="25717">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a:solidFill>
                  <a:srgbClr val="000000"/>
                </a:solidFill>
                <a:latin typeface="Franklin Gothic Medium" charset="0"/>
                <a:ea typeface="微软雅黑" charset="0"/>
                <a:sym typeface="微软雅黑" charset="0"/>
              </a:rPr>
              <a:t>公有云系统</a:t>
            </a:r>
            <a:endParaRPr lang="zh-CN" altLang="en-US" sz="1350"/>
          </a:p>
        </p:txBody>
      </p:sp>
      <p:sp>
        <p:nvSpPr>
          <p:cNvPr id="13318" name="文本框 6"/>
          <p:cNvSpPr>
            <a:spLocks noChangeArrowheads="1"/>
          </p:cNvSpPr>
          <p:nvPr/>
        </p:nvSpPr>
        <p:spPr bwMode="auto">
          <a:xfrm>
            <a:off x="2736850" y="3970338"/>
            <a:ext cx="10906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717" tIns="25717" rIns="25717" bIns="25717">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a:solidFill>
                  <a:srgbClr val="000000"/>
                </a:solidFill>
                <a:latin typeface="Franklin Gothic Medium" charset="0"/>
                <a:ea typeface="微软雅黑" charset="0"/>
                <a:sym typeface="微软雅黑" charset="0"/>
              </a:rPr>
              <a:t>私有云系统</a:t>
            </a:r>
            <a:endParaRPr lang="en-US" altLang="zh-CN" sz="1350">
              <a:solidFill>
                <a:srgbClr val="000000"/>
              </a:solidFill>
              <a:latin typeface="Franklin Gothic Medium" charset="0"/>
              <a:ea typeface="微软雅黑" charset="0"/>
              <a:sym typeface="微软雅黑" charset="0"/>
            </a:endParaRPr>
          </a:p>
          <a:p>
            <a:pPr latinLnBrk="1">
              <a:defRPr/>
            </a:pPr>
            <a:r>
              <a:rPr lang="zh-CN" altLang="en-US" sz="1350">
                <a:solidFill>
                  <a:srgbClr val="000000"/>
                </a:solidFill>
                <a:latin typeface="Franklin Gothic Book" charset="0"/>
                <a:ea typeface="黑体" charset="0"/>
                <a:sym typeface="黑体" charset="0"/>
              </a:rPr>
              <a:t>新建数据中心</a:t>
            </a:r>
            <a:endParaRPr lang="zh-CN" altLang="en-US" sz="1350">
              <a:solidFill>
                <a:srgbClr val="000000"/>
              </a:solidFill>
              <a:latin typeface="Franklin Gothic Medium" charset="0"/>
              <a:ea typeface="微软雅黑" charset="0"/>
              <a:sym typeface="微软雅黑" charset="0"/>
            </a:endParaRPr>
          </a:p>
        </p:txBody>
      </p:sp>
      <p:sp>
        <p:nvSpPr>
          <p:cNvPr id="13319" name="直线连接符 7"/>
          <p:cNvSpPr>
            <a:spLocks noChangeShapeType="1"/>
          </p:cNvSpPr>
          <p:nvPr/>
        </p:nvSpPr>
        <p:spPr bwMode="auto">
          <a:xfrm flipH="1" flipV="1">
            <a:off x="3192463" y="2335213"/>
            <a:ext cx="0" cy="1189037"/>
          </a:xfrm>
          <a:prstGeom prst="line">
            <a:avLst/>
          </a:prstGeom>
          <a:noFill/>
          <a:ln w="25400">
            <a:solidFill>
              <a:srgbClr val="800000"/>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350"/>
          </a:p>
        </p:txBody>
      </p:sp>
      <p:sp>
        <p:nvSpPr>
          <p:cNvPr id="13320" name="文本框 8"/>
          <p:cNvSpPr>
            <a:spLocks noChangeArrowheads="1"/>
          </p:cNvSpPr>
          <p:nvPr/>
        </p:nvSpPr>
        <p:spPr bwMode="auto">
          <a:xfrm>
            <a:off x="2603500" y="3524250"/>
            <a:ext cx="1150938" cy="260350"/>
          </a:xfrm>
          <a:prstGeom prst="rect">
            <a:avLst/>
          </a:prstGeom>
          <a:noFill/>
          <a:ln w="12700">
            <a:solidFill>
              <a:srgbClr val="B20000"/>
            </a:solidFill>
            <a:miter lim="800000"/>
            <a:headEnd/>
            <a:tailEnd/>
          </a:ln>
          <a:extLst>
            <a:ext uri="{909E8E84-426E-40dd-AFC4-6F175D3DCCD1}">
              <a14:hiddenFill xmlns:a14="http://schemas.microsoft.com/office/drawing/2010/main">
                <a:solidFill>
                  <a:srgbClr val="FFFFFF"/>
                </a:solidFill>
              </a14:hiddenFill>
            </a:ext>
          </a:extLst>
        </p:spPr>
        <p:txBody>
          <a:bodyPr lIns="25717" tIns="25717" rIns="25717" bIns="25717">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a:solidFill>
                  <a:srgbClr val="000000"/>
                </a:solidFill>
                <a:latin typeface="Franklin Gothic Medium" charset="0"/>
                <a:ea typeface="微软雅黑" charset="0"/>
                <a:sym typeface="微软雅黑" charset="0"/>
              </a:rPr>
              <a:t>混合云连接器</a:t>
            </a:r>
            <a:endParaRPr lang="zh-CN" altLang="en-US" sz="1350"/>
          </a:p>
        </p:txBody>
      </p:sp>
      <p:sp>
        <p:nvSpPr>
          <p:cNvPr id="13321" name="文本框 9"/>
          <p:cNvSpPr>
            <a:spLocks noChangeArrowheads="1"/>
          </p:cNvSpPr>
          <p:nvPr/>
        </p:nvSpPr>
        <p:spPr bwMode="auto">
          <a:xfrm>
            <a:off x="2686050" y="2074863"/>
            <a:ext cx="1012825" cy="260350"/>
          </a:xfrm>
          <a:prstGeom prst="rect">
            <a:avLst/>
          </a:prstGeom>
          <a:noFill/>
          <a:ln w="12700">
            <a:solidFill>
              <a:srgbClr val="B20000"/>
            </a:solidFill>
            <a:miter lim="800000"/>
            <a:headEnd/>
            <a:tailEnd/>
          </a:ln>
          <a:extLst>
            <a:ext uri="{909E8E84-426E-40dd-AFC4-6F175D3DCCD1}">
              <a14:hiddenFill xmlns:a14="http://schemas.microsoft.com/office/drawing/2010/main">
                <a:solidFill>
                  <a:srgbClr val="FFFFFF"/>
                </a:solidFill>
              </a14:hiddenFill>
            </a:ext>
          </a:extLst>
        </p:spPr>
        <p:txBody>
          <a:bodyPr lIns="25717" tIns="25717" rIns="25717" bIns="25717">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a:solidFill>
                  <a:srgbClr val="000000"/>
                </a:solidFill>
                <a:latin typeface="Franklin Gothic Medium" charset="0"/>
                <a:ea typeface="微软雅黑" charset="0"/>
                <a:sym typeface="微软雅黑" charset="0"/>
              </a:rPr>
              <a:t>开放</a:t>
            </a:r>
            <a:r>
              <a:rPr lang="en-US" altLang="zh-CN" sz="1350">
                <a:solidFill>
                  <a:srgbClr val="000000"/>
                </a:solidFill>
                <a:latin typeface="Franklin Gothic Medium" charset="0"/>
                <a:ea typeface="微软雅黑" charset="0"/>
                <a:sym typeface="微软雅黑" charset="0"/>
              </a:rPr>
              <a:t>API</a:t>
            </a:r>
            <a:r>
              <a:rPr lang="zh-CN" altLang="en-US" sz="1350">
                <a:solidFill>
                  <a:srgbClr val="000000"/>
                </a:solidFill>
                <a:latin typeface="Franklin Gothic Medium" charset="0"/>
                <a:ea typeface="微软雅黑" charset="0"/>
                <a:sym typeface="微软雅黑" charset="0"/>
              </a:rPr>
              <a:t>接口</a:t>
            </a:r>
            <a:endParaRPr lang="zh-CN" altLang="en-US" sz="1350"/>
          </a:p>
        </p:txBody>
      </p:sp>
      <p:sp>
        <p:nvSpPr>
          <p:cNvPr id="13322" name="文本框 10"/>
          <p:cNvSpPr>
            <a:spLocks noChangeArrowheads="1"/>
          </p:cNvSpPr>
          <p:nvPr/>
        </p:nvSpPr>
        <p:spPr bwMode="auto">
          <a:xfrm>
            <a:off x="5351463" y="1450975"/>
            <a:ext cx="1206500"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717" tIns="25717" rIns="25717" bIns="25717">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800">
                <a:solidFill>
                  <a:srgbClr val="000000"/>
                </a:solidFill>
                <a:latin typeface="Microsoft YaHei" charset="0"/>
                <a:ea typeface="Microsoft YaHei" charset="0"/>
                <a:sym typeface="Helvetica Neue" charset="0"/>
              </a:rPr>
              <a:t>统一管理</a:t>
            </a:r>
            <a:endParaRPr lang="en-US" altLang="zh-CN" sz="1800">
              <a:solidFill>
                <a:srgbClr val="000000"/>
              </a:solidFill>
              <a:latin typeface="Microsoft YaHei" charset="0"/>
              <a:ea typeface="Microsoft YaHei" charset="0"/>
              <a:sym typeface="Helvetica Neue" charset="0"/>
            </a:endParaRPr>
          </a:p>
          <a:p>
            <a:pPr latinLnBrk="1">
              <a:defRPr/>
            </a:pPr>
            <a:r>
              <a:rPr lang="zh-CN" altLang="en-US" sz="1125">
                <a:solidFill>
                  <a:srgbClr val="000000"/>
                </a:solidFill>
                <a:latin typeface="Microsoft YaHei" charset="0"/>
                <a:ea typeface="Microsoft YaHei" charset="0"/>
                <a:sym typeface="黑体" charset="0"/>
              </a:rPr>
              <a:t>资源管理</a:t>
            </a:r>
            <a:endParaRPr lang="en-US" altLang="zh-CN" sz="1125">
              <a:solidFill>
                <a:srgbClr val="000000"/>
              </a:solidFill>
              <a:latin typeface="Microsoft YaHei" charset="0"/>
              <a:ea typeface="Microsoft YaHei" charset="0"/>
              <a:sym typeface="Franklin Gothic Book" charset="0"/>
            </a:endParaRPr>
          </a:p>
          <a:p>
            <a:pPr latinLnBrk="1">
              <a:defRPr/>
            </a:pPr>
            <a:r>
              <a:rPr lang="zh-CN" altLang="en-US" sz="1125">
                <a:solidFill>
                  <a:srgbClr val="000000"/>
                </a:solidFill>
                <a:latin typeface="Microsoft YaHei" charset="0"/>
                <a:ea typeface="Microsoft YaHei" charset="0"/>
                <a:sym typeface="Helvetica Neue" charset="0"/>
              </a:rPr>
              <a:t>业务调度</a:t>
            </a:r>
            <a:endParaRPr lang="en-US" altLang="zh-CN" sz="1125">
              <a:solidFill>
                <a:srgbClr val="000000"/>
              </a:solidFill>
              <a:latin typeface="Microsoft YaHei" charset="0"/>
              <a:ea typeface="Microsoft YaHei" charset="0"/>
              <a:sym typeface="Helvetica Neue" charset="0"/>
            </a:endParaRPr>
          </a:p>
          <a:p>
            <a:pPr latinLnBrk="1">
              <a:defRPr/>
            </a:pPr>
            <a:r>
              <a:rPr lang="zh-CN" altLang="en-US" sz="1125">
                <a:solidFill>
                  <a:srgbClr val="000000"/>
                </a:solidFill>
                <a:latin typeface="Microsoft YaHei" charset="0"/>
                <a:ea typeface="Microsoft YaHei" charset="0"/>
                <a:sym typeface="黑体" charset="0"/>
              </a:rPr>
              <a:t>统一安全视图</a:t>
            </a:r>
            <a:endParaRPr lang="en-US" altLang="zh-CN" sz="1125">
              <a:solidFill>
                <a:srgbClr val="000000"/>
              </a:solidFill>
              <a:latin typeface="Microsoft YaHei" charset="0"/>
              <a:ea typeface="Microsoft YaHei" charset="0"/>
              <a:sym typeface="Franklin Gothic Book" charset="0"/>
            </a:endParaRPr>
          </a:p>
          <a:p>
            <a:pPr latinLnBrk="1">
              <a:defRPr/>
            </a:pPr>
            <a:r>
              <a:rPr lang="zh-CN" altLang="en-US" sz="1125">
                <a:solidFill>
                  <a:srgbClr val="000000"/>
                </a:solidFill>
                <a:latin typeface="Microsoft YaHei" charset="0"/>
                <a:ea typeface="Microsoft YaHei" charset="0"/>
                <a:sym typeface="Helvetica Neue" charset="0"/>
              </a:rPr>
              <a:t>统一数据管理视图</a:t>
            </a:r>
            <a:endParaRPr lang="en-US" altLang="zh-CN" sz="1125">
              <a:solidFill>
                <a:srgbClr val="000000"/>
              </a:solidFill>
              <a:latin typeface="Microsoft YaHei" charset="0"/>
              <a:ea typeface="Microsoft YaHei" charset="0"/>
              <a:sym typeface="Helvetica Neue" charset="0"/>
            </a:endParaRPr>
          </a:p>
          <a:p>
            <a:pPr latinLnBrk="1">
              <a:defRPr/>
            </a:pPr>
            <a:endParaRPr lang="en-US" altLang="zh-CN" sz="1800">
              <a:solidFill>
                <a:srgbClr val="000000"/>
              </a:solidFill>
              <a:latin typeface="Microsoft YaHei" charset="0"/>
              <a:ea typeface="Microsoft YaHei" charset="0"/>
              <a:sym typeface="黑体" charset="0"/>
            </a:endParaRPr>
          </a:p>
          <a:p>
            <a:pPr latinLnBrk="1">
              <a:defRPr/>
            </a:pPr>
            <a:r>
              <a:rPr lang="zh-CN" altLang="en-US" sz="1800">
                <a:solidFill>
                  <a:srgbClr val="000000"/>
                </a:solidFill>
                <a:latin typeface="Microsoft YaHei" charset="0"/>
                <a:ea typeface="Microsoft YaHei" charset="0"/>
                <a:sym typeface="黑体" charset="0"/>
              </a:rPr>
              <a:t>安全管理</a:t>
            </a:r>
            <a:endParaRPr lang="en-US" altLang="zh-CN" sz="1800">
              <a:solidFill>
                <a:srgbClr val="000000"/>
              </a:solidFill>
              <a:latin typeface="Microsoft YaHei" charset="0"/>
              <a:ea typeface="Microsoft YaHei" charset="0"/>
              <a:sym typeface="Franklin Gothic Book" charset="0"/>
            </a:endParaRPr>
          </a:p>
          <a:p>
            <a:pPr latinLnBrk="1">
              <a:defRPr/>
            </a:pPr>
            <a:r>
              <a:rPr lang="zh-CN" altLang="en-US" sz="1125">
                <a:solidFill>
                  <a:srgbClr val="000000"/>
                </a:solidFill>
                <a:latin typeface="Microsoft YaHei" charset="0"/>
                <a:ea typeface="Microsoft YaHei" charset="0"/>
                <a:sym typeface="Helvetica Neue" charset="0"/>
              </a:rPr>
              <a:t>安全策略管理</a:t>
            </a:r>
            <a:endParaRPr lang="en-US" altLang="zh-CN" sz="1125">
              <a:solidFill>
                <a:srgbClr val="000000"/>
              </a:solidFill>
              <a:latin typeface="Microsoft YaHei" charset="0"/>
              <a:ea typeface="Microsoft YaHei" charset="0"/>
              <a:sym typeface="Helvetica Neue" charset="0"/>
            </a:endParaRPr>
          </a:p>
          <a:p>
            <a:pPr latinLnBrk="1">
              <a:defRPr/>
            </a:pPr>
            <a:r>
              <a:rPr lang="zh-CN" altLang="en-US" sz="1125">
                <a:solidFill>
                  <a:srgbClr val="000000"/>
                </a:solidFill>
                <a:latin typeface="Microsoft YaHei" charset="0"/>
                <a:ea typeface="Microsoft YaHei" charset="0"/>
                <a:sym typeface="黑体" charset="0"/>
              </a:rPr>
              <a:t>安全事件分析</a:t>
            </a:r>
            <a:endParaRPr lang="en-US" altLang="zh-CN" sz="1125">
              <a:solidFill>
                <a:srgbClr val="000000"/>
              </a:solidFill>
              <a:latin typeface="Microsoft YaHei" charset="0"/>
              <a:ea typeface="Microsoft YaHei" charset="0"/>
              <a:sym typeface="Franklin Gothic Book" charset="0"/>
            </a:endParaRPr>
          </a:p>
          <a:p>
            <a:pPr latinLnBrk="1">
              <a:defRPr/>
            </a:pPr>
            <a:r>
              <a:rPr lang="en-US" altLang="zh-CN" sz="1125">
                <a:solidFill>
                  <a:srgbClr val="000000"/>
                </a:solidFill>
                <a:latin typeface="Microsoft YaHei" charset="0"/>
                <a:ea typeface="Microsoft YaHei" charset="0"/>
                <a:sym typeface="Helvetica Neue" charset="0"/>
              </a:rPr>
              <a:t>	</a:t>
            </a:r>
            <a:endParaRPr lang="en-US" altLang="zh-CN" sz="1800">
              <a:solidFill>
                <a:srgbClr val="000000"/>
              </a:solidFill>
              <a:latin typeface="Microsoft YaHei" charset="0"/>
              <a:ea typeface="Microsoft YaHei" charset="0"/>
              <a:sym typeface="Helvetica Neue" charset="0"/>
            </a:endParaRPr>
          </a:p>
          <a:p>
            <a:pPr latinLnBrk="1">
              <a:defRPr/>
            </a:pPr>
            <a:r>
              <a:rPr lang="zh-CN" altLang="en-US" sz="1800">
                <a:solidFill>
                  <a:srgbClr val="000000"/>
                </a:solidFill>
                <a:latin typeface="Microsoft YaHei" charset="0"/>
                <a:ea typeface="Microsoft YaHei" charset="0"/>
                <a:sym typeface="黑体" charset="0"/>
              </a:rPr>
              <a:t>云备份</a:t>
            </a:r>
            <a:endParaRPr lang="en-US" altLang="zh-CN" sz="1800">
              <a:solidFill>
                <a:srgbClr val="000000"/>
              </a:solidFill>
              <a:latin typeface="Microsoft YaHei" charset="0"/>
              <a:ea typeface="Microsoft YaHei" charset="0"/>
              <a:sym typeface="Franklin Gothic Book" charset="0"/>
            </a:endParaRPr>
          </a:p>
          <a:p>
            <a:pPr latinLnBrk="1">
              <a:defRPr/>
            </a:pPr>
            <a:r>
              <a:rPr lang="zh-CN" altLang="en-US" sz="1125">
                <a:solidFill>
                  <a:srgbClr val="000000"/>
                </a:solidFill>
                <a:latin typeface="Microsoft YaHei" charset="0"/>
                <a:ea typeface="Microsoft YaHei" charset="0"/>
                <a:sym typeface="Helvetica Neue" charset="0"/>
              </a:rPr>
              <a:t>数据备份</a:t>
            </a:r>
            <a:endParaRPr lang="en-US" altLang="zh-CN" sz="1125">
              <a:solidFill>
                <a:srgbClr val="000000"/>
              </a:solidFill>
              <a:latin typeface="Microsoft YaHei" charset="0"/>
              <a:ea typeface="Microsoft YaHei" charset="0"/>
              <a:sym typeface="Helvetica Neue" charset="0"/>
            </a:endParaRPr>
          </a:p>
          <a:p>
            <a:pPr latinLnBrk="1">
              <a:defRPr/>
            </a:pPr>
            <a:r>
              <a:rPr lang="zh-CN" altLang="en-US" sz="1125">
                <a:solidFill>
                  <a:srgbClr val="000000"/>
                </a:solidFill>
                <a:latin typeface="Microsoft YaHei" charset="0"/>
                <a:ea typeface="Microsoft YaHei" charset="0"/>
                <a:sym typeface="Helvetica Neue" charset="0"/>
              </a:rPr>
              <a:t>容灾</a:t>
            </a:r>
            <a:endParaRPr lang="en-US" altLang="zh-CN" sz="1125">
              <a:solidFill>
                <a:srgbClr val="000000"/>
              </a:solidFill>
              <a:latin typeface="Microsoft YaHei" charset="0"/>
              <a:ea typeface="Microsoft YaHei" charset="0"/>
              <a:sym typeface="Helvetica Neue" charset="0"/>
            </a:endParaRPr>
          </a:p>
          <a:p>
            <a:pPr latinLnBrk="1">
              <a:defRPr/>
            </a:pPr>
            <a:r>
              <a:rPr lang="zh-CN" altLang="en-US" sz="1125">
                <a:solidFill>
                  <a:srgbClr val="000000"/>
                </a:solidFill>
                <a:latin typeface="Microsoft YaHei" charset="0"/>
                <a:ea typeface="Microsoft YaHei" charset="0"/>
                <a:sym typeface="黑体" charset="0"/>
              </a:rPr>
              <a:t>多活</a:t>
            </a:r>
            <a:endParaRPr lang="en-US" altLang="zh-CN" sz="1125">
              <a:solidFill>
                <a:srgbClr val="000000"/>
              </a:solidFill>
              <a:latin typeface="Microsoft YaHei" charset="0"/>
              <a:ea typeface="Microsoft YaHei" charset="0"/>
              <a:sym typeface="Helvetica Neue" charset="0"/>
            </a:endParaRPr>
          </a:p>
        </p:txBody>
      </p:sp>
      <p:pic>
        <p:nvPicPr>
          <p:cNvPr id="43017" name="图片 12" descr="（横版）金山云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13" y="1373188"/>
            <a:ext cx="7207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43019"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4"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solidFill>
                <a:srgbClr val="FFFFFF"/>
              </a:solidFill>
            </a:endParaRPr>
          </a:p>
        </p:txBody>
      </p:sp>
      <p:sp>
        <p:nvSpPr>
          <p:cNvPr id="15" name="Text Box 7"/>
          <p:cNvSpPr txBox="1">
            <a:spLocks noChangeArrowheads="1"/>
          </p:cNvSpPr>
          <p:nvPr/>
        </p:nvSpPr>
        <p:spPr bwMode="auto">
          <a:xfrm>
            <a:off x="455613" y="-7938"/>
            <a:ext cx="2339975" cy="36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kumimoji="1" lang="zh-CN" altLang="en-US" sz="1400" dirty="0" smtClean="0">
                <a:solidFill>
                  <a:srgbClr val="FFFFFF"/>
                </a:solidFill>
              </a:rPr>
              <a:t>混合云中的资源调度</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ChangeArrowheads="1"/>
          </p:cNvSpPr>
          <p:nvPr/>
        </p:nvSpPr>
        <p:spPr bwMode="auto">
          <a:xfrm>
            <a:off x="635000" y="0"/>
            <a:ext cx="2730500" cy="1712913"/>
          </a:xfrm>
          <a:prstGeom prst="rect">
            <a:avLst/>
          </a:prstGeom>
          <a:solidFill>
            <a:srgbClr val="B91F1F"/>
          </a:solidFill>
          <a:ln>
            <a:noFill/>
          </a:ln>
          <a:effectLst/>
          <a:extLst>
            <a:ext uri="{91240B29-F687-4f45-9708-019B960494DF}">
              <a14:hiddenLine xmlns:a14="http://schemas.microsoft.com/office/drawing/2010/main" w="9525">
                <a:solidFill>
                  <a:srgbClr val="B91F1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nchor="ctr"/>
          <a:lstStyle/>
          <a:p>
            <a:pPr eaLnBrk="1" hangingPunct="1">
              <a:defRPr/>
            </a:pPr>
            <a:endParaRPr lang="zh-CN" altLang="en-US"/>
          </a:p>
        </p:txBody>
      </p:sp>
      <p:sp>
        <p:nvSpPr>
          <p:cNvPr id="44034" name="Text Box 3"/>
          <p:cNvSpPr txBox="1">
            <a:spLocks noChangeArrowheads="1"/>
          </p:cNvSpPr>
          <p:nvPr/>
        </p:nvSpPr>
        <p:spPr bwMode="auto">
          <a:xfrm>
            <a:off x="557213" y="1658938"/>
            <a:ext cx="103981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zh-CN" altLang="en-US" sz="5100" b="1">
                <a:solidFill>
                  <a:srgbClr val="B91F1F"/>
                </a:solidFill>
                <a:ea typeface="微软雅黑" charset="0"/>
                <a:cs typeface="微软雅黑" charset="0"/>
              </a:rPr>
              <a:t>0</a:t>
            </a:r>
            <a:r>
              <a:rPr kumimoji="0" lang="en-US" altLang="zh-CN" sz="5100" b="1">
                <a:solidFill>
                  <a:srgbClr val="B91F1F"/>
                </a:solidFill>
                <a:ea typeface="微软雅黑" charset="0"/>
                <a:cs typeface="微软雅黑" charset="0"/>
              </a:rPr>
              <a:t>4</a:t>
            </a:r>
            <a:endParaRPr kumimoji="0" lang="zh-CN" altLang="en-US" sz="5100" b="1">
              <a:solidFill>
                <a:srgbClr val="B91F1F"/>
              </a:solidFill>
              <a:ea typeface="微软雅黑" charset="0"/>
              <a:cs typeface="微软雅黑" charset="0"/>
            </a:endParaRPr>
          </a:p>
        </p:txBody>
      </p:sp>
      <p:sp>
        <p:nvSpPr>
          <p:cNvPr id="38" name="Text Box 7"/>
          <p:cNvSpPr txBox="1">
            <a:spLocks noChangeArrowheads="1"/>
          </p:cNvSpPr>
          <p:nvPr/>
        </p:nvSpPr>
        <p:spPr bwMode="auto">
          <a:xfrm>
            <a:off x="1643063" y="2227263"/>
            <a:ext cx="42957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zh-CN" altLang="en-US" sz="2900" b="1" dirty="0" smtClean="0">
                <a:solidFill>
                  <a:srgbClr val="333333"/>
                </a:solidFill>
                <a:ea typeface="微软雅黑" charset="0"/>
                <a:cs typeface="微软雅黑" charset="0"/>
              </a:rPr>
              <a:t>案例介绍</a:t>
            </a:r>
          </a:p>
        </p:txBody>
      </p:sp>
      <p:sp>
        <p:nvSpPr>
          <p:cNvPr id="39" name="Line 8"/>
          <p:cNvSpPr>
            <a:spLocks noChangeShapeType="1"/>
          </p:cNvSpPr>
          <p:nvPr/>
        </p:nvSpPr>
        <p:spPr bwMode="auto">
          <a:xfrm flipV="1">
            <a:off x="1371600" y="1884363"/>
            <a:ext cx="342900" cy="68580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45161" tIns="72581" rIns="145161" bIns="72581"/>
          <a:lstStyle/>
          <a:p>
            <a:pPr>
              <a:defRPr/>
            </a:pPr>
            <a:endParaRPr lang="zh-CN" alt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圆角矩形 7"/>
          <p:cNvSpPr>
            <a:spLocks noChangeArrowheads="1"/>
          </p:cNvSpPr>
          <p:nvPr/>
        </p:nvSpPr>
        <p:spPr bwMode="auto">
          <a:xfrm>
            <a:off x="2765425" y="1803400"/>
            <a:ext cx="1169988" cy="930275"/>
          </a:xfrm>
          <a:prstGeom prst="roundRect">
            <a:avLst>
              <a:gd name="adj" fmla="val 7181"/>
            </a:avLst>
          </a:prstGeom>
          <a:solidFill>
            <a:srgbClr val="FFFFFF"/>
          </a:solidFill>
          <a:ln w="25400">
            <a:solidFill>
              <a:srgbClr val="5B9BD5"/>
            </a:solidFill>
            <a:miter lim="800000"/>
            <a:headEnd/>
            <a:tailEnd/>
          </a:ln>
        </p:spPr>
        <p:txBody>
          <a:bodyPr wrap="none" lIns="35243" tIns="35243" rIns="35243" bIns="35243"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endParaRPr lang="zh-CN" altLang="en-US" sz="1350">
              <a:solidFill>
                <a:srgbClr val="000000"/>
              </a:solidFill>
              <a:latin typeface="Franklin Gothic Medium" charset="0"/>
              <a:ea typeface="微软雅黑" charset="0"/>
              <a:sym typeface="微软雅黑" charset="0"/>
            </a:endParaRPr>
          </a:p>
        </p:txBody>
      </p:sp>
      <p:sp>
        <p:nvSpPr>
          <p:cNvPr id="2" name="圆角矩形 4"/>
          <p:cNvSpPr>
            <a:spLocks noChangeArrowheads="1"/>
          </p:cNvSpPr>
          <p:nvPr/>
        </p:nvSpPr>
        <p:spPr bwMode="auto">
          <a:xfrm>
            <a:off x="5276850" y="1798638"/>
            <a:ext cx="2060575" cy="1636712"/>
          </a:xfrm>
          <a:prstGeom prst="roundRect">
            <a:avLst>
              <a:gd name="adj" fmla="val 16667"/>
            </a:avLst>
          </a:prstGeom>
          <a:solidFill>
            <a:srgbClr val="FFFFFF"/>
          </a:solidFill>
          <a:ln w="25400">
            <a:solidFill>
              <a:srgbClr val="5B9BD5"/>
            </a:solidFill>
            <a:miter lim="800000"/>
            <a:headEnd/>
            <a:tailEnd/>
          </a:ln>
        </p:spPr>
        <p:txBody>
          <a:bodyPr wrap="none" lIns="35243" tIns="35243" rIns="35243" bIns="35243" anchor="ctr"/>
          <a:lstStyle/>
          <a:p>
            <a:pPr latinLnBrk="1">
              <a:defRPr/>
            </a:pPr>
            <a:endParaRPr lang="zh-CN" altLang="en-US" sz="1350" b="1" dirty="0">
              <a:solidFill>
                <a:srgbClr val="000000"/>
              </a:solidFill>
              <a:latin typeface="+mn-ea"/>
              <a:sym typeface="微软雅黑" charset="0"/>
            </a:endParaRPr>
          </a:p>
        </p:txBody>
      </p:sp>
      <p:sp>
        <p:nvSpPr>
          <p:cNvPr id="8197" name="文本框 6"/>
          <p:cNvSpPr>
            <a:spLocks noChangeArrowheads="1"/>
          </p:cNvSpPr>
          <p:nvPr/>
        </p:nvSpPr>
        <p:spPr bwMode="auto">
          <a:xfrm>
            <a:off x="3038475" y="1905000"/>
            <a:ext cx="752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900" dirty="0">
                <a:solidFill>
                  <a:srgbClr val="000000"/>
                </a:solidFill>
                <a:latin typeface="微软雅黑" charset="0"/>
                <a:ea typeface="微软雅黑" charset="0"/>
                <a:sym typeface="黑体" charset="0"/>
              </a:rPr>
              <a:t>医院</a:t>
            </a:r>
            <a:r>
              <a:rPr lang="zh-CN" altLang="en-US" sz="900" b="1" dirty="0">
                <a:solidFill>
                  <a:srgbClr val="000000"/>
                </a:solidFill>
                <a:latin typeface="微软雅黑" charset="0"/>
                <a:ea typeface="微软雅黑" charset="0"/>
                <a:sym typeface="微软雅黑" charset="0"/>
              </a:rPr>
              <a:t>私有云</a:t>
            </a:r>
            <a:endParaRPr lang="zh-CN" altLang="en-US" sz="750" b="1" dirty="0">
              <a:solidFill>
                <a:srgbClr val="000000"/>
              </a:solidFill>
              <a:latin typeface="微软雅黑" charset="0"/>
              <a:ea typeface="微软雅黑" charset="0"/>
              <a:sym typeface="微软雅黑" charset="0"/>
            </a:endParaRPr>
          </a:p>
          <a:p>
            <a:pPr latinLnBrk="1">
              <a:defRPr/>
            </a:pPr>
            <a:r>
              <a:rPr lang="zh-CN" altLang="en-US" sz="900" dirty="0">
                <a:solidFill>
                  <a:srgbClr val="000000"/>
                </a:solidFill>
                <a:latin typeface="微软雅黑" charset="0"/>
                <a:ea typeface="微软雅黑" charset="0"/>
                <a:sym typeface="黑体" charset="0"/>
              </a:rPr>
              <a:t>云化区域</a:t>
            </a:r>
            <a:endParaRPr lang="zh-CN" altLang="en-US" sz="750" dirty="0">
              <a:solidFill>
                <a:srgbClr val="000000"/>
              </a:solidFill>
              <a:latin typeface="微软雅黑" charset="0"/>
              <a:ea typeface="微软雅黑" charset="0"/>
              <a:sym typeface="黑体" charset="0"/>
            </a:endParaRPr>
          </a:p>
          <a:p>
            <a:pPr latinLnBrk="1">
              <a:defRPr/>
            </a:pPr>
            <a:r>
              <a:rPr lang="en-US" altLang="zh-CN" sz="900" b="1" dirty="0">
                <a:solidFill>
                  <a:srgbClr val="000000"/>
                </a:solidFill>
                <a:latin typeface="微软雅黑" charset="0"/>
                <a:ea typeface="微软雅黑" charset="0"/>
                <a:sym typeface="微软雅黑" charset="0"/>
              </a:rPr>
              <a:t>HIS</a:t>
            </a:r>
            <a:endParaRPr lang="en-US" altLang="zh-CN" sz="750" b="1" dirty="0">
              <a:solidFill>
                <a:srgbClr val="000000"/>
              </a:solidFill>
              <a:latin typeface="微软雅黑" charset="0"/>
              <a:ea typeface="微软雅黑" charset="0"/>
              <a:sym typeface="微软雅黑" charset="0"/>
            </a:endParaRPr>
          </a:p>
          <a:p>
            <a:pPr latinLnBrk="1">
              <a:defRPr/>
            </a:pPr>
            <a:r>
              <a:rPr lang="zh-CN" altLang="en-US" sz="900" dirty="0">
                <a:solidFill>
                  <a:srgbClr val="000000"/>
                </a:solidFill>
                <a:latin typeface="微软雅黑" charset="0"/>
                <a:ea typeface="微软雅黑" charset="0"/>
                <a:sym typeface="Franklin Gothic Book" charset="0"/>
              </a:rPr>
              <a:t>影像分析</a:t>
            </a:r>
          </a:p>
          <a:p>
            <a:pPr latinLnBrk="1">
              <a:defRPr/>
            </a:pPr>
            <a:r>
              <a:rPr lang="en-US" altLang="zh-CN" sz="900" b="1" dirty="0">
                <a:solidFill>
                  <a:srgbClr val="000000"/>
                </a:solidFill>
                <a:latin typeface="微软雅黑" charset="0"/>
                <a:ea typeface="微软雅黑" charset="0"/>
                <a:sym typeface="Franklin Gothic Book" charset="0"/>
              </a:rPr>
              <a:t>PACS</a:t>
            </a:r>
          </a:p>
        </p:txBody>
      </p:sp>
      <p:sp>
        <p:nvSpPr>
          <p:cNvPr id="8198" name="圆角矩形 7"/>
          <p:cNvSpPr>
            <a:spLocks noChangeArrowheads="1"/>
          </p:cNvSpPr>
          <p:nvPr/>
        </p:nvSpPr>
        <p:spPr bwMode="auto">
          <a:xfrm>
            <a:off x="2754313" y="3821113"/>
            <a:ext cx="1168400" cy="561975"/>
          </a:xfrm>
          <a:prstGeom prst="roundRect">
            <a:avLst>
              <a:gd name="adj" fmla="val 7181"/>
            </a:avLst>
          </a:prstGeom>
          <a:solidFill>
            <a:srgbClr val="FFFFFF"/>
          </a:solidFill>
          <a:ln w="25400">
            <a:solidFill>
              <a:srgbClr val="5B9BD5"/>
            </a:solidFill>
            <a:miter lim="800000"/>
            <a:headEnd/>
            <a:tailEnd/>
          </a:ln>
        </p:spPr>
        <p:txBody>
          <a:bodyPr wrap="none" lIns="35243" tIns="35243" rIns="35243" bIns="35243"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endParaRPr lang="zh-CN" altLang="en-US" sz="1350">
              <a:solidFill>
                <a:srgbClr val="000000"/>
              </a:solidFill>
              <a:latin typeface="Franklin Gothic Medium" charset="0"/>
              <a:ea typeface="微软雅黑" charset="0"/>
              <a:sym typeface="微软雅黑" charset="0"/>
            </a:endParaRPr>
          </a:p>
        </p:txBody>
      </p:sp>
      <p:sp>
        <p:nvSpPr>
          <p:cNvPr id="8199" name="文本框 8"/>
          <p:cNvSpPr>
            <a:spLocks noChangeArrowheads="1"/>
          </p:cNvSpPr>
          <p:nvPr/>
        </p:nvSpPr>
        <p:spPr bwMode="auto">
          <a:xfrm>
            <a:off x="2870200" y="3843338"/>
            <a:ext cx="9985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200">
                <a:solidFill>
                  <a:srgbClr val="000000"/>
                </a:solidFill>
                <a:latin typeface="Franklin Gothic Book" charset="0"/>
                <a:ea typeface="微软雅黑" charset="0"/>
                <a:sym typeface="黑体" charset="0"/>
              </a:rPr>
              <a:t>传统架构</a:t>
            </a:r>
            <a:endParaRPr lang="zh-CN" altLang="en-US" sz="1050">
              <a:solidFill>
                <a:srgbClr val="000000"/>
              </a:solidFill>
              <a:latin typeface="Franklin Gothic Book" charset="0"/>
              <a:ea typeface="微软雅黑" charset="0"/>
              <a:sym typeface="黑体" charset="0"/>
            </a:endParaRPr>
          </a:p>
          <a:p>
            <a:pPr latinLnBrk="1">
              <a:defRPr/>
            </a:pPr>
            <a:r>
              <a:rPr lang="zh-CN" altLang="en-US" sz="1200">
                <a:solidFill>
                  <a:srgbClr val="000000"/>
                </a:solidFill>
                <a:latin typeface="Franklin Gothic Book" charset="0"/>
                <a:ea typeface="微软雅黑" charset="0"/>
                <a:sym typeface="黑体" charset="0"/>
              </a:rPr>
              <a:t>非云化区域</a:t>
            </a:r>
            <a:endParaRPr lang="zh-CN" altLang="en-US" sz="1200" b="1" i="1">
              <a:solidFill>
                <a:srgbClr val="000000"/>
              </a:solidFill>
              <a:latin typeface="Franklin Gothic Book" charset="0"/>
              <a:ea typeface="微软雅黑" charset="0"/>
              <a:sym typeface="黑体" charset="0"/>
            </a:endParaRPr>
          </a:p>
        </p:txBody>
      </p:sp>
      <p:sp>
        <p:nvSpPr>
          <p:cNvPr id="8200" name="矩形 9"/>
          <p:cNvSpPr>
            <a:spLocks noChangeArrowheads="1"/>
          </p:cNvSpPr>
          <p:nvPr/>
        </p:nvSpPr>
        <p:spPr bwMode="auto">
          <a:xfrm>
            <a:off x="1116013" y="788988"/>
            <a:ext cx="3384550" cy="4105275"/>
          </a:xfrm>
          <a:prstGeom prst="rect">
            <a:avLst/>
          </a:prstGeom>
          <a:noFill/>
          <a:ln w="25400">
            <a:solidFill>
              <a:srgbClr val="5B9BD5"/>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35243" tIns="35243" rIns="35243" bIns="35243"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endParaRPr lang="zh-CN" altLang="en-US" sz="1350" b="1" i="1">
              <a:solidFill>
                <a:srgbClr val="000000"/>
              </a:solidFill>
              <a:latin typeface="Franklin Gothic Medium" charset="0"/>
              <a:ea typeface="微软雅黑" charset="0"/>
              <a:sym typeface="微软雅黑" charset="0"/>
            </a:endParaRPr>
          </a:p>
        </p:txBody>
      </p:sp>
      <p:sp>
        <p:nvSpPr>
          <p:cNvPr id="8201" name="文本框 10"/>
          <p:cNvSpPr>
            <a:spLocks noChangeArrowheads="1"/>
          </p:cNvSpPr>
          <p:nvPr/>
        </p:nvSpPr>
        <p:spPr bwMode="auto">
          <a:xfrm>
            <a:off x="2203450" y="1200150"/>
            <a:ext cx="1211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b="1">
                <a:solidFill>
                  <a:srgbClr val="000000"/>
                </a:solidFill>
                <a:latin typeface="Franklin Gothic Medium" charset="0"/>
                <a:ea typeface="微软雅黑" charset="0"/>
                <a:sym typeface="微软雅黑" charset="0"/>
              </a:rPr>
              <a:t>医院数据中心</a:t>
            </a:r>
          </a:p>
        </p:txBody>
      </p:sp>
      <p:grpSp>
        <p:nvGrpSpPr>
          <p:cNvPr id="45065" name="Group 12"/>
          <p:cNvGrpSpPr>
            <a:grpSpLocks/>
          </p:cNvGrpSpPr>
          <p:nvPr/>
        </p:nvGrpSpPr>
        <p:grpSpPr bwMode="auto">
          <a:xfrm>
            <a:off x="3919538" y="2182813"/>
            <a:ext cx="274637" cy="1873250"/>
            <a:chOff x="0" y="0"/>
            <a:chExt cx="574" cy="3933"/>
          </a:xfrm>
        </p:grpSpPr>
        <p:sp>
          <p:nvSpPr>
            <p:cNvPr id="8211" name="直线连接符 11"/>
            <p:cNvSpPr>
              <a:spLocks noChangeShapeType="1"/>
            </p:cNvSpPr>
            <p:nvPr/>
          </p:nvSpPr>
          <p:spPr bwMode="auto">
            <a:xfrm flipV="1">
              <a:off x="0" y="0"/>
              <a:ext cx="574" cy="10"/>
            </a:xfrm>
            <a:prstGeom prst="line">
              <a:avLst/>
            </a:prstGeom>
            <a:noFill/>
            <a:ln w="25400">
              <a:solidFill>
                <a:srgbClr val="5B9BD5"/>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350"/>
            </a:p>
          </p:txBody>
        </p:sp>
        <p:sp>
          <p:nvSpPr>
            <p:cNvPr id="8212" name="直线连接符 12"/>
            <p:cNvSpPr>
              <a:spLocks noChangeShapeType="1"/>
            </p:cNvSpPr>
            <p:nvPr/>
          </p:nvSpPr>
          <p:spPr bwMode="auto">
            <a:xfrm>
              <a:off x="538" y="10"/>
              <a:ext cx="0" cy="3913"/>
            </a:xfrm>
            <a:prstGeom prst="line">
              <a:avLst/>
            </a:prstGeom>
            <a:noFill/>
            <a:ln w="25400">
              <a:solidFill>
                <a:srgbClr val="5B9BD5"/>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350"/>
            </a:p>
          </p:txBody>
        </p:sp>
        <p:sp>
          <p:nvSpPr>
            <p:cNvPr id="8213" name="直线连接符 13"/>
            <p:cNvSpPr>
              <a:spLocks noChangeShapeType="1"/>
            </p:cNvSpPr>
            <p:nvPr/>
          </p:nvSpPr>
          <p:spPr bwMode="auto">
            <a:xfrm flipV="1">
              <a:off x="3" y="3923"/>
              <a:ext cx="571" cy="10"/>
            </a:xfrm>
            <a:prstGeom prst="line">
              <a:avLst/>
            </a:prstGeom>
            <a:noFill/>
            <a:ln w="25400">
              <a:solidFill>
                <a:srgbClr val="5B9BD5"/>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350"/>
            </a:p>
          </p:txBody>
        </p:sp>
      </p:grpSp>
      <p:sp>
        <p:nvSpPr>
          <p:cNvPr id="8203" name="直线连接符 14"/>
          <p:cNvSpPr>
            <a:spLocks noChangeShapeType="1"/>
          </p:cNvSpPr>
          <p:nvPr/>
        </p:nvSpPr>
        <p:spPr bwMode="auto">
          <a:xfrm flipV="1">
            <a:off x="4211638" y="2787650"/>
            <a:ext cx="1081087" cy="0"/>
          </a:xfrm>
          <a:prstGeom prst="line">
            <a:avLst/>
          </a:prstGeom>
          <a:noFill/>
          <a:ln w="25400">
            <a:solidFill>
              <a:srgbClr val="5B9BD5"/>
            </a:solidFill>
            <a:miter lim="800000"/>
            <a:headEnd/>
            <a:tailEnd/>
          </a:ln>
          <a:extLst>
            <a:ext uri="{909E8E84-426E-40dd-AFC4-6F175D3DCCD1}">
              <a14:hiddenFill xmlns:a14="http://schemas.microsoft.com/office/drawing/2010/main">
                <a:noFill/>
              </a14:hiddenFill>
            </a:ext>
          </a:extLst>
        </p:spPr>
        <p:txBody>
          <a:bodyPr/>
          <a:lstStyle/>
          <a:p>
            <a:pPr>
              <a:defRPr/>
            </a:pPr>
            <a:endParaRPr lang="zh-CN" altLang="en-US" sz="1350"/>
          </a:p>
        </p:txBody>
      </p:sp>
      <p:sp>
        <p:nvSpPr>
          <p:cNvPr id="8204" name="文本框 15"/>
          <p:cNvSpPr>
            <a:spLocks noChangeArrowheads="1"/>
          </p:cNvSpPr>
          <p:nvPr/>
        </p:nvSpPr>
        <p:spPr bwMode="auto">
          <a:xfrm>
            <a:off x="5383213" y="2667000"/>
            <a:ext cx="996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a:solidFill>
                  <a:srgbClr val="000000"/>
                </a:solidFill>
                <a:latin typeface="Franklin Gothic Book" charset="0"/>
                <a:ea typeface="黑体" charset="0"/>
                <a:sym typeface="黑体" charset="0"/>
              </a:rPr>
              <a:t>医院</a:t>
            </a:r>
            <a:r>
              <a:rPr lang="en-US" altLang="zh-CN" sz="1350" b="1">
                <a:solidFill>
                  <a:srgbClr val="000000"/>
                </a:solidFill>
                <a:latin typeface="Franklin Gothic Medium" charset="0"/>
                <a:ea typeface="微软雅黑" charset="0"/>
                <a:sym typeface="微软雅黑" charset="0"/>
              </a:rPr>
              <a:t>VPC</a:t>
            </a:r>
            <a:endParaRPr lang="zh-CN" altLang="en-US" sz="1350"/>
          </a:p>
        </p:txBody>
      </p:sp>
      <p:sp>
        <p:nvSpPr>
          <p:cNvPr id="8205" name="文本框 16"/>
          <p:cNvSpPr>
            <a:spLocks noChangeArrowheads="1"/>
          </p:cNvSpPr>
          <p:nvPr/>
        </p:nvSpPr>
        <p:spPr bwMode="auto">
          <a:xfrm>
            <a:off x="5799138" y="1479550"/>
            <a:ext cx="9953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latinLnBrk="1">
              <a:defRPr/>
            </a:pPr>
            <a:r>
              <a:rPr lang="zh-CN" altLang="en-US" sz="1350" b="1">
                <a:solidFill>
                  <a:srgbClr val="000000"/>
                </a:solidFill>
                <a:latin typeface="Microsoft YaHei" charset="0"/>
                <a:ea typeface="Microsoft YaHei" charset="0"/>
                <a:sym typeface="黑体" charset="0"/>
              </a:rPr>
              <a:t>金山公有云</a:t>
            </a:r>
            <a:endParaRPr lang="zh-CN" altLang="en-US" sz="1350" b="1" i="1">
              <a:solidFill>
                <a:srgbClr val="000000"/>
              </a:solidFill>
              <a:latin typeface="Microsoft YaHei" charset="0"/>
              <a:ea typeface="Microsoft YaHei" charset="0"/>
              <a:sym typeface="微软雅黑" charset="0"/>
            </a:endParaRPr>
          </a:p>
        </p:txBody>
      </p:sp>
      <p:sp>
        <p:nvSpPr>
          <p:cNvPr id="3" name="文本框 17"/>
          <p:cNvSpPr>
            <a:spLocks noChangeArrowheads="1"/>
          </p:cNvSpPr>
          <p:nvPr/>
        </p:nvSpPr>
        <p:spPr bwMode="auto">
          <a:xfrm>
            <a:off x="1187450" y="3724275"/>
            <a:ext cx="16335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4289" tIns="34289" rIns="34289" bIns="34289">
            <a:spAutoFit/>
          </a:bodyPr>
          <a:lstStyle/>
          <a:p>
            <a:pPr algn="ctr" latinLnBrk="1">
              <a:lnSpc>
                <a:spcPts val="1622"/>
              </a:lnSpc>
              <a:defRPr/>
            </a:pPr>
            <a:r>
              <a:rPr kumimoji="1" lang="zh-CN" altLang="en-US" sz="1350" dirty="0">
                <a:solidFill>
                  <a:srgbClr val="000000"/>
                </a:solidFill>
                <a:latin typeface="微软雅黑" charset="0"/>
                <a:ea typeface="微软雅黑" charset="0"/>
                <a:sym typeface="微软雅黑" charset="0"/>
              </a:rPr>
              <a:t>传统架构业务</a:t>
            </a:r>
          </a:p>
          <a:p>
            <a:pPr algn="ctr" latinLnBrk="1">
              <a:lnSpc>
                <a:spcPts val="1622"/>
              </a:lnSpc>
              <a:defRPr/>
            </a:pPr>
            <a:r>
              <a:rPr kumimoji="1" lang="zh-CN" altLang="en-US" sz="1350" dirty="0">
                <a:solidFill>
                  <a:srgbClr val="000000"/>
                </a:solidFill>
                <a:latin typeface="微软雅黑" charset="0"/>
                <a:ea typeface="微软雅黑" charset="0"/>
                <a:sym typeface="黑体" charset="0"/>
              </a:rPr>
              <a:t>陈旧的业务系统</a:t>
            </a:r>
          </a:p>
          <a:p>
            <a:pPr algn="ctr" latinLnBrk="1">
              <a:lnSpc>
                <a:spcPts val="1622"/>
              </a:lnSpc>
              <a:defRPr/>
            </a:pPr>
            <a:r>
              <a:rPr kumimoji="1" lang="zh-CN" altLang="en-US" sz="1350" dirty="0">
                <a:solidFill>
                  <a:srgbClr val="000000"/>
                </a:solidFill>
                <a:latin typeface="微软雅黑" charset="0"/>
                <a:ea typeface="微软雅黑" charset="0"/>
                <a:sym typeface="黑体" charset="0"/>
              </a:rPr>
              <a:t>本地实时业务</a:t>
            </a:r>
          </a:p>
          <a:p>
            <a:pPr algn="ctr" latinLnBrk="1">
              <a:lnSpc>
                <a:spcPts val="1622"/>
              </a:lnSpc>
              <a:defRPr/>
            </a:pPr>
            <a:r>
              <a:rPr kumimoji="1" lang="zh-CN" altLang="en-US" sz="1350" dirty="0">
                <a:solidFill>
                  <a:srgbClr val="000000"/>
                </a:solidFill>
                <a:latin typeface="微软雅黑" charset="0"/>
                <a:ea typeface="微软雅黑" charset="0"/>
                <a:sym typeface="微软雅黑" charset="0"/>
              </a:rPr>
              <a:t>大型数据库依赖业务</a:t>
            </a:r>
          </a:p>
          <a:p>
            <a:pPr algn="ctr" latinLnBrk="1">
              <a:lnSpc>
                <a:spcPts val="1622"/>
              </a:lnSpc>
              <a:defRPr/>
            </a:pPr>
            <a:endParaRPr kumimoji="1" lang="zh-CN" altLang="en-US" sz="1350" dirty="0">
              <a:solidFill>
                <a:srgbClr val="000000"/>
              </a:solidFill>
              <a:latin typeface="微软雅黑" charset="0"/>
              <a:ea typeface="微软雅黑" charset="0"/>
              <a:sym typeface="微软雅黑" charset="0"/>
            </a:endParaRPr>
          </a:p>
        </p:txBody>
      </p:sp>
      <p:sp>
        <p:nvSpPr>
          <p:cNvPr id="8206" name="文本框 18"/>
          <p:cNvSpPr>
            <a:spLocks noChangeArrowheads="1"/>
          </p:cNvSpPr>
          <p:nvPr/>
        </p:nvSpPr>
        <p:spPr bwMode="auto">
          <a:xfrm>
            <a:off x="1258888" y="1851025"/>
            <a:ext cx="14557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4289" tIns="34289" rIns="34289" bIns="34289">
            <a:spAutoFit/>
          </a:bodyPr>
          <a:lstStyle/>
          <a:p>
            <a:pPr algn="ctr" latinLnBrk="1">
              <a:lnSpc>
                <a:spcPts val="1622"/>
              </a:lnSpc>
              <a:defRPr/>
            </a:pPr>
            <a:r>
              <a:rPr kumimoji="1" lang="zh-CN" altLang="en-US" sz="1350" dirty="0">
                <a:solidFill>
                  <a:srgbClr val="000000"/>
                </a:solidFill>
                <a:latin typeface="微软雅黑" charset="0"/>
                <a:ea typeface="微软雅黑" charset="0"/>
                <a:sym typeface="微软雅黑" charset="0"/>
              </a:rPr>
              <a:t>新架构应用</a:t>
            </a:r>
          </a:p>
          <a:p>
            <a:pPr algn="ctr" latinLnBrk="1">
              <a:lnSpc>
                <a:spcPts val="1622"/>
              </a:lnSpc>
              <a:defRPr/>
            </a:pPr>
            <a:r>
              <a:rPr kumimoji="1" lang="zh-CN" altLang="en-US" sz="1350" dirty="0">
                <a:solidFill>
                  <a:srgbClr val="000000"/>
                </a:solidFill>
                <a:latin typeface="微软雅黑" charset="0"/>
                <a:ea typeface="微软雅黑" charset="0"/>
                <a:sym typeface="黑体" charset="0"/>
              </a:rPr>
              <a:t>新增应用系统</a:t>
            </a:r>
          </a:p>
          <a:p>
            <a:pPr algn="ctr" latinLnBrk="1">
              <a:lnSpc>
                <a:spcPts val="1622"/>
              </a:lnSpc>
              <a:defRPr/>
            </a:pPr>
            <a:r>
              <a:rPr kumimoji="1" lang="zh-CN" altLang="en-US" sz="1350" dirty="0">
                <a:solidFill>
                  <a:srgbClr val="000000"/>
                </a:solidFill>
                <a:latin typeface="微软雅黑" charset="0"/>
                <a:ea typeface="微软雅黑" charset="0"/>
                <a:sym typeface="微软雅黑" charset="0"/>
              </a:rPr>
              <a:t>敏感数据分析应用</a:t>
            </a:r>
          </a:p>
          <a:p>
            <a:pPr algn="ctr" latinLnBrk="1">
              <a:lnSpc>
                <a:spcPts val="1622"/>
              </a:lnSpc>
              <a:defRPr/>
            </a:pPr>
            <a:endParaRPr kumimoji="1" lang="zh-CN" altLang="en-US" sz="1350" dirty="0">
              <a:solidFill>
                <a:srgbClr val="000000"/>
              </a:solidFill>
              <a:latin typeface="微软雅黑" charset="0"/>
              <a:ea typeface="微软雅黑" charset="0"/>
              <a:sym typeface="微软雅黑" charset="0"/>
            </a:endParaRPr>
          </a:p>
        </p:txBody>
      </p:sp>
      <p:sp>
        <p:nvSpPr>
          <p:cNvPr id="8207" name="文本框 19"/>
          <p:cNvSpPr>
            <a:spLocks noChangeArrowheads="1"/>
          </p:cNvSpPr>
          <p:nvPr/>
        </p:nvSpPr>
        <p:spPr bwMode="auto">
          <a:xfrm>
            <a:off x="7380288" y="2066925"/>
            <a:ext cx="1281112"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4289" tIns="34289" rIns="34289" bIns="34289">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latinLnBrk="1">
              <a:lnSpc>
                <a:spcPts val="1622"/>
              </a:lnSpc>
              <a:defRPr/>
            </a:pPr>
            <a:r>
              <a:rPr lang="zh-CN" altLang="en-US" sz="1350" dirty="0">
                <a:solidFill>
                  <a:srgbClr val="000000"/>
                </a:solidFill>
                <a:latin typeface="微软雅黑" charset="0"/>
                <a:ea typeface="微软雅黑" charset="0"/>
                <a:sym typeface="微软雅黑" charset="0"/>
              </a:rPr>
              <a:t>新架构应用</a:t>
            </a:r>
            <a:endParaRPr lang="en-US" altLang="zh-CN" sz="1350" dirty="0">
              <a:solidFill>
                <a:srgbClr val="000000"/>
              </a:solidFill>
              <a:latin typeface="微软雅黑" charset="0"/>
              <a:ea typeface="微软雅黑" charset="0"/>
              <a:sym typeface="微软雅黑" charset="0"/>
            </a:endParaRPr>
          </a:p>
          <a:p>
            <a:pPr algn="ctr" latinLnBrk="1">
              <a:lnSpc>
                <a:spcPts val="1622"/>
              </a:lnSpc>
              <a:defRPr/>
            </a:pPr>
            <a:r>
              <a:rPr lang="zh-CN" altLang="en-US" sz="1350" dirty="0">
                <a:solidFill>
                  <a:srgbClr val="000000"/>
                </a:solidFill>
                <a:latin typeface="微软雅黑" charset="0"/>
                <a:ea typeface="微软雅黑" charset="0"/>
                <a:sym typeface="黑体" charset="0"/>
              </a:rPr>
              <a:t>面向互联网应用</a:t>
            </a:r>
            <a:endParaRPr lang="en-US" altLang="zh-CN" sz="1350" dirty="0">
              <a:solidFill>
                <a:srgbClr val="000000"/>
              </a:solidFill>
              <a:latin typeface="微软雅黑" charset="0"/>
              <a:ea typeface="微软雅黑" charset="0"/>
              <a:sym typeface="Franklin Gothic Book" charset="0"/>
            </a:endParaRPr>
          </a:p>
          <a:p>
            <a:pPr algn="ctr" latinLnBrk="1">
              <a:lnSpc>
                <a:spcPts val="1622"/>
              </a:lnSpc>
              <a:defRPr/>
            </a:pPr>
            <a:r>
              <a:rPr lang="zh-CN" altLang="en-US" sz="1350" dirty="0">
                <a:solidFill>
                  <a:srgbClr val="000000"/>
                </a:solidFill>
                <a:latin typeface="微软雅黑" charset="0"/>
                <a:ea typeface="微软雅黑" charset="0"/>
                <a:sym typeface="微软雅黑" charset="0"/>
              </a:rPr>
              <a:t>移动终端应用</a:t>
            </a:r>
            <a:endParaRPr lang="en-US" altLang="zh-CN" sz="1350" dirty="0">
              <a:solidFill>
                <a:srgbClr val="000000"/>
              </a:solidFill>
              <a:latin typeface="微软雅黑" charset="0"/>
              <a:ea typeface="微软雅黑" charset="0"/>
              <a:sym typeface="微软雅黑" charset="0"/>
            </a:endParaRPr>
          </a:p>
          <a:p>
            <a:pPr algn="ctr" latinLnBrk="1">
              <a:lnSpc>
                <a:spcPts val="1622"/>
              </a:lnSpc>
              <a:defRPr/>
            </a:pPr>
            <a:r>
              <a:rPr lang="zh-CN" altLang="en-US" sz="1350" dirty="0">
                <a:solidFill>
                  <a:srgbClr val="000000"/>
                </a:solidFill>
                <a:latin typeface="微软雅黑" charset="0"/>
                <a:ea typeface="微软雅黑" charset="0"/>
                <a:sym typeface="黑体" charset="0"/>
              </a:rPr>
              <a:t>后台支撑应用</a:t>
            </a:r>
            <a:endParaRPr lang="en-US" altLang="zh-CN" sz="1350" dirty="0">
              <a:solidFill>
                <a:srgbClr val="000000"/>
              </a:solidFill>
              <a:latin typeface="微软雅黑" charset="0"/>
              <a:sym typeface="Franklin Gothic Book" charset="0"/>
            </a:endParaRPr>
          </a:p>
          <a:p>
            <a:pPr algn="ctr" latinLnBrk="1">
              <a:lnSpc>
                <a:spcPts val="1622"/>
              </a:lnSpc>
              <a:defRPr/>
            </a:pPr>
            <a:r>
              <a:rPr lang="zh-CN" altLang="en-US" sz="1350" dirty="0">
                <a:solidFill>
                  <a:srgbClr val="000000"/>
                </a:solidFill>
                <a:latin typeface="微软雅黑" charset="0"/>
                <a:ea typeface="微软雅黑" charset="0"/>
                <a:sym typeface="微软雅黑" charset="0"/>
              </a:rPr>
              <a:t>高可扩展应用</a:t>
            </a:r>
            <a:endParaRPr lang="en-US" altLang="zh-CN" sz="1350" dirty="0">
              <a:solidFill>
                <a:srgbClr val="000000"/>
              </a:solidFill>
              <a:latin typeface="微软雅黑" charset="0"/>
              <a:ea typeface="微软雅黑" charset="0"/>
              <a:sym typeface="微软雅黑" charset="0"/>
            </a:endParaRPr>
          </a:p>
          <a:p>
            <a:pPr algn="ctr" latinLnBrk="1">
              <a:lnSpc>
                <a:spcPts val="1622"/>
              </a:lnSpc>
              <a:defRPr/>
            </a:pPr>
            <a:r>
              <a:rPr lang="zh-CN" altLang="en-US" sz="1350" dirty="0">
                <a:solidFill>
                  <a:srgbClr val="000000"/>
                </a:solidFill>
                <a:latin typeface="微软雅黑" charset="0"/>
                <a:ea typeface="微软雅黑" charset="0"/>
                <a:sym typeface="黑体" charset="0"/>
              </a:rPr>
              <a:t>海量存储应用</a:t>
            </a:r>
            <a:endParaRPr lang="en-US" altLang="en-US" sz="1350" dirty="0">
              <a:solidFill>
                <a:srgbClr val="000000"/>
              </a:solidFill>
              <a:latin typeface="微软雅黑" charset="0"/>
              <a:ea typeface="微软雅黑" charset="0"/>
              <a:sym typeface="微软雅黑" charset="0"/>
            </a:endParaRPr>
          </a:p>
        </p:txBody>
      </p:sp>
      <p:pic>
        <p:nvPicPr>
          <p:cNvPr id="45072" name="图片 20" descr="（横版）金山云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241425"/>
            <a:ext cx="72231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1"/>
          <p:cNvSpPr>
            <a:spLocks noChangeArrowheads="1"/>
          </p:cNvSpPr>
          <p:nvPr/>
        </p:nvSpPr>
        <p:spPr bwMode="auto">
          <a:xfrm>
            <a:off x="6051550" y="2084388"/>
            <a:ext cx="112712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lnSpc>
                <a:spcPts val="1406"/>
              </a:lnSpc>
              <a:defRPr/>
            </a:pPr>
            <a:r>
              <a:rPr lang="en-US" altLang="zh-CN" sz="1050">
                <a:solidFill>
                  <a:srgbClr val="000000"/>
                </a:solidFill>
                <a:latin typeface="微软雅黑" charset="0"/>
                <a:ea typeface="微软雅黑" charset="0"/>
                <a:sym typeface="Franklin Gothic Book" charset="0"/>
              </a:rPr>
              <a:t>CDR</a:t>
            </a:r>
            <a:endParaRPr lang="zh-CN" altLang="en-US" sz="1050">
              <a:solidFill>
                <a:srgbClr val="000000"/>
              </a:solidFill>
              <a:latin typeface="微软雅黑" charset="0"/>
              <a:ea typeface="微软雅黑" charset="0"/>
              <a:sym typeface="Franklin Gothic Book" charset="0"/>
            </a:endParaRPr>
          </a:p>
          <a:p>
            <a:pPr algn="ctr">
              <a:lnSpc>
                <a:spcPts val="1406"/>
              </a:lnSpc>
              <a:defRPr/>
            </a:pPr>
            <a:r>
              <a:rPr lang="zh-CN" altLang="en-US" sz="1050">
                <a:solidFill>
                  <a:srgbClr val="000000"/>
                </a:solidFill>
                <a:latin typeface="微软雅黑" charset="0"/>
                <a:ea typeface="微软雅黑" charset="0"/>
                <a:sym typeface="黑体" charset="0"/>
              </a:rPr>
              <a:t>大数据科研平台</a:t>
            </a:r>
            <a:endParaRPr lang="en-US" altLang="zh-CN" sz="1050">
              <a:solidFill>
                <a:srgbClr val="000000"/>
              </a:solidFill>
              <a:latin typeface="微软雅黑" charset="0"/>
              <a:ea typeface="微软雅黑" charset="0"/>
              <a:sym typeface="Franklin Gothic Book" charset="0"/>
            </a:endParaRPr>
          </a:p>
          <a:p>
            <a:pPr algn="ctr">
              <a:lnSpc>
                <a:spcPts val="1406"/>
              </a:lnSpc>
              <a:defRPr/>
            </a:pPr>
            <a:r>
              <a:rPr lang="zh-CN" altLang="en-US" sz="1050">
                <a:solidFill>
                  <a:srgbClr val="000000"/>
                </a:solidFill>
                <a:latin typeface="微软雅黑" charset="0"/>
                <a:ea typeface="微软雅黑" charset="0"/>
                <a:sym typeface="黑体" charset="0"/>
              </a:rPr>
              <a:t>脑电图</a:t>
            </a:r>
          </a:p>
          <a:p>
            <a:pPr algn="ctr">
              <a:lnSpc>
                <a:spcPts val="1406"/>
              </a:lnSpc>
              <a:defRPr/>
            </a:pPr>
            <a:r>
              <a:rPr lang="zh-CN" altLang="en-US" sz="1050">
                <a:solidFill>
                  <a:srgbClr val="000000"/>
                </a:solidFill>
                <a:latin typeface="微软雅黑" charset="0"/>
                <a:ea typeface="微软雅黑" charset="0"/>
                <a:sym typeface="黑体" charset="0"/>
              </a:rPr>
              <a:t>眼科影像</a:t>
            </a:r>
          </a:p>
          <a:p>
            <a:pPr algn="ctr">
              <a:lnSpc>
                <a:spcPts val="1406"/>
              </a:lnSpc>
              <a:defRPr/>
            </a:pPr>
            <a:r>
              <a:rPr lang="zh-CN" altLang="en-US" sz="1050">
                <a:solidFill>
                  <a:srgbClr val="000000"/>
                </a:solidFill>
                <a:latin typeface="微软雅黑" charset="0"/>
                <a:ea typeface="微软雅黑" charset="0"/>
                <a:sym typeface="黑体" charset="0"/>
              </a:rPr>
              <a:t>睡眠中心</a:t>
            </a:r>
          </a:p>
          <a:p>
            <a:pPr algn="ctr">
              <a:lnSpc>
                <a:spcPts val="1406"/>
              </a:lnSpc>
              <a:defRPr/>
            </a:pPr>
            <a:r>
              <a:rPr lang="zh-CN" altLang="en-US" sz="1050">
                <a:solidFill>
                  <a:srgbClr val="000000"/>
                </a:solidFill>
                <a:latin typeface="微软雅黑" charset="0"/>
                <a:ea typeface="微软雅黑" charset="0"/>
                <a:sym typeface="黑体" charset="0"/>
              </a:rPr>
              <a:t>心血管信息系统</a:t>
            </a:r>
          </a:p>
          <a:p>
            <a:pPr algn="ctr">
              <a:lnSpc>
                <a:spcPts val="1406"/>
              </a:lnSpc>
              <a:defRPr/>
            </a:pPr>
            <a:r>
              <a:rPr lang="zh-CN" altLang="en-US" sz="1050">
                <a:solidFill>
                  <a:srgbClr val="000000"/>
                </a:solidFill>
                <a:latin typeface="微软雅黑" charset="0"/>
                <a:ea typeface="微软雅黑" charset="0"/>
                <a:sym typeface="黑体" charset="0"/>
              </a:rPr>
              <a:t>影像中心</a:t>
            </a:r>
          </a:p>
        </p:txBody>
      </p:sp>
      <p:sp>
        <p:nvSpPr>
          <p:cNvPr id="22"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3"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24"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solidFill>
                <a:srgbClr val="FFFFFF"/>
              </a:solidFill>
            </a:endParaRPr>
          </a:p>
        </p:txBody>
      </p:sp>
      <p:sp>
        <p:nvSpPr>
          <p:cNvPr id="25" name="Text Box 7"/>
          <p:cNvSpPr txBox="1">
            <a:spLocks noChangeArrowheads="1"/>
          </p:cNvSpPr>
          <p:nvPr/>
        </p:nvSpPr>
        <p:spPr bwMode="auto">
          <a:xfrm>
            <a:off x="455613" y="-7938"/>
            <a:ext cx="2339975" cy="362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400" b="1" dirty="0">
                <a:solidFill>
                  <a:srgbClr val="FFFFFF"/>
                </a:solidFill>
                <a:latin typeface="Calibri Light"/>
                <a:ea typeface="黑体" pitchFamily="2" charset="-122"/>
              </a:rPr>
              <a:t>医疗混合云下应用分布</a:t>
            </a:r>
            <a:endParaRPr lang="zh-CN" altLang="en-US" sz="1300" dirty="0">
              <a:solidFill>
                <a:srgbClr val="FFFFFF"/>
              </a:solidFill>
              <a:latin typeface="微软雅黑"/>
              <a:ea typeface="微软雅黑"/>
              <a:cs typeface="微软雅黑"/>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9"/>
          <p:cNvSpPr>
            <a:spLocks/>
          </p:cNvSpPr>
          <p:nvPr/>
        </p:nvSpPr>
        <p:spPr bwMode="auto">
          <a:xfrm>
            <a:off x="6084888" y="987425"/>
            <a:ext cx="15875" cy="3524250"/>
          </a:xfrm>
          <a:custGeom>
            <a:avLst/>
            <a:gdLst>
              <a:gd name="T0" fmla="*/ 2147483647 w 10"/>
              <a:gd name="T1" fmla="*/ 0 h 2220"/>
              <a:gd name="T2" fmla="*/ 2147483647 w 10"/>
              <a:gd name="T3" fmla="*/ 0 h 2220"/>
              <a:gd name="T4" fmla="*/ 2147483647 w 10"/>
              <a:gd name="T5" fmla="*/ 2147483647 h 2220"/>
              <a:gd name="T6" fmla="*/ 0 w 10"/>
              <a:gd name="T7" fmla="*/ 2147483647 h 2220"/>
              <a:gd name="T8" fmla="*/ 0 w 10"/>
              <a:gd name="T9" fmla="*/ 2147483647 h 2220"/>
              <a:gd name="T10" fmla="*/ 2147483647 w 10"/>
              <a:gd name="T11" fmla="*/ 2147483647 h 2220"/>
              <a:gd name="T12" fmla="*/ 2147483647 w 10"/>
              <a:gd name="T13" fmla="*/ 2147483647 h 2220"/>
              <a:gd name="T14" fmla="*/ 0 w 10"/>
              <a:gd name="T15" fmla="*/ 2147483647 h 2220"/>
              <a:gd name="T16" fmla="*/ 0 w 10"/>
              <a:gd name="T17" fmla="*/ 2147483647 h 2220"/>
              <a:gd name="T18" fmla="*/ 2147483647 w 10"/>
              <a:gd name="T19" fmla="*/ 2147483647 h 2220"/>
              <a:gd name="T20" fmla="*/ 2147483647 w 10"/>
              <a:gd name="T21" fmla="*/ 2147483647 h 2220"/>
              <a:gd name="T22" fmla="*/ 0 w 10"/>
              <a:gd name="T23" fmla="*/ 2147483647 h 2220"/>
              <a:gd name="T24" fmla="*/ 0 w 10"/>
              <a:gd name="T25" fmla="*/ 2147483647 h 2220"/>
              <a:gd name="T26" fmla="*/ 2147483647 w 10"/>
              <a:gd name="T27" fmla="*/ 2147483647 h 2220"/>
              <a:gd name="T28" fmla="*/ 2147483647 w 10"/>
              <a:gd name="T29" fmla="*/ 2147483647 h 2220"/>
              <a:gd name="T30" fmla="*/ 0 w 10"/>
              <a:gd name="T31" fmla="*/ 2147483647 h 2220"/>
              <a:gd name="T32" fmla="*/ 0 w 10"/>
              <a:gd name="T33" fmla="*/ 2147483647 h 2220"/>
              <a:gd name="T34" fmla="*/ 2147483647 w 10"/>
              <a:gd name="T35" fmla="*/ 2147483647 h 2220"/>
              <a:gd name="T36" fmla="*/ 2147483647 w 10"/>
              <a:gd name="T37" fmla="*/ 2147483647 h 2220"/>
              <a:gd name="T38" fmla="*/ 0 w 10"/>
              <a:gd name="T39" fmla="*/ 2147483647 h 2220"/>
              <a:gd name="T40" fmla="*/ 0 w 10"/>
              <a:gd name="T41" fmla="*/ 2147483647 h 2220"/>
              <a:gd name="T42" fmla="*/ 2147483647 w 10"/>
              <a:gd name="T43" fmla="*/ 2147483647 h 2220"/>
              <a:gd name="T44" fmla="*/ 2147483647 w 10"/>
              <a:gd name="T45" fmla="*/ 2147483647 h 2220"/>
              <a:gd name="T46" fmla="*/ 0 w 10"/>
              <a:gd name="T47" fmla="*/ 2147483647 h 2220"/>
              <a:gd name="T48" fmla="*/ 0 w 10"/>
              <a:gd name="T49" fmla="*/ 2147483647 h 2220"/>
              <a:gd name="T50" fmla="*/ 2147483647 w 10"/>
              <a:gd name="T51" fmla="*/ 2147483647 h 2220"/>
              <a:gd name="T52" fmla="*/ 2147483647 w 10"/>
              <a:gd name="T53" fmla="*/ 2147483647 h 2220"/>
              <a:gd name="T54" fmla="*/ 0 w 10"/>
              <a:gd name="T55" fmla="*/ 2147483647 h 2220"/>
              <a:gd name="T56" fmla="*/ 0 w 10"/>
              <a:gd name="T57" fmla="*/ 2147483647 h 2220"/>
              <a:gd name="T58" fmla="*/ 2147483647 w 10"/>
              <a:gd name="T59" fmla="*/ 2147483647 h 2220"/>
              <a:gd name="T60" fmla="*/ 2147483647 w 10"/>
              <a:gd name="T61" fmla="*/ 2147483647 h 2220"/>
              <a:gd name="T62" fmla="*/ 0 w 10"/>
              <a:gd name="T63" fmla="*/ 2147483647 h 2220"/>
              <a:gd name="T64" fmla="*/ 0 w 10"/>
              <a:gd name="T65" fmla="*/ 2147483647 h 2220"/>
              <a:gd name="T66" fmla="*/ 2147483647 w 10"/>
              <a:gd name="T67" fmla="*/ 2147483647 h 2220"/>
              <a:gd name="T68" fmla="*/ 2147483647 w 10"/>
              <a:gd name="T69" fmla="*/ 2147483647 h 2220"/>
              <a:gd name="T70" fmla="*/ 0 w 10"/>
              <a:gd name="T71" fmla="*/ 2147483647 h 2220"/>
              <a:gd name="T72" fmla="*/ 0 w 10"/>
              <a:gd name="T73" fmla="*/ 2147483647 h 2220"/>
              <a:gd name="T74" fmla="*/ 2147483647 w 10"/>
              <a:gd name="T75" fmla="*/ 2147483647 h 2220"/>
              <a:gd name="T76" fmla="*/ 2147483647 w 10"/>
              <a:gd name="T77" fmla="*/ 2147483647 h 2220"/>
              <a:gd name="T78" fmla="*/ 2147483647 w 10"/>
              <a:gd name="T79" fmla="*/ 2147483647 h 2220"/>
              <a:gd name="T80" fmla="*/ 2147483647 w 10"/>
              <a:gd name="T81" fmla="*/ 2147483647 h 2220"/>
              <a:gd name="T82" fmla="*/ 2147483647 w 10"/>
              <a:gd name="T83" fmla="*/ 2147483647 h 2220"/>
              <a:gd name="T84" fmla="*/ 2147483647 w 10"/>
              <a:gd name="T85" fmla="*/ 2147483647 h 2220"/>
              <a:gd name="T86" fmla="*/ 2147483647 w 10"/>
              <a:gd name="T87" fmla="*/ 2147483647 h 2220"/>
              <a:gd name="T88" fmla="*/ 2147483647 w 10"/>
              <a:gd name="T89" fmla="*/ 2147483647 h 2220"/>
              <a:gd name="T90" fmla="*/ 2147483647 w 10"/>
              <a:gd name="T91" fmla="*/ 2147483647 h 2220"/>
              <a:gd name="T92" fmla="*/ 2147483647 w 10"/>
              <a:gd name="T93" fmla="*/ 2147483647 h 2220"/>
              <a:gd name="T94" fmla="*/ 2147483647 w 10"/>
              <a:gd name="T95" fmla="*/ 2147483647 h 2220"/>
              <a:gd name="T96" fmla="*/ 2147483647 w 10"/>
              <a:gd name="T97" fmla="*/ 2147483647 h 2220"/>
              <a:gd name="T98" fmla="*/ 2147483647 w 10"/>
              <a:gd name="T99" fmla="*/ 2147483647 h 2220"/>
              <a:gd name="T100" fmla="*/ 2147483647 w 10"/>
              <a:gd name="T101" fmla="*/ 2147483647 h 2220"/>
              <a:gd name="T102" fmla="*/ 2147483647 w 10"/>
              <a:gd name="T103" fmla="*/ 2147483647 h 2220"/>
              <a:gd name="T104" fmla="*/ 2147483647 w 10"/>
              <a:gd name="T105" fmla="*/ 2147483647 h 2220"/>
              <a:gd name="T106" fmla="*/ 2147483647 w 10"/>
              <a:gd name="T107" fmla="*/ 2147483647 h 2220"/>
              <a:gd name="T108" fmla="*/ 2147483647 w 10"/>
              <a:gd name="T109" fmla="*/ 2147483647 h 2220"/>
              <a:gd name="T110" fmla="*/ 2147483647 w 10"/>
              <a:gd name="T111" fmla="*/ 2147483647 h 2220"/>
              <a:gd name="T112" fmla="*/ 2147483647 w 10"/>
              <a:gd name="T113" fmla="*/ 0 h 2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 h="2220">
                <a:moveTo>
                  <a:pt x="10" y="0"/>
                </a:moveTo>
                <a:lnTo>
                  <a:pt x="5" y="0"/>
                </a:lnTo>
                <a:lnTo>
                  <a:pt x="5" y="5"/>
                </a:lnTo>
                <a:lnTo>
                  <a:pt x="0" y="5"/>
                </a:lnTo>
                <a:lnTo>
                  <a:pt x="0" y="242"/>
                </a:lnTo>
                <a:lnTo>
                  <a:pt x="5" y="242"/>
                </a:lnTo>
                <a:lnTo>
                  <a:pt x="5" y="251"/>
                </a:lnTo>
                <a:lnTo>
                  <a:pt x="0" y="251"/>
                </a:lnTo>
                <a:lnTo>
                  <a:pt x="0" y="488"/>
                </a:lnTo>
                <a:lnTo>
                  <a:pt x="5" y="488"/>
                </a:lnTo>
                <a:lnTo>
                  <a:pt x="5" y="498"/>
                </a:lnTo>
                <a:lnTo>
                  <a:pt x="0" y="498"/>
                </a:lnTo>
                <a:lnTo>
                  <a:pt x="0" y="735"/>
                </a:lnTo>
                <a:lnTo>
                  <a:pt x="5" y="735"/>
                </a:lnTo>
                <a:lnTo>
                  <a:pt x="5" y="744"/>
                </a:lnTo>
                <a:lnTo>
                  <a:pt x="0" y="744"/>
                </a:lnTo>
                <a:lnTo>
                  <a:pt x="0" y="981"/>
                </a:lnTo>
                <a:lnTo>
                  <a:pt x="5" y="981"/>
                </a:lnTo>
                <a:lnTo>
                  <a:pt x="5" y="990"/>
                </a:lnTo>
                <a:lnTo>
                  <a:pt x="0" y="990"/>
                </a:lnTo>
                <a:lnTo>
                  <a:pt x="0" y="1227"/>
                </a:lnTo>
                <a:lnTo>
                  <a:pt x="5" y="1227"/>
                </a:lnTo>
                <a:lnTo>
                  <a:pt x="5" y="1237"/>
                </a:lnTo>
                <a:lnTo>
                  <a:pt x="0" y="1237"/>
                </a:lnTo>
                <a:lnTo>
                  <a:pt x="0" y="1474"/>
                </a:lnTo>
                <a:lnTo>
                  <a:pt x="5" y="1474"/>
                </a:lnTo>
                <a:lnTo>
                  <a:pt x="5" y="1483"/>
                </a:lnTo>
                <a:lnTo>
                  <a:pt x="0" y="1483"/>
                </a:lnTo>
                <a:lnTo>
                  <a:pt x="0" y="1720"/>
                </a:lnTo>
                <a:lnTo>
                  <a:pt x="5" y="1720"/>
                </a:lnTo>
                <a:lnTo>
                  <a:pt x="5" y="1730"/>
                </a:lnTo>
                <a:lnTo>
                  <a:pt x="0" y="1730"/>
                </a:lnTo>
                <a:lnTo>
                  <a:pt x="0" y="1966"/>
                </a:lnTo>
                <a:lnTo>
                  <a:pt x="5" y="1966"/>
                </a:lnTo>
                <a:lnTo>
                  <a:pt x="5" y="1976"/>
                </a:lnTo>
                <a:lnTo>
                  <a:pt x="0" y="1976"/>
                </a:lnTo>
                <a:lnTo>
                  <a:pt x="0" y="2213"/>
                </a:lnTo>
                <a:lnTo>
                  <a:pt x="5" y="2213"/>
                </a:lnTo>
                <a:lnTo>
                  <a:pt x="5" y="2220"/>
                </a:lnTo>
                <a:lnTo>
                  <a:pt x="10" y="2220"/>
                </a:lnTo>
                <a:lnTo>
                  <a:pt x="10" y="2059"/>
                </a:lnTo>
                <a:lnTo>
                  <a:pt x="3" y="2054"/>
                </a:lnTo>
                <a:lnTo>
                  <a:pt x="10" y="2040"/>
                </a:lnTo>
                <a:lnTo>
                  <a:pt x="10" y="1474"/>
                </a:lnTo>
                <a:lnTo>
                  <a:pt x="10" y="1476"/>
                </a:lnTo>
                <a:lnTo>
                  <a:pt x="3" y="1469"/>
                </a:lnTo>
                <a:lnTo>
                  <a:pt x="10" y="1462"/>
                </a:lnTo>
                <a:lnTo>
                  <a:pt x="10" y="806"/>
                </a:lnTo>
                <a:lnTo>
                  <a:pt x="3" y="801"/>
                </a:lnTo>
                <a:lnTo>
                  <a:pt x="10" y="794"/>
                </a:lnTo>
                <a:lnTo>
                  <a:pt x="10" y="796"/>
                </a:lnTo>
                <a:lnTo>
                  <a:pt x="10" y="206"/>
                </a:lnTo>
                <a:lnTo>
                  <a:pt x="3" y="192"/>
                </a:lnTo>
                <a:lnTo>
                  <a:pt x="10" y="187"/>
                </a:lnTo>
                <a:lnTo>
                  <a:pt x="10" y="19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07" name="组 6"/>
          <p:cNvGrpSpPr>
            <a:grpSpLocks/>
          </p:cNvGrpSpPr>
          <p:nvPr/>
        </p:nvGrpSpPr>
        <p:grpSpPr bwMode="auto">
          <a:xfrm>
            <a:off x="2616200" y="92075"/>
            <a:ext cx="5764213" cy="1571625"/>
            <a:chOff x="454025" y="3728915"/>
            <a:chExt cx="7685761" cy="2593973"/>
          </a:xfrm>
        </p:grpSpPr>
        <p:grpSp>
          <p:nvGrpSpPr>
            <p:cNvPr id="47210" name="Group 7"/>
            <p:cNvGrpSpPr>
              <a:grpSpLocks/>
            </p:cNvGrpSpPr>
            <p:nvPr/>
          </p:nvGrpSpPr>
          <p:grpSpPr bwMode="auto">
            <a:xfrm>
              <a:off x="454025" y="3728915"/>
              <a:ext cx="4320222" cy="2593973"/>
              <a:chOff x="0" y="0"/>
              <a:chExt cx="6803" cy="4084"/>
            </a:xfrm>
          </p:grpSpPr>
          <p:pic>
            <p:nvPicPr>
              <p:cNvPr id="34" name="Picture 19"/>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0" y="3143"/>
                <a:ext cx="6803" cy="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5" name="Freeform 21"/>
              <p:cNvSpPr>
                <a:spLocks noChangeArrowheads="1"/>
              </p:cNvSpPr>
              <p:nvPr/>
            </p:nvSpPr>
            <p:spPr bwMode="auto">
              <a:xfrm>
                <a:off x="0" y="0"/>
                <a:ext cx="6803" cy="3358"/>
              </a:xfrm>
              <a:custGeom>
                <a:avLst/>
                <a:gdLst>
                  <a:gd name="T0" fmla="*/ 378 w 378"/>
                  <a:gd name="T1" fmla="*/ 185 h 324"/>
                  <a:gd name="T2" fmla="*/ 361 w 378"/>
                  <a:gd name="T3" fmla="*/ 144 h 324"/>
                  <a:gd name="T4" fmla="*/ 370 w 378"/>
                  <a:gd name="T5" fmla="*/ 119 h 324"/>
                  <a:gd name="T6" fmla="*/ 338 w 378"/>
                  <a:gd name="T7" fmla="*/ 83 h 324"/>
                  <a:gd name="T8" fmla="*/ 293 w 378"/>
                  <a:gd name="T9" fmla="*/ 42 h 324"/>
                  <a:gd name="T10" fmla="*/ 271 w 378"/>
                  <a:gd name="T11" fmla="*/ 48 h 324"/>
                  <a:gd name="T12" fmla="*/ 222 w 378"/>
                  <a:gd name="T13" fmla="*/ 6 h 324"/>
                  <a:gd name="T14" fmla="*/ 201 w 378"/>
                  <a:gd name="T15" fmla="*/ 11 h 324"/>
                  <a:gd name="T16" fmla="*/ 153 w 378"/>
                  <a:gd name="T17" fmla="*/ 0 h 324"/>
                  <a:gd name="T18" fmla="*/ 50 w 378"/>
                  <a:gd name="T19" fmla="*/ 95 h 324"/>
                  <a:gd name="T20" fmla="*/ 28 w 378"/>
                  <a:gd name="T21" fmla="*/ 123 h 324"/>
                  <a:gd name="T22" fmla="*/ 32 w 378"/>
                  <a:gd name="T23" fmla="*/ 138 h 324"/>
                  <a:gd name="T24" fmla="*/ 0 w 378"/>
                  <a:gd name="T25" fmla="*/ 192 h 324"/>
                  <a:gd name="T26" fmla="*/ 22 w 378"/>
                  <a:gd name="T27" fmla="*/ 240 h 324"/>
                  <a:gd name="T28" fmla="*/ 12 w 378"/>
                  <a:gd name="T29" fmla="*/ 261 h 324"/>
                  <a:gd name="T30" fmla="*/ 40 w 378"/>
                  <a:gd name="T31" fmla="*/ 289 h 324"/>
                  <a:gd name="T32" fmla="*/ 63 w 378"/>
                  <a:gd name="T33" fmla="*/ 279 h 324"/>
                  <a:gd name="T34" fmla="*/ 131 w 378"/>
                  <a:gd name="T35" fmla="*/ 317 h 324"/>
                  <a:gd name="T36" fmla="*/ 179 w 378"/>
                  <a:gd name="T37" fmla="*/ 302 h 324"/>
                  <a:gd name="T38" fmla="*/ 240 w 378"/>
                  <a:gd name="T39" fmla="*/ 324 h 324"/>
                  <a:gd name="T40" fmla="*/ 320 w 378"/>
                  <a:gd name="T41" fmla="*/ 279 h 324"/>
                  <a:gd name="T42" fmla="*/ 345 w 378"/>
                  <a:gd name="T43" fmla="*/ 251 h 324"/>
                  <a:gd name="T44" fmla="*/ 343 w 378"/>
                  <a:gd name="T45" fmla="*/ 240 h 324"/>
                  <a:gd name="T46" fmla="*/ 378 w 378"/>
                  <a:gd name="T47" fmla="*/ 185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cap="flat" cmpd="sng">
                <a:solidFill>
                  <a:srgbClr val="F8F8F8"/>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67628" tIns="35243" rIns="67628" bIns="35243"/>
              <a:lstStyle/>
              <a:p>
                <a:pPr>
                  <a:defRPr/>
                </a:pPr>
                <a:endParaRPr lang="zh-CN" altLang="zh-CN" sz="900">
                  <a:solidFill>
                    <a:schemeClr val="bg1"/>
                  </a:solidFill>
                  <a:latin typeface="Tahoma" charset="0"/>
                  <a:sym typeface="Tahoma" charset="0"/>
                </a:endParaRPr>
              </a:p>
            </p:txBody>
          </p:sp>
        </p:grpSp>
        <p:grpSp>
          <p:nvGrpSpPr>
            <p:cNvPr id="47211" name="Group 56"/>
            <p:cNvGrpSpPr>
              <a:grpSpLocks/>
            </p:cNvGrpSpPr>
            <p:nvPr/>
          </p:nvGrpSpPr>
          <p:grpSpPr bwMode="auto">
            <a:xfrm>
              <a:off x="2028825" y="4628092"/>
              <a:ext cx="866775" cy="755829"/>
              <a:chOff x="0" y="0"/>
              <a:chExt cx="855305" cy="744883"/>
            </a:xfrm>
          </p:grpSpPr>
          <p:sp>
            <p:nvSpPr>
              <p:cNvPr id="32" name="Freeform 19"/>
              <p:cNvSpPr>
                <a:spLocks noEditPoints="1" noChangeArrowheads="1"/>
              </p:cNvSpPr>
              <p:nvPr/>
            </p:nvSpPr>
            <p:spPr bwMode="auto">
              <a:xfrm>
                <a:off x="242318" y="-449"/>
                <a:ext cx="369700" cy="397664"/>
              </a:xfrm>
              <a:custGeom>
                <a:avLst/>
                <a:gdLst>
                  <a:gd name="T0" fmla="*/ 206 w 412"/>
                  <a:gd name="T1" fmla="*/ 0 h 441"/>
                  <a:gd name="T2" fmla="*/ 0 w 412"/>
                  <a:gd name="T3" fmla="*/ 82 h 441"/>
                  <a:gd name="T4" fmla="*/ 0 w 412"/>
                  <a:gd name="T5" fmla="*/ 361 h 441"/>
                  <a:gd name="T6" fmla="*/ 0 w 412"/>
                  <a:gd name="T7" fmla="*/ 361 h 441"/>
                  <a:gd name="T8" fmla="*/ 206 w 412"/>
                  <a:gd name="T9" fmla="*/ 441 h 441"/>
                  <a:gd name="T10" fmla="*/ 411 w 412"/>
                  <a:gd name="T11" fmla="*/ 361 h 441"/>
                  <a:gd name="T12" fmla="*/ 412 w 412"/>
                  <a:gd name="T13" fmla="*/ 361 h 441"/>
                  <a:gd name="T14" fmla="*/ 412 w 412"/>
                  <a:gd name="T15" fmla="*/ 82 h 441"/>
                  <a:gd name="T16" fmla="*/ 206 w 412"/>
                  <a:gd name="T17" fmla="*/ 0 h 441"/>
                  <a:gd name="T18" fmla="*/ 381 w 412"/>
                  <a:gd name="T19" fmla="*/ 320 h 441"/>
                  <a:gd name="T20" fmla="*/ 206 w 412"/>
                  <a:gd name="T21" fmla="*/ 357 h 441"/>
                  <a:gd name="T22" fmla="*/ 30 w 412"/>
                  <a:gd name="T23" fmla="*/ 320 h 441"/>
                  <a:gd name="T24" fmla="*/ 25 w 412"/>
                  <a:gd name="T25" fmla="*/ 303 h 441"/>
                  <a:gd name="T26" fmla="*/ 42 w 412"/>
                  <a:gd name="T27" fmla="*/ 299 h 441"/>
                  <a:gd name="T28" fmla="*/ 206 w 412"/>
                  <a:gd name="T29" fmla="*/ 333 h 441"/>
                  <a:gd name="T30" fmla="*/ 369 w 412"/>
                  <a:gd name="T31" fmla="*/ 299 h 441"/>
                  <a:gd name="T32" fmla="*/ 386 w 412"/>
                  <a:gd name="T33" fmla="*/ 303 h 441"/>
                  <a:gd name="T34" fmla="*/ 381 w 412"/>
                  <a:gd name="T35" fmla="*/ 320 h 441"/>
                  <a:gd name="T36" fmla="*/ 381 w 412"/>
                  <a:gd name="T37" fmla="*/ 223 h 441"/>
                  <a:gd name="T38" fmla="*/ 206 w 412"/>
                  <a:gd name="T39" fmla="*/ 260 h 441"/>
                  <a:gd name="T40" fmla="*/ 30 w 412"/>
                  <a:gd name="T41" fmla="*/ 223 h 441"/>
                  <a:gd name="T42" fmla="*/ 25 w 412"/>
                  <a:gd name="T43" fmla="*/ 207 h 441"/>
                  <a:gd name="T44" fmla="*/ 42 w 412"/>
                  <a:gd name="T45" fmla="*/ 202 h 441"/>
                  <a:gd name="T46" fmla="*/ 206 w 412"/>
                  <a:gd name="T47" fmla="*/ 236 h 441"/>
                  <a:gd name="T48" fmla="*/ 369 w 412"/>
                  <a:gd name="T49" fmla="*/ 202 h 441"/>
                  <a:gd name="T50" fmla="*/ 386 w 412"/>
                  <a:gd name="T51" fmla="*/ 207 h 441"/>
                  <a:gd name="T52" fmla="*/ 381 w 412"/>
                  <a:gd name="T53" fmla="*/ 223 h 441"/>
                  <a:gd name="T54" fmla="*/ 381 w 412"/>
                  <a:gd name="T55" fmla="*/ 126 h 441"/>
                  <a:gd name="T56" fmla="*/ 206 w 412"/>
                  <a:gd name="T57" fmla="*/ 164 h 441"/>
                  <a:gd name="T58" fmla="*/ 30 w 412"/>
                  <a:gd name="T59" fmla="*/ 126 h 441"/>
                  <a:gd name="T60" fmla="*/ 25 w 412"/>
                  <a:gd name="T61" fmla="*/ 110 h 441"/>
                  <a:gd name="T62" fmla="*/ 42 w 412"/>
                  <a:gd name="T63" fmla="*/ 106 h 441"/>
                  <a:gd name="T64" fmla="*/ 206 w 412"/>
                  <a:gd name="T65" fmla="*/ 140 h 441"/>
                  <a:gd name="T66" fmla="*/ 369 w 412"/>
                  <a:gd name="T67" fmla="*/ 106 h 441"/>
                  <a:gd name="T68" fmla="*/ 386 w 412"/>
                  <a:gd name="T69" fmla="*/ 110 h 441"/>
                  <a:gd name="T70" fmla="*/ 381 w 412"/>
                  <a:gd name="T71" fmla="*/ 126 h 4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2"/>
                  <a:gd name="T109" fmla="*/ 0 h 441"/>
                  <a:gd name="T110" fmla="*/ 412 w 412"/>
                  <a:gd name="T111" fmla="*/ 441 h 4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2" h="441">
                    <a:moveTo>
                      <a:pt x="206" y="0"/>
                    </a:moveTo>
                    <a:cubicBezTo>
                      <a:pt x="92" y="0"/>
                      <a:pt x="0" y="37"/>
                      <a:pt x="0" y="82"/>
                    </a:cubicBezTo>
                    <a:cubicBezTo>
                      <a:pt x="0" y="82"/>
                      <a:pt x="0" y="361"/>
                      <a:pt x="0" y="361"/>
                    </a:cubicBezTo>
                    <a:cubicBezTo>
                      <a:pt x="0" y="361"/>
                      <a:pt x="0" y="361"/>
                      <a:pt x="0" y="361"/>
                    </a:cubicBezTo>
                    <a:cubicBezTo>
                      <a:pt x="1" y="406"/>
                      <a:pt x="93" y="441"/>
                      <a:pt x="206" y="441"/>
                    </a:cubicBezTo>
                    <a:cubicBezTo>
                      <a:pt x="318" y="441"/>
                      <a:pt x="410" y="406"/>
                      <a:pt x="411" y="361"/>
                    </a:cubicBezTo>
                    <a:cubicBezTo>
                      <a:pt x="412" y="361"/>
                      <a:pt x="412" y="361"/>
                      <a:pt x="412" y="361"/>
                    </a:cubicBezTo>
                    <a:cubicBezTo>
                      <a:pt x="412" y="361"/>
                      <a:pt x="412" y="82"/>
                      <a:pt x="412" y="82"/>
                    </a:cubicBezTo>
                    <a:cubicBezTo>
                      <a:pt x="412" y="37"/>
                      <a:pt x="319" y="0"/>
                      <a:pt x="206" y="0"/>
                    </a:cubicBezTo>
                    <a:close/>
                    <a:moveTo>
                      <a:pt x="381" y="320"/>
                    </a:moveTo>
                    <a:cubicBezTo>
                      <a:pt x="341" y="343"/>
                      <a:pt x="276" y="357"/>
                      <a:pt x="206" y="357"/>
                    </a:cubicBezTo>
                    <a:cubicBezTo>
                      <a:pt x="136" y="357"/>
                      <a:pt x="70" y="343"/>
                      <a:pt x="30" y="320"/>
                    </a:cubicBezTo>
                    <a:cubicBezTo>
                      <a:pt x="24" y="316"/>
                      <a:pt x="22" y="309"/>
                      <a:pt x="25" y="303"/>
                    </a:cubicBezTo>
                    <a:cubicBezTo>
                      <a:pt x="29" y="297"/>
                      <a:pt x="36" y="295"/>
                      <a:pt x="42" y="299"/>
                    </a:cubicBezTo>
                    <a:cubicBezTo>
                      <a:pt x="78" y="320"/>
                      <a:pt x="140" y="333"/>
                      <a:pt x="206" y="333"/>
                    </a:cubicBezTo>
                    <a:cubicBezTo>
                      <a:pt x="272" y="333"/>
                      <a:pt x="333" y="320"/>
                      <a:pt x="369" y="299"/>
                    </a:cubicBezTo>
                    <a:cubicBezTo>
                      <a:pt x="375" y="295"/>
                      <a:pt x="382" y="297"/>
                      <a:pt x="386" y="303"/>
                    </a:cubicBezTo>
                    <a:cubicBezTo>
                      <a:pt x="389" y="309"/>
                      <a:pt x="387" y="316"/>
                      <a:pt x="381" y="320"/>
                    </a:cubicBezTo>
                    <a:close/>
                    <a:moveTo>
                      <a:pt x="381" y="223"/>
                    </a:moveTo>
                    <a:cubicBezTo>
                      <a:pt x="341" y="246"/>
                      <a:pt x="276" y="260"/>
                      <a:pt x="206" y="260"/>
                    </a:cubicBezTo>
                    <a:cubicBezTo>
                      <a:pt x="136" y="260"/>
                      <a:pt x="70" y="246"/>
                      <a:pt x="30" y="223"/>
                    </a:cubicBezTo>
                    <a:cubicBezTo>
                      <a:pt x="24" y="220"/>
                      <a:pt x="22" y="212"/>
                      <a:pt x="25" y="207"/>
                    </a:cubicBezTo>
                    <a:cubicBezTo>
                      <a:pt x="29" y="201"/>
                      <a:pt x="36" y="199"/>
                      <a:pt x="42" y="202"/>
                    </a:cubicBezTo>
                    <a:cubicBezTo>
                      <a:pt x="78" y="224"/>
                      <a:pt x="140" y="236"/>
                      <a:pt x="206" y="236"/>
                    </a:cubicBezTo>
                    <a:cubicBezTo>
                      <a:pt x="272" y="236"/>
                      <a:pt x="333" y="224"/>
                      <a:pt x="369" y="202"/>
                    </a:cubicBezTo>
                    <a:cubicBezTo>
                      <a:pt x="375" y="199"/>
                      <a:pt x="382" y="201"/>
                      <a:pt x="386" y="207"/>
                    </a:cubicBezTo>
                    <a:cubicBezTo>
                      <a:pt x="389" y="212"/>
                      <a:pt x="387" y="220"/>
                      <a:pt x="381" y="223"/>
                    </a:cubicBezTo>
                    <a:close/>
                    <a:moveTo>
                      <a:pt x="381" y="126"/>
                    </a:moveTo>
                    <a:cubicBezTo>
                      <a:pt x="341" y="150"/>
                      <a:pt x="276" y="164"/>
                      <a:pt x="206" y="164"/>
                    </a:cubicBezTo>
                    <a:cubicBezTo>
                      <a:pt x="136" y="164"/>
                      <a:pt x="70" y="150"/>
                      <a:pt x="30" y="126"/>
                    </a:cubicBezTo>
                    <a:cubicBezTo>
                      <a:pt x="24" y="123"/>
                      <a:pt x="22" y="116"/>
                      <a:pt x="25" y="110"/>
                    </a:cubicBezTo>
                    <a:cubicBezTo>
                      <a:pt x="29" y="104"/>
                      <a:pt x="36" y="102"/>
                      <a:pt x="42" y="106"/>
                    </a:cubicBezTo>
                    <a:cubicBezTo>
                      <a:pt x="78" y="127"/>
                      <a:pt x="140" y="140"/>
                      <a:pt x="206" y="140"/>
                    </a:cubicBezTo>
                    <a:cubicBezTo>
                      <a:pt x="272" y="140"/>
                      <a:pt x="333" y="127"/>
                      <a:pt x="369" y="106"/>
                    </a:cubicBezTo>
                    <a:cubicBezTo>
                      <a:pt x="375" y="102"/>
                      <a:pt x="382" y="104"/>
                      <a:pt x="386" y="110"/>
                    </a:cubicBezTo>
                    <a:cubicBezTo>
                      <a:pt x="389" y="116"/>
                      <a:pt x="387" y="123"/>
                      <a:pt x="381" y="126"/>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33" name="TextBox 58"/>
              <p:cNvSpPr>
                <a:spLocks noChangeArrowheads="1"/>
              </p:cNvSpPr>
              <p:nvPr/>
            </p:nvSpPr>
            <p:spPr bwMode="auto">
              <a:xfrm>
                <a:off x="29" y="392050"/>
                <a:ext cx="854277" cy="353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dirty="0">
                    <a:solidFill>
                      <a:schemeClr val="bg1"/>
                    </a:solidFill>
                    <a:latin typeface="Franklin Gothic Book" charset="0"/>
                    <a:ea typeface="微软雅黑" charset="0"/>
                    <a:sym typeface="Franklin Gothic Book" charset="0"/>
                  </a:rPr>
                  <a:t>数据库</a:t>
                </a:r>
              </a:p>
            </p:txBody>
          </p:sp>
        </p:grpSp>
        <p:grpSp>
          <p:nvGrpSpPr>
            <p:cNvPr id="47212" name="Group 59"/>
            <p:cNvGrpSpPr>
              <a:grpSpLocks/>
            </p:cNvGrpSpPr>
            <p:nvPr/>
          </p:nvGrpSpPr>
          <p:grpSpPr bwMode="auto">
            <a:xfrm>
              <a:off x="1289050" y="4142356"/>
              <a:ext cx="857250" cy="579913"/>
              <a:chOff x="0" y="0"/>
              <a:chExt cx="855305" cy="572373"/>
            </a:xfrm>
          </p:grpSpPr>
          <p:sp>
            <p:nvSpPr>
              <p:cNvPr id="30" name="Freeform 21"/>
              <p:cNvSpPr>
                <a:spLocks noEditPoints="1" noChangeArrowheads="1"/>
              </p:cNvSpPr>
              <p:nvPr/>
            </p:nvSpPr>
            <p:spPr bwMode="auto">
              <a:xfrm>
                <a:off x="241829" y="539"/>
                <a:ext cx="369583" cy="222405"/>
              </a:xfrm>
              <a:custGeom>
                <a:avLst/>
                <a:gdLst>
                  <a:gd name="T0" fmla="*/ 206 w 412"/>
                  <a:gd name="T1" fmla="*/ 0 h 249"/>
                  <a:gd name="T2" fmla="*/ 0 w 412"/>
                  <a:gd name="T3" fmla="*/ 82 h 249"/>
                  <a:gd name="T4" fmla="*/ 0 w 412"/>
                  <a:gd name="T5" fmla="*/ 169 h 249"/>
                  <a:gd name="T6" fmla="*/ 0 w 412"/>
                  <a:gd name="T7" fmla="*/ 169 h 249"/>
                  <a:gd name="T8" fmla="*/ 206 w 412"/>
                  <a:gd name="T9" fmla="*/ 249 h 249"/>
                  <a:gd name="T10" fmla="*/ 412 w 412"/>
                  <a:gd name="T11" fmla="*/ 169 h 249"/>
                  <a:gd name="T12" fmla="*/ 412 w 412"/>
                  <a:gd name="T13" fmla="*/ 169 h 249"/>
                  <a:gd name="T14" fmla="*/ 412 w 412"/>
                  <a:gd name="T15" fmla="*/ 82 h 249"/>
                  <a:gd name="T16" fmla="*/ 206 w 412"/>
                  <a:gd name="T17" fmla="*/ 0 h 249"/>
                  <a:gd name="T18" fmla="*/ 382 w 412"/>
                  <a:gd name="T19" fmla="*/ 128 h 249"/>
                  <a:gd name="T20" fmla="*/ 207 w 412"/>
                  <a:gd name="T21" fmla="*/ 165 h 249"/>
                  <a:gd name="T22" fmla="*/ 31 w 412"/>
                  <a:gd name="T23" fmla="*/ 128 h 249"/>
                  <a:gd name="T24" fmla="*/ 25 w 412"/>
                  <a:gd name="T25" fmla="*/ 116 h 249"/>
                  <a:gd name="T26" fmla="*/ 27 w 412"/>
                  <a:gd name="T27" fmla="*/ 111 h 249"/>
                  <a:gd name="T28" fmla="*/ 43 w 412"/>
                  <a:gd name="T29" fmla="*/ 107 h 249"/>
                  <a:gd name="T30" fmla="*/ 207 w 412"/>
                  <a:gd name="T31" fmla="*/ 141 h 249"/>
                  <a:gd name="T32" fmla="*/ 370 w 412"/>
                  <a:gd name="T33" fmla="*/ 107 h 249"/>
                  <a:gd name="T34" fmla="*/ 387 w 412"/>
                  <a:gd name="T35" fmla="*/ 111 h 249"/>
                  <a:gd name="T36" fmla="*/ 388 w 412"/>
                  <a:gd name="T37" fmla="*/ 116 h 249"/>
                  <a:gd name="T38" fmla="*/ 382 w 412"/>
                  <a:gd name="T39" fmla="*/ 128 h 2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2"/>
                  <a:gd name="T61" fmla="*/ 0 h 249"/>
                  <a:gd name="T62" fmla="*/ 412 w 412"/>
                  <a:gd name="T63" fmla="*/ 249 h 2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2" h="249">
                    <a:moveTo>
                      <a:pt x="206" y="0"/>
                    </a:moveTo>
                    <a:cubicBezTo>
                      <a:pt x="93" y="0"/>
                      <a:pt x="0" y="37"/>
                      <a:pt x="0" y="82"/>
                    </a:cubicBezTo>
                    <a:cubicBezTo>
                      <a:pt x="0" y="82"/>
                      <a:pt x="0" y="169"/>
                      <a:pt x="0" y="169"/>
                    </a:cubicBezTo>
                    <a:cubicBezTo>
                      <a:pt x="0" y="169"/>
                      <a:pt x="0" y="169"/>
                      <a:pt x="0" y="169"/>
                    </a:cubicBezTo>
                    <a:cubicBezTo>
                      <a:pt x="2" y="214"/>
                      <a:pt x="94" y="249"/>
                      <a:pt x="206" y="249"/>
                    </a:cubicBezTo>
                    <a:cubicBezTo>
                      <a:pt x="318" y="249"/>
                      <a:pt x="410" y="214"/>
                      <a:pt x="412" y="169"/>
                    </a:cubicBezTo>
                    <a:cubicBezTo>
                      <a:pt x="412" y="169"/>
                      <a:pt x="412" y="169"/>
                      <a:pt x="412" y="169"/>
                    </a:cubicBezTo>
                    <a:cubicBezTo>
                      <a:pt x="412" y="169"/>
                      <a:pt x="412" y="82"/>
                      <a:pt x="412" y="82"/>
                    </a:cubicBezTo>
                    <a:cubicBezTo>
                      <a:pt x="412" y="37"/>
                      <a:pt x="319" y="0"/>
                      <a:pt x="206" y="0"/>
                    </a:cubicBezTo>
                    <a:close/>
                    <a:moveTo>
                      <a:pt x="382" y="128"/>
                    </a:moveTo>
                    <a:cubicBezTo>
                      <a:pt x="342" y="151"/>
                      <a:pt x="277" y="165"/>
                      <a:pt x="207" y="165"/>
                    </a:cubicBezTo>
                    <a:cubicBezTo>
                      <a:pt x="137" y="165"/>
                      <a:pt x="71" y="151"/>
                      <a:pt x="31" y="128"/>
                    </a:cubicBezTo>
                    <a:cubicBezTo>
                      <a:pt x="27" y="126"/>
                      <a:pt x="24" y="121"/>
                      <a:pt x="25" y="116"/>
                    </a:cubicBezTo>
                    <a:cubicBezTo>
                      <a:pt x="25" y="114"/>
                      <a:pt x="26" y="113"/>
                      <a:pt x="27" y="111"/>
                    </a:cubicBezTo>
                    <a:cubicBezTo>
                      <a:pt x="30" y="105"/>
                      <a:pt x="37" y="103"/>
                      <a:pt x="43" y="107"/>
                    </a:cubicBezTo>
                    <a:cubicBezTo>
                      <a:pt x="80" y="128"/>
                      <a:pt x="141" y="141"/>
                      <a:pt x="207" y="141"/>
                    </a:cubicBezTo>
                    <a:cubicBezTo>
                      <a:pt x="273" y="141"/>
                      <a:pt x="334" y="128"/>
                      <a:pt x="370" y="107"/>
                    </a:cubicBezTo>
                    <a:cubicBezTo>
                      <a:pt x="376" y="103"/>
                      <a:pt x="383" y="105"/>
                      <a:pt x="387" y="111"/>
                    </a:cubicBezTo>
                    <a:cubicBezTo>
                      <a:pt x="388" y="113"/>
                      <a:pt x="388" y="114"/>
                      <a:pt x="388" y="116"/>
                    </a:cubicBezTo>
                    <a:cubicBezTo>
                      <a:pt x="389" y="121"/>
                      <a:pt x="387" y="126"/>
                      <a:pt x="382" y="12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31" name="TextBox 61"/>
              <p:cNvSpPr>
                <a:spLocks noChangeArrowheads="1"/>
              </p:cNvSpPr>
              <p:nvPr/>
            </p:nvSpPr>
            <p:spPr bwMode="auto">
              <a:xfrm>
                <a:off x="-1040" y="220359"/>
                <a:ext cx="855322" cy="351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a:solidFill>
                      <a:schemeClr val="bg1"/>
                    </a:solidFill>
                    <a:ea typeface="微软雅黑" charset="0"/>
                  </a:rPr>
                  <a:t>虚机镜像</a:t>
                </a:r>
              </a:p>
            </p:txBody>
          </p:sp>
        </p:grpSp>
        <p:grpSp>
          <p:nvGrpSpPr>
            <p:cNvPr id="47213" name="Group 25"/>
            <p:cNvGrpSpPr>
              <a:grpSpLocks/>
            </p:cNvGrpSpPr>
            <p:nvPr/>
          </p:nvGrpSpPr>
          <p:grpSpPr bwMode="auto">
            <a:xfrm>
              <a:off x="2874674" y="4621067"/>
              <a:ext cx="866775" cy="817890"/>
              <a:chOff x="0" y="-165388"/>
              <a:chExt cx="855305" cy="806922"/>
            </a:xfrm>
          </p:grpSpPr>
          <p:sp>
            <p:nvSpPr>
              <p:cNvPr id="28" name="Freeform 52"/>
              <p:cNvSpPr>
                <a:spLocks noEditPoints="1" noChangeArrowheads="1"/>
              </p:cNvSpPr>
              <p:nvPr/>
            </p:nvSpPr>
            <p:spPr bwMode="auto">
              <a:xfrm>
                <a:off x="274471" y="-166663"/>
                <a:ext cx="307038" cy="47306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29" name="TextBox 27"/>
              <p:cNvSpPr>
                <a:spLocks noChangeArrowheads="1"/>
              </p:cNvSpPr>
              <p:nvPr/>
            </p:nvSpPr>
            <p:spPr bwMode="auto">
              <a:xfrm>
                <a:off x="851" y="288303"/>
                <a:ext cx="854277" cy="354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b="1" dirty="0">
                    <a:solidFill>
                      <a:schemeClr val="bg1"/>
                    </a:solidFill>
                    <a:latin typeface="Franklin Gothic Book" charset="0"/>
                    <a:sym typeface="Franklin Gothic Book" charset="0"/>
                  </a:rPr>
                  <a:t>Server</a:t>
                </a:r>
              </a:p>
            </p:txBody>
          </p:sp>
        </p:grpSp>
        <p:grpSp>
          <p:nvGrpSpPr>
            <p:cNvPr id="47214" name="Group 2"/>
            <p:cNvGrpSpPr>
              <a:grpSpLocks/>
            </p:cNvGrpSpPr>
            <p:nvPr/>
          </p:nvGrpSpPr>
          <p:grpSpPr bwMode="auto">
            <a:xfrm>
              <a:off x="1279525" y="4666192"/>
              <a:ext cx="866775" cy="684107"/>
              <a:chOff x="0" y="0"/>
              <a:chExt cx="855305" cy="676083"/>
            </a:xfrm>
          </p:grpSpPr>
          <p:sp>
            <p:nvSpPr>
              <p:cNvPr id="26" name="Freeform 12"/>
              <p:cNvSpPr>
                <a:spLocks noEditPoints="1" noChangeArrowheads="1"/>
              </p:cNvSpPr>
              <p:nvPr/>
            </p:nvSpPr>
            <p:spPr bwMode="auto">
              <a:xfrm>
                <a:off x="298700" y="737"/>
                <a:ext cx="256909" cy="321091"/>
              </a:xfrm>
              <a:custGeom>
                <a:avLst/>
                <a:gdLst>
                  <a:gd name="T0" fmla="*/ 287 w 287"/>
                  <a:gd name="T1" fmla="*/ 314 h 358"/>
                  <a:gd name="T2" fmla="*/ 243 w 287"/>
                  <a:gd name="T3" fmla="*/ 358 h 358"/>
                  <a:gd name="T4" fmla="*/ 43 w 287"/>
                  <a:gd name="T5" fmla="*/ 358 h 358"/>
                  <a:gd name="T6" fmla="*/ 0 w 287"/>
                  <a:gd name="T7" fmla="*/ 314 h 358"/>
                  <a:gd name="T8" fmla="*/ 0 w 287"/>
                  <a:gd name="T9" fmla="*/ 43 h 358"/>
                  <a:gd name="T10" fmla="*/ 43 w 287"/>
                  <a:gd name="T11" fmla="*/ 0 h 358"/>
                  <a:gd name="T12" fmla="*/ 148 w 287"/>
                  <a:gd name="T13" fmla="*/ 0 h 358"/>
                  <a:gd name="T14" fmla="*/ 148 w 287"/>
                  <a:gd name="T15" fmla="*/ 64 h 358"/>
                  <a:gd name="T16" fmla="*/ 222 w 287"/>
                  <a:gd name="T17" fmla="*/ 138 h 358"/>
                  <a:gd name="T18" fmla="*/ 287 w 287"/>
                  <a:gd name="T19" fmla="*/ 138 h 358"/>
                  <a:gd name="T20" fmla="*/ 287 w 287"/>
                  <a:gd name="T21" fmla="*/ 314 h 358"/>
                  <a:gd name="T22" fmla="*/ 222 w 287"/>
                  <a:gd name="T23" fmla="*/ 102 h 358"/>
                  <a:gd name="T24" fmla="*/ 184 w 287"/>
                  <a:gd name="T25" fmla="*/ 64 h 358"/>
                  <a:gd name="T26" fmla="*/ 184 w 287"/>
                  <a:gd name="T27" fmla="*/ 0 h 358"/>
                  <a:gd name="T28" fmla="*/ 287 w 287"/>
                  <a:gd name="T29" fmla="*/ 102 h 358"/>
                  <a:gd name="T30" fmla="*/ 222 w 287"/>
                  <a:gd name="T31" fmla="*/ 102 h 3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7"/>
                  <a:gd name="T49" fmla="*/ 0 h 358"/>
                  <a:gd name="T50" fmla="*/ 287 w 287"/>
                  <a:gd name="T51" fmla="*/ 358 h 3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7" h="358">
                    <a:moveTo>
                      <a:pt x="287" y="314"/>
                    </a:moveTo>
                    <a:cubicBezTo>
                      <a:pt x="287" y="338"/>
                      <a:pt x="267" y="358"/>
                      <a:pt x="243" y="358"/>
                    </a:cubicBezTo>
                    <a:cubicBezTo>
                      <a:pt x="43" y="358"/>
                      <a:pt x="43" y="358"/>
                      <a:pt x="43" y="358"/>
                    </a:cubicBezTo>
                    <a:cubicBezTo>
                      <a:pt x="19" y="358"/>
                      <a:pt x="0" y="338"/>
                      <a:pt x="0" y="314"/>
                    </a:cubicBezTo>
                    <a:cubicBezTo>
                      <a:pt x="0" y="43"/>
                      <a:pt x="0" y="43"/>
                      <a:pt x="0" y="43"/>
                    </a:cubicBezTo>
                    <a:cubicBezTo>
                      <a:pt x="0" y="19"/>
                      <a:pt x="19" y="0"/>
                      <a:pt x="43" y="0"/>
                    </a:cubicBezTo>
                    <a:cubicBezTo>
                      <a:pt x="148" y="0"/>
                      <a:pt x="148" y="0"/>
                      <a:pt x="148" y="0"/>
                    </a:cubicBezTo>
                    <a:cubicBezTo>
                      <a:pt x="148" y="64"/>
                      <a:pt x="148" y="64"/>
                      <a:pt x="148" y="64"/>
                    </a:cubicBezTo>
                    <a:cubicBezTo>
                      <a:pt x="148" y="105"/>
                      <a:pt x="182" y="138"/>
                      <a:pt x="222" y="138"/>
                    </a:cubicBezTo>
                    <a:cubicBezTo>
                      <a:pt x="287" y="138"/>
                      <a:pt x="287" y="138"/>
                      <a:pt x="287" y="138"/>
                    </a:cubicBezTo>
                    <a:lnTo>
                      <a:pt x="287" y="314"/>
                    </a:lnTo>
                    <a:close/>
                    <a:moveTo>
                      <a:pt x="222" y="102"/>
                    </a:moveTo>
                    <a:cubicBezTo>
                      <a:pt x="202" y="102"/>
                      <a:pt x="184" y="85"/>
                      <a:pt x="184" y="64"/>
                    </a:cubicBezTo>
                    <a:cubicBezTo>
                      <a:pt x="184" y="0"/>
                      <a:pt x="184" y="0"/>
                      <a:pt x="184" y="0"/>
                    </a:cubicBezTo>
                    <a:cubicBezTo>
                      <a:pt x="287" y="102"/>
                      <a:pt x="287" y="102"/>
                      <a:pt x="287" y="102"/>
                    </a:cubicBezTo>
                    <a:lnTo>
                      <a:pt x="222" y="102"/>
                    </a:ln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27" name="TextBox 4"/>
              <p:cNvSpPr>
                <a:spLocks noChangeArrowheads="1"/>
              </p:cNvSpPr>
              <p:nvPr/>
            </p:nvSpPr>
            <p:spPr bwMode="auto">
              <a:xfrm>
                <a:off x="16" y="321828"/>
                <a:ext cx="854277" cy="354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a:solidFill>
                      <a:schemeClr val="bg1"/>
                    </a:solidFill>
                    <a:latin typeface="Franklin Gothic Book" charset="0"/>
                    <a:ea typeface="微软雅黑" charset="0"/>
                    <a:sym typeface="Franklin Gothic Book" charset="0"/>
                  </a:rPr>
                  <a:t>文件</a:t>
                </a:r>
              </a:p>
            </p:txBody>
          </p:sp>
        </p:grpSp>
        <p:grpSp>
          <p:nvGrpSpPr>
            <p:cNvPr id="47215" name="Group 25"/>
            <p:cNvGrpSpPr>
              <a:grpSpLocks/>
            </p:cNvGrpSpPr>
            <p:nvPr/>
          </p:nvGrpSpPr>
          <p:grpSpPr bwMode="auto">
            <a:xfrm>
              <a:off x="3629313" y="4772748"/>
              <a:ext cx="866775" cy="780477"/>
              <a:chOff x="0" y="-313371"/>
              <a:chExt cx="855305" cy="770010"/>
            </a:xfrm>
          </p:grpSpPr>
          <p:sp>
            <p:nvSpPr>
              <p:cNvPr id="24" name="Freeform 52"/>
              <p:cNvSpPr>
                <a:spLocks noEditPoints="1" noChangeArrowheads="1"/>
              </p:cNvSpPr>
              <p:nvPr/>
            </p:nvSpPr>
            <p:spPr bwMode="auto">
              <a:xfrm>
                <a:off x="275483" y="-314361"/>
                <a:ext cx="304950" cy="470476"/>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25" name="TextBox 27"/>
              <p:cNvSpPr>
                <a:spLocks noChangeArrowheads="1"/>
              </p:cNvSpPr>
              <p:nvPr/>
            </p:nvSpPr>
            <p:spPr bwMode="auto">
              <a:xfrm>
                <a:off x="-225" y="101830"/>
                <a:ext cx="856365" cy="35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b="1" dirty="0">
                    <a:solidFill>
                      <a:schemeClr val="bg1"/>
                    </a:solidFill>
                    <a:latin typeface="Franklin Gothic Book" charset="0"/>
                    <a:sym typeface="Franklin Gothic Book" charset="0"/>
                  </a:rPr>
                  <a:t>Server</a:t>
                </a:r>
              </a:p>
            </p:txBody>
          </p:sp>
        </p:grpSp>
        <p:sp>
          <p:nvSpPr>
            <p:cNvPr id="15" name="AutoShape 40"/>
            <p:cNvSpPr>
              <a:spLocks noChangeArrowheads="1"/>
            </p:cNvSpPr>
            <p:nvPr/>
          </p:nvSpPr>
          <p:spPr bwMode="auto">
            <a:xfrm>
              <a:off x="1131371" y="4011894"/>
              <a:ext cx="1758984" cy="1401794"/>
            </a:xfrm>
            <a:prstGeom prst="roundRect">
              <a:avLst>
                <a:gd name="adj" fmla="val 16667"/>
              </a:avLst>
            </a:pr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zh-CN" altLang="en-US" sz="1350">
                <a:solidFill>
                  <a:schemeClr val="bg1"/>
                </a:solidFill>
              </a:endParaRPr>
            </a:p>
          </p:txBody>
        </p:sp>
        <p:sp>
          <p:nvSpPr>
            <p:cNvPr id="16" name="TextBox 61"/>
            <p:cNvSpPr>
              <a:spLocks noChangeArrowheads="1"/>
            </p:cNvSpPr>
            <p:nvPr/>
          </p:nvSpPr>
          <p:spPr bwMode="auto">
            <a:xfrm>
              <a:off x="1436177" y="3736776"/>
              <a:ext cx="1276375" cy="35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dirty="0">
                  <a:solidFill>
                    <a:schemeClr val="bg1"/>
                  </a:solidFill>
                  <a:ea typeface="微软雅黑" charset="0"/>
                </a:rPr>
                <a:t>虚机机集群</a:t>
              </a:r>
            </a:p>
          </p:txBody>
        </p:sp>
        <p:grpSp>
          <p:nvGrpSpPr>
            <p:cNvPr id="47218" name="Group 25"/>
            <p:cNvGrpSpPr>
              <a:grpSpLocks/>
            </p:cNvGrpSpPr>
            <p:nvPr/>
          </p:nvGrpSpPr>
          <p:grpSpPr bwMode="auto">
            <a:xfrm>
              <a:off x="3351173" y="4011247"/>
              <a:ext cx="866775" cy="859883"/>
              <a:chOff x="0" y="0"/>
              <a:chExt cx="855305" cy="848350"/>
            </a:xfrm>
          </p:grpSpPr>
          <p:sp>
            <p:nvSpPr>
              <p:cNvPr id="22" name="Freeform 52"/>
              <p:cNvSpPr>
                <a:spLocks noEditPoints="1" noChangeArrowheads="1"/>
              </p:cNvSpPr>
              <p:nvPr/>
            </p:nvSpPr>
            <p:spPr bwMode="auto">
              <a:xfrm>
                <a:off x="274234" y="638"/>
                <a:ext cx="307039" cy="470476"/>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23" name="TextBox 27"/>
              <p:cNvSpPr>
                <a:spLocks noChangeArrowheads="1"/>
              </p:cNvSpPr>
              <p:nvPr/>
            </p:nvSpPr>
            <p:spPr bwMode="auto">
              <a:xfrm>
                <a:off x="616" y="494380"/>
                <a:ext cx="854276" cy="35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b="1" dirty="0">
                    <a:solidFill>
                      <a:schemeClr val="bg1"/>
                    </a:solidFill>
                    <a:latin typeface="Franklin Gothic Book" charset="0"/>
                    <a:sym typeface="Franklin Gothic Book" charset="0"/>
                  </a:rPr>
                  <a:t>Server</a:t>
                </a:r>
              </a:p>
            </p:txBody>
          </p:sp>
        </p:grpSp>
        <p:grpSp>
          <p:nvGrpSpPr>
            <p:cNvPr id="47219" name="Group 59"/>
            <p:cNvGrpSpPr>
              <a:grpSpLocks/>
            </p:cNvGrpSpPr>
            <p:nvPr/>
          </p:nvGrpSpPr>
          <p:grpSpPr bwMode="auto">
            <a:xfrm>
              <a:off x="2033587" y="4123499"/>
              <a:ext cx="857250" cy="579913"/>
              <a:chOff x="0" y="0"/>
              <a:chExt cx="855305" cy="572373"/>
            </a:xfrm>
          </p:grpSpPr>
          <p:sp>
            <p:nvSpPr>
              <p:cNvPr id="20" name="Freeform 21"/>
              <p:cNvSpPr>
                <a:spLocks noEditPoints="1" noChangeArrowheads="1"/>
              </p:cNvSpPr>
              <p:nvPr/>
            </p:nvSpPr>
            <p:spPr bwMode="auto">
              <a:xfrm>
                <a:off x="242372" y="1049"/>
                <a:ext cx="369583" cy="222405"/>
              </a:xfrm>
              <a:custGeom>
                <a:avLst/>
                <a:gdLst>
                  <a:gd name="T0" fmla="*/ 206 w 412"/>
                  <a:gd name="T1" fmla="*/ 0 h 249"/>
                  <a:gd name="T2" fmla="*/ 0 w 412"/>
                  <a:gd name="T3" fmla="*/ 82 h 249"/>
                  <a:gd name="T4" fmla="*/ 0 w 412"/>
                  <a:gd name="T5" fmla="*/ 169 h 249"/>
                  <a:gd name="T6" fmla="*/ 0 w 412"/>
                  <a:gd name="T7" fmla="*/ 169 h 249"/>
                  <a:gd name="T8" fmla="*/ 206 w 412"/>
                  <a:gd name="T9" fmla="*/ 249 h 249"/>
                  <a:gd name="T10" fmla="*/ 412 w 412"/>
                  <a:gd name="T11" fmla="*/ 169 h 249"/>
                  <a:gd name="T12" fmla="*/ 412 w 412"/>
                  <a:gd name="T13" fmla="*/ 169 h 249"/>
                  <a:gd name="T14" fmla="*/ 412 w 412"/>
                  <a:gd name="T15" fmla="*/ 82 h 249"/>
                  <a:gd name="T16" fmla="*/ 206 w 412"/>
                  <a:gd name="T17" fmla="*/ 0 h 249"/>
                  <a:gd name="T18" fmla="*/ 382 w 412"/>
                  <a:gd name="T19" fmla="*/ 128 h 249"/>
                  <a:gd name="T20" fmla="*/ 207 w 412"/>
                  <a:gd name="T21" fmla="*/ 165 h 249"/>
                  <a:gd name="T22" fmla="*/ 31 w 412"/>
                  <a:gd name="T23" fmla="*/ 128 h 249"/>
                  <a:gd name="T24" fmla="*/ 25 w 412"/>
                  <a:gd name="T25" fmla="*/ 116 h 249"/>
                  <a:gd name="T26" fmla="*/ 27 w 412"/>
                  <a:gd name="T27" fmla="*/ 111 h 249"/>
                  <a:gd name="T28" fmla="*/ 43 w 412"/>
                  <a:gd name="T29" fmla="*/ 107 h 249"/>
                  <a:gd name="T30" fmla="*/ 207 w 412"/>
                  <a:gd name="T31" fmla="*/ 141 h 249"/>
                  <a:gd name="T32" fmla="*/ 370 w 412"/>
                  <a:gd name="T33" fmla="*/ 107 h 249"/>
                  <a:gd name="T34" fmla="*/ 387 w 412"/>
                  <a:gd name="T35" fmla="*/ 111 h 249"/>
                  <a:gd name="T36" fmla="*/ 388 w 412"/>
                  <a:gd name="T37" fmla="*/ 116 h 249"/>
                  <a:gd name="T38" fmla="*/ 382 w 412"/>
                  <a:gd name="T39" fmla="*/ 128 h 2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2"/>
                  <a:gd name="T61" fmla="*/ 0 h 249"/>
                  <a:gd name="T62" fmla="*/ 412 w 412"/>
                  <a:gd name="T63" fmla="*/ 249 h 2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2" h="249">
                    <a:moveTo>
                      <a:pt x="206" y="0"/>
                    </a:moveTo>
                    <a:cubicBezTo>
                      <a:pt x="93" y="0"/>
                      <a:pt x="0" y="37"/>
                      <a:pt x="0" y="82"/>
                    </a:cubicBezTo>
                    <a:cubicBezTo>
                      <a:pt x="0" y="82"/>
                      <a:pt x="0" y="169"/>
                      <a:pt x="0" y="169"/>
                    </a:cubicBezTo>
                    <a:cubicBezTo>
                      <a:pt x="0" y="169"/>
                      <a:pt x="0" y="169"/>
                      <a:pt x="0" y="169"/>
                    </a:cubicBezTo>
                    <a:cubicBezTo>
                      <a:pt x="2" y="214"/>
                      <a:pt x="94" y="249"/>
                      <a:pt x="206" y="249"/>
                    </a:cubicBezTo>
                    <a:cubicBezTo>
                      <a:pt x="318" y="249"/>
                      <a:pt x="410" y="214"/>
                      <a:pt x="412" y="169"/>
                    </a:cubicBezTo>
                    <a:cubicBezTo>
                      <a:pt x="412" y="169"/>
                      <a:pt x="412" y="169"/>
                      <a:pt x="412" y="169"/>
                    </a:cubicBezTo>
                    <a:cubicBezTo>
                      <a:pt x="412" y="169"/>
                      <a:pt x="412" y="82"/>
                      <a:pt x="412" y="82"/>
                    </a:cubicBezTo>
                    <a:cubicBezTo>
                      <a:pt x="412" y="37"/>
                      <a:pt x="319" y="0"/>
                      <a:pt x="206" y="0"/>
                    </a:cubicBezTo>
                    <a:close/>
                    <a:moveTo>
                      <a:pt x="382" y="128"/>
                    </a:moveTo>
                    <a:cubicBezTo>
                      <a:pt x="342" y="151"/>
                      <a:pt x="277" y="165"/>
                      <a:pt x="207" y="165"/>
                    </a:cubicBezTo>
                    <a:cubicBezTo>
                      <a:pt x="137" y="165"/>
                      <a:pt x="71" y="151"/>
                      <a:pt x="31" y="128"/>
                    </a:cubicBezTo>
                    <a:cubicBezTo>
                      <a:pt x="27" y="126"/>
                      <a:pt x="24" y="121"/>
                      <a:pt x="25" y="116"/>
                    </a:cubicBezTo>
                    <a:cubicBezTo>
                      <a:pt x="25" y="114"/>
                      <a:pt x="26" y="113"/>
                      <a:pt x="27" y="111"/>
                    </a:cubicBezTo>
                    <a:cubicBezTo>
                      <a:pt x="30" y="105"/>
                      <a:pt x="37" y="103"/>
                      <a:pt x="43" y="107"/>
                    </a:cubicBezTo>
                    <a:cubicBezTo>
                      <a:pt x="80" y="128"/>
                      <a:pt x="141" y="141"/>
                      <a:pt x="207" y="141"/>
                    </a:cubicBezTo>
                    <a:cubicBezTo>
                      <a:pt x="273" y="141"/>
                      <a:pt x="334" y="128"/>
                      <a:pt x="370" y="107"/>
                    </a:cubicBezTo>
                    <a:cubicBezTo>
                      <a:pt x="376" y="103"/>
                      <a:pt x="383" y="105"/>
                      <a:pt x="387" y="111"/>
                    </a:cubicBezTo>
                    <a:cubicBezTo>
                      <a:pt x="388" y="113"/>
                      <a:pt x="388" y="114"/>
                      <a:pt x="388" y="116"/>
                    </a:cubicBezTo>
                    <a:cubicBezTo>
                      <a:pt x="389" y="121"/>
                      <a:pt x="387" y="126"/>
                      <a:pt x="382" y="12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21" name="TextBox 61"/>
              <p:cNvSpPr>
                <a:spLocks noChangeArrowheads="1"/>
              </p:cNvSpPr>
              <p:nvPr/>
            </p:nvSpPr>
            <p:spPr bwMode="auto">
              <a:xfrm>
                <a:off x="-498" y="220868"/>
                <a:ext cx="855322" cy="351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900">
                    <a:solidFill>
                      <a:schemeClr val="bg1"/>
                    </a:solidFill>
                    <a:ea typeface="微软雅黑" charset="0"/>
                  </a:rPr>
                  <a:t>虚机镜像</a:t>
                </a:r>
              </a:p>
            </p:txBody>
          </p:sp>
        </p:grpSp>
        <p:sp>
          <p:nvSpPr>
            <p:cNvPr id="19" name="TextBox 64"/>
            <p:cNvSpPr>
              <a:spLocks noChangeArrowheads="1"/>
            </p:cNvSpPr>
            <p:nvPr/>
          </p:nvSpPr>
          <p:spPr bwMode="auto">
            <a:xfrm>
              <a:off x="5032461" y="4237229"/>
              <a:ext cx="3107325" cy="1729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1350" b="1" dirty="0">
                  <a:latin typeface="Franklin Gothic Book" charset="0"/>
                  <a:ea typeface="微软雅黑" charset="0"/>
                  <a:sym typeface="Franklin Gothic Book" charset="0"/>
                </a:rPr>
                <a:t>医院私有云</a:t>
              </a:r>
            </a:p>
            <a:p>
              <a:pPr algn="ctr">
                <a:lnSpc>
                  <a:spcPct val="90000"/>
                </a:lnSpc>
                <a:defRPr/>
              </a:pPr>
              <a:endParaRPr lang="zh-CN" altLang="en-US" sz="1350" b="1" dirty="0">
                <a:latin typeface="Franklin Gothic Book" charset="0"/>
                <a:ea typeface="微软雅黑" charset="0"/>
                <a:sym typeface="Franklin Gothic Book" charset="0"/>
              </a:endParaRPr>
            </a:p>
            <a:p>
              <a:pPr algn="ctr">
                <a:lnSpc>
                  <a:spcPct val="90000"/>
                </a:lnSpc>
                <a:defRPr/>
              </a:pPr>
              <a:r>
                <a:rPr lang="zh-CN" altLang="en-US" sz="1050" dirty="0">
                  <a:latin typeface="Franklin Gothic Book" charset="0"/>
                  <a:ea typeface="微软雅黑" charset="0"/>
                  <a:sym typeface="Franklin Gothic Book" charset="0"/>
                </a:rPr>
                <a:t>现有</a:t>
              </a:r>
              <a:r>
                <a:rPr lang="en-US" altLang="zh-CN" sz="1050" dirty="0">
                  <a:latin typeface="Franklin Gothic Book" charset="0"/>
                  <a:ea typeface="微软雅黑" charset="0"/>
                  <a:sym typeface="Franklin Gothic Book" charset="0"/>
                </a:rPr>
                <a:t>10</a:t>
              </a:r>
              <a:r>
                <a:rPr lang="zh-CN" altLang="en-US" sz="1050" dirty="0">
                  <a:latin typeface="Franklin Gothic Book" charset="0"/>
                  <a:ea typeface="微软雅黑" charset="0"/>
                  <a:sym typeface="Franklin Gothic Book" charset="0"/>
                </a:rPr>
                <a:t>台</a:t>
              </a:r>
              <a:r>
                <a:rPr lang="en-US" altLang="zh-CN" sz="1050" dirty="0">
                  <a:latin typeface="Franklin Gothic Book" charset="0"/>
                  <a:ea typeface="微软雅黑" charset="0"/>
                  <a:sym typeface="Franklin Gothic Book" charset="0"/>
                </a:rPr>
                <a:t>HP</a:t>
              </a:r>
              <a:r>
                <a:rPr lang="zh-CN" altLang="en-US" sz="1050" dirty="0">
                  <a:latin typeface="Franklin Gothic Book" charset="0"/>
                  <a:ea typeface="微软雅黑" charset="0"/>
                  <a:sym typeface="Franklin Gothic Book" charset="0"/>
                </a:rPr>
                <a:t>高端服务器，划分</a:t>
              </a:r>
              <a:r>
                <a:rPr lang="en-US" altLang="zh-CN" sz="1050" dirty="0">
                  <a:latin typeface="Franklin Gothic Book" charset="0"/>
                  <a:ea typeface="微软雅黑" charset="0"/>
                  <a:sym typeface="Franklin Gothic Book" charset="0"/>
                </a:rPr>
                <a:t>400</a:t>
              </a:r>
              <a:r>
                <a:rPr lang="zh-CN" altLang="en-US" sz="1050" dirty="0">
                  <a:latin typeface="Franklin Gothic Book" charset="0"/>
                  <a:ea typeface="微软雅黑" charset="0"/>
                  <a:sym typeface="Franklin Gothic Book" charset="0"/>
                </a:rPr>
                <a:t>余台虚拟机，支撑院内</a:t>
              </a:r>
              <a:r>
                <a:rPr lang="en-US" altLang="zh-CN" sz="1050" dirty="0">
                  <a:latin typeface="Franklin Gothic Book" charset="0"/>
                  <a:ea typeface="微软雅黑" charset="0"/>
                  <a:sym typeface="Franklin Gothic Book" charset="0"/>
                </a:rPr>
                <a:t>HIS</a:t>
              </a:r>
              <a:r>
                <a:rPr lang="zh-CN" altLang="en-US" sz="1050" dirty="0">
                  <a:latin typeface="Franklin Gothic Book" charset="0"/>
                  <a:ea typeface="微软雅黑" charset="0"/>
                  <a:sym typeface="Franklin Gothic Book" charset="0"/>
                </a:rPr>
                <a:t>、</a:t>
              </a:r>
              <a:r>
                <a:rPr lang="en-US" altLang="zh-CN" sz="1050" dirty="0">
                  <a:latin typeface="Franklin Gothic Book" charset="0"/>
                  <a:ea typeface="微软雅黑" charset="0"/>
                  <a:sym typeface="Franklin Gothic Book" charset="0"/>
                </a:rPr>
                <a:t>CDR</a:t>
              </a:r>
              <a:r>
                <a:rPr lang="zh-CN" altLang="en-US" sz="1050" dirty="0">
                  <a:latin typeface="Franklin Gothic Book" charset="0"/>
                  <a:ea typeface="微软雅黑" charset="0"/>
                  <a:sym typeface="Franklin Gothic Book" charset="0"/>
                </a:rPr>
                <a:t>、大数据等</a:t>
              </a:r>
              <a:r>
                <a:rPr lang="en-US" altLang="zh-CN" sz="1050" dirty="0">
                  <a:latin typeface="Franklin Gothic Book" charset="0"/>
                  <a:ea typeface="微软雅黑" charset="0"/>
                  <a:sym typeface="Franklin Gothic Book" charset="0"/>
                </a:rPr>
                <a:t>80</a:t>
              </a:r>
              <a:r>
                <a:rPr lang="zh-CN" altLang="en-US" sz="1050" dirty="0">
                  <a:latin typeface="Franklin Gothic Book" charset="0"/>
                  <a:ea typeface="微软雅黑" charset="0"/>
                  <a:sym typeface="Franklin Gothic Book" charset="0"/>
                </a:rPr>
                <a:t>余个应用系统，现有数据备份量在</a:t>
              </a:r>
              <a:r>
                <a:rPr lang="en-US" altLang="zh-CN" sz="1050" dirty="0">
                  <a:latin typeface="Franklin Gothic Book" charset="0"/>
                  <a:ea typeface="微软雅黑" charset="0"/>
                  <a:sym typeface="Franklin Gothic Book" charset="0"/>
                </a:rPr>
                <a:t>60T</a:t>
              </a:r>
              <a:r>
                <a:rPr lang="zh-CN" altLang="en-US" sz="1050" dirty="0">
                  <a:latin typeface="Franklin Gothic Book" charset="0"/>
                  <a:ea typeface="微软雅黑" charset="0"/>
                  <a:sym typeface="Franklin Gothic Book" charset="0"/>
                </a:rPr>
                <a:t>上下。</a:t>
              </a:r>
            </a:p>
          </p:txBody>
        </p:sp>
      </p:grpSp>
      <p:sp>
        <p:nvSpPr>
          <p:cNvPr id="37" name="Rectangle 73"/>
          <p:cNvSpPr>
            <a:spLocks noChangeArrowheads="1"/>
          </p:cNvSpPr>
          <p:nvPr/>
        </p:nvSpPr>
        <p:spPr bwMode="auto">
          <a:xfrm>
            <a:off x="1835150" y="1347788"/>
            <a:ext cx="2493963"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900" b="1" dirty="0">
                <a:solidFill>
                  <a:schemeClr val="accent1">
                    <a:lumMod val="75000"/>
                  </a:schemeClr>
                </a:solidFill>
              </a:rPr>
              <a:t>医院路由节点</a:t>
            </a:r>
            <a:endParaRPr lang="en-US" altLang="zh-CN" sz="900" b="1" dirty="0">
              <a:solidFill>
                <a:schemeClr val="accent1">
                  <a:lumMod val="75000"/>
                </a:schemeClr>
              </a:solidFill>
            </a:endParaRPr>
          </a:p>
        </p:txBody>
      </p:sp>
      <p:sp>
        <p:nvSpPr>
          <p:cNvPr id="39" name="Rectangle 73"/>
          <p:cNvSpPr>
            <a:spLocks noChangeArrowheads="1"/>
          </p:cNvSpPr>
          <p:nvPr/>
        </p:nvSpPr>
        <p:spPr bwMode="auto">
          <a:xfrm>
            <a:off x="2028825" y="1670050"/>
            <a:ext cx="24923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900" b="1" dirty="0">
                <a:solidFill>
                  <a:schemeClr val="accent1">
                    <a:lumMod val="75000"/>
                  </a:schemeClr>
                </a:solidFill>
              </a:rPr>
              <a:t>金山</a:t>
            </a:r>
            <a:r>
              <a:rPr lang="en-US" altLang="zh-CN" sz="900" b="1" dirty="0">
                <a:solidFill>
                  <a:schemeClr val="accent1">
                    <a:lumMod val="75000"/>
                  </a:schemeClr>
                </a:solidFill>
              </a:rPr>
              <a:t>POP</a:t>
            </a:r>
            <a:r>
              <a:rPr lang="zh-CN" altLang="en-US" sz="900" b="1" dirty="0">
                <a:solidFill>
                  <a:schemeClr val="accent1">
                    <a:lumMod val="75000"/>
                  </a:schemeClr>
                </a:solidFill>
              </a:rPr>
              <a:t>点</a:t>
            </a:r>
            <a:endParaRPr lang="en-US" altLang="zh-CN" sz="900" b="1" dirty="0">
              <a:solidFill>
                <a:schemeClr val="accent1">
                  <a:lumMod val="75000"/>
                </a:schemeClr>
              </a:solidFill>
            </a:endParaRPr>
          </a:p>
        </p:txBody>
      </p:sp>
      <p:sp>
        <p:nvSpPr>
          <p:cNvPr id="42" name="Rectangle 73"/>
          <p:cNvSpPr>
            <a:spLocks noChangeArrowheads="1"/>
          </p:cNvSpPr>
          <p:nvPr/>
        </p:nvSpPr>
        <p:spPr bwMode="auto">
          <a:xfrm>
            <a:off x="4122738" y="1646238"/>
            <a:ext cx="24923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900" b="1" dirty="0">
                <a:solidFill>
                  <a:schemeClr val="accent1">
                    <a:lumMod val="75000"/>
                  </a:schemeClr>
                </a:solidFill>
              </a:rPr>
              <a:t>总参</a:t>
            </a:r>
            <a:r>
              <a:rPr lang="en-US" altLang="zh-CN" sz="900" b="1" dirty="0">
                <a:solidFill>
                  <a:schemeClr val="accent1">
                    <a:lumMod val="75000"/>
                  </a:schemeClr>
                </a:solidFill>
              </a:rPr>
              <a:t>POP</a:t>
            </a:r>
            <a:r>
              <a:rPr lang="zh-CN" altLang="en-US" sz="900" b="1" dirty="0">
                <a:solidFill>
                  <a:schemeClr val="accent1">
                    <a:lumMod val="75000"/>
                  </a:schemeClr>
                </a:solidFill>
              </a:rPr>
              <a:t>点</a:t>
            </a:r>
            <a:endParaRPr lang="en-US" altLang="zh-CN" sz="900" b="1" dirty="0">
              <a:solidFill>
                <a:schemeClr val="accent1">
                  <a:lumMod val="75000"/>
                </a:schemeClr>
              </a:solidFill>
            </a:endParaRPr>
          </a:p>
        </p:txBody>
      </p:sp>
      <p:grpSp>
        <p:nvGrpSpPr>
          <p:cNvPr id="128" name="组 127"/>
          <p:cNvGrpSpPr>
            <a:grpSpLocks/>
          </p:cNvGrpSpPr>
          <p:nvPr/>
        </p:nvGrpSpPr>
        <p:grpSpPr bwMode="auto">
          <a:xfrm>
            <a:off x="234950" y="1909763"/>
            <a:ext cx="8810625" cy="3003550"/>
            <a:chOff x="212692" y="1967804"/>
            <a:chExt cx="8809832" cy="3004300"/>
          </a:xfrm>
        </p:grpSpPr>
        <p:grpSp>
          <p:nvGrpSpPr>
            <p:cNvPr id="47122" name="Group 13"/>
            <p:cNvGrpSpPr>
              <a:grpSpLocks/>
            </p:cNvGrpSpPr>
            <p:nvPr/>
          </p:nvGrpSpPr>
          <p:grpSpPr bwMode="auto">
            <a:xfrm>
              <a:off x="212692" y="2114299"/>
              <a:ext cx="8809832" cy="2857805"/>
              <a:chOff x="3864016" y="3108200"/>
              <a:chExt cx="2552700" cy="1303743"/>
            </a:xfrm>
          </p:grpSpPr>
          <p:sp>
            <p:nvSpPr>
              <p:cNvPr id="216" name="Rounded Rectangle 40"/>
              <p:cNvSpPr/>
              <p:nvPr/>
            </p:nvSpPr>
            <p:spPr>
              <a:xfrm>
                <a:off x="3864016" y="3108014"/>
                <a:ext cx="2552700" cy="1219174"/>
              </a:xfrm>
              <a:prstGeom prst="roundRect">
                <a:avLst/>
              </a:prstGeom>
              <a:solidFill>
                <a:schemeClr val="bg1"/>
              </a:solidFill>
              <a:ln w="1270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217" name="Rounded Rectangle 41"/>
              <p:cNvSpPr/>
              <p:nvPr/>
            </p:nvSpPr>
            <p:spPr>
              <a:xfrm>
                <a:off x="4941209" y="4306180"/>
                <a:ext cx="444768" cy="105763"/>
              </a:xfrm>
              <a:prstGeom prst="roundRect">
                <a:avLst/>
              </a:prstGeom>
              <a:solidFill>
                <a:srgbClr val="063780"/>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218" name="TextBox 42"/>
              <p:cNvSpPr txBox="1"/>
              <p:nvPr/>
            </p:nvSpPr>
            <p:spPr>
              <a:xfrm>
                <a:off x="4874517" y="4325739"/>
                <a:ext cx="581831" cy="73165"/>
              </a:xfrm>
              <a:prstGeom prst="rect">
                <a:avLst/>
              </a:prstGeom>
            </p:spPr>
            <p:txBody>
              <a:bodyPr lIns="0" tIns="0" rIns="0" bIns="0">
                <a:spAutoFit/>
              </a:bodyPr>
              <a:lstStyle/>
              <a:p>
                <a:pPr algn="ctr">
                  <a:defRPr/>
                </a:pPr>
                <a:r>
                  <a:rPr lang="zh-CN" altLang="en-US" sz="1050" dirty="0">
                    <a:solidFill>
                      <a:schemeClr val="bg1"/>
                    </a:solidFill>
                    <a:latin typeface="+mn-ea"/>
                  </a:rPr>
                  <a:t>金山云计算节点</a:t>
                </a:r>
                <a:endParaRPr lang="en-US" sz="1050" dirty="0">
                  <a:solidFill>
                    <a:schemeClr val="bg1"/>
                  </a:solidFill>
                  <a:latin typeface="+mn-ea"/>
                </a:endParaRPr>
              </a:p>
            </p:txBody>
          </p:sp>
        </p:grpSp>
        <p:sp>
          <p:nvSpPr>
            <p:cNvPr id="131" name="Rectangle 73"/>
            <p:cNvSpPr>
              <a:spLocks noChangeArrowheads="1"/>
            </p:cNvSpPr>
            <p:nvPr/>
          </p:nvSpPr>
          <p:spPr bwMode="auto">
            <a:xfrm>
              <a:off x="2023867" y="1967804"/>
              <a:ext cx="2231824" cy="109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VPC</a:t>
              </a:r>
              <a:r>
                <a:rPr lang="zh-CN" altLang="en-US" sz="900" b="1" dirty="0">
                  <a:solidFill>
                    <a:schemeClr val="accent1">
                      <a:lumMod val="75000"/>
                    </a:schemeClr>
                  </a:solidFill>
                </a:rPr>
                <a:t>汇聚节点</a:t>
              </a:r>
              <a:endParaRPr lang="en-US" altLang="zh-CN" sz="900" b="1" dirty="0">
                <a:solidFill>
                  <a:schemeClr val="accent1">
                    <a:lumMod val="75000"/>
                  </a:schemeClr>
                </a:solidFill>
              </a:endParaRPr>
            </a:p>
          </p:txBody>
        </p:sp>
        <p:grpSp>
          <p:nvGrpSpPr>
            <p:cNvPr id="47124" name="组 132"/>
            <p:cNvGrpSpPr>
              <a:grpSpLocks/>
            </p:cNvGrpSpPr>
            <p:nvPr/>
          </p:nvGrpSpPr>
          <p:grpSpPr bwMode="auto">
            <a:xfrm>
              <a:off x="4688270" y="2217195"/>
              <a:ext cx="2232142" cy="2446439"/>
              <a:chOff x="430500" y="2969153"/>
              <a:chExt cx="2976189" cy="3261919"/>
            </a:xfrm>
          </p:grpSpPr>
          <p:grpSp>
            <p:nvGrpSpPr>
              <p:cNvPr id="47159" name="Group 9"/>
              <p:cNvGrpSpPr>
                <a:grpSpLocks/>
              </p:cNvGrpSpPr>
              <p:nvPr/>
            </p:nvGrpSpPr>
            <p:grpSpPr bwMode="auto">
              <a:xfrm>
                <a:off x="620691" y="2969153"/>
                <a:ext cx="2576257" cy="3261919"/>
                <a:chOff x="4223178" y="1930081"/>
                <a:chExt cx="3155855" cy="3905583"/>
              </a:xfrm>
            </p:grpSpPr>
            <p:sp>
              <p:nvSpPr>
                <p:cNvPr id="183" name="Rounded Rectangle 169"/>
                <p:cNvSpPr/>
                <p:nvPr/>
              </p:nvSpPr>
              <p:spPr>
                <a:xfrm>
                  <a:off x="4237756" y="2044009"/>
                  <a:ext cx="3142272" cy="3792323"/>
                </a:xfrm>
                <a:prstGeom prst="roundRect">
                  <a:avLst/>
                </a:prstGeom>
                <a:solidFill>
                  <a:schemeClr val="bg1"/>
                </a:solidFill>
                <a:ln w="63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184" name="Rounded Rectangle 171"/>
                <p:cNvSpPr/>
                <p:nvPr/>
              </p:nvSpPr>
              <p:spPr>
                <a:xfrm>
                  <a:off x="5238512" y="1929934"/>
                  <a:ext cx="1208167" cy="228148"/>
                </a:xfrm>
                <a:prstGeom prst="roundRect">
                  <a:avLst/>
                </a:prstGeom>
                <a:solidFill>
                  <a:schemeClr val="bg1">
                    <a:lumMod val="5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185" name="TextBox 172"/>
                <p:cNvSpPr txBox="1"/>
                <p:nvPr/>
              </p:nvSpPr>
              <p:spPr>
                <a:xfrm>
                  <a:off x="5277401" y="1962890"/>
                  <a:ext cx="1130388" cy="195192"/>
                </a:xfrm>
                <a:prstGeom prst="rect">
                  <a:avLst/>
                </a:prstGeom>
              </p:spPr>
              <p:txBody>
                <a:bodyPr lIns="0" tIns="0" rIns="0" bIns="0">
                  <a:spAutoFit/>
                </a:bodyPr>
                <a:lstStyle/>
                <a:p>
                  <a:pPr algn="ctr">
                    <a:defRPr/>
                  </a:pPr>
                  <a:r>
                    <a:rPr lang="en-US" altLang="zh-CN" sz="788" dirty="0">
                      <a:solidFill>
                        <a:schemeClr val="bg1"/>
                      </a:solidFill>
                    </a:rPr>
                    <a:t>VPC</a:t>
                  </a:r>
                  <a:r>
                    <a:rPr lang="zh-CN" altLang="en-US" sz="788" dirty="0">
                      <a:solidFill>
                        <a:schemeClr val="bg1"/>
                      </a:solidFill>
                    </a:rPr>
                    <a:t>区域</a:t>
                  </a:r>
                  <a:endParaRPr lang="en-US" sz="788" dirty="0">
                    <a:solidFill>
                      <a:schemeClr val="bg1"/>
                    </a:solidFill>
                  </a:endParaRPr>
                </a:p>
              </p:txBody>
            </p:sp>
            <p:cxnSp>
              <p:nvCxnSpPr>
                <p:cNvPr id="186" name="Straight Connector 158"/>
                <p:cNvCxnSpPr/>
                <p:nvPr/>
              </p:nvCxnSpPr>
              <p:spPr>
                <a:xfrm flipH="1" flipV="1">
                  <a:off x="5215178" y="4604334"/>
                  <a:ext cx="627417" cy="22561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59"/>
                <p:cNvCxnSpPr/>
                <p:nvPr/>
              </p:nvCxnSpPr>
              <p:spPr>
                <a:xfrm flipH="1" flipV="1">
                  <a:off x="5370736" y="3260797"/>
                  <a:ext cx="471859" cy="156914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60"/>
                <p:cNvCxnSpPr/>
                <p:nvPr/>
              </p:nvCxnSpPr>
              <p:spPr>
                <a:xfrm flipV="1">
                  <a:off x="5850374" y="4573914"/>
                  <a:ext cx="528897" cy="24589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61"/>
                <p:cNvCxnSpPr/>
                <p:nvPr/>
              </p:nvCxnSpPr>
              <p:spPr>
                <a:xfrm flipV="1">
                  <a:off x="5842595" y="3281077"/>
                  <a:ext cx="425192" cy="154379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56"/>
                <p:cNvCxnSpPr/>
                <p:nvPr/>
              </p:nvCxnSpPr>
              <p:spPr>
                <a:xfrm flipH="1">
                  <a:off x="4880729" y="3405290"/>
                  <a:ext cx="127038" cy="352362"/>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57"/>
                <p:cNvCxnSpPr/>
                <p:nvPr/>
              </p:nvCxnSpPr>
              <p:spPr>
                <a:xfrm>
                  <a:off x="6641126" y="3392616"/>
                  <a:ext cx="90743" cy="365036"/>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52"/>
                <p:cNvCxnSpPr/>
                <p:nvPr/>
              </p:nvCxnSpPr>
              <p:spPr>
                <a:xfrm>
                  <a:off x="5311106" y="2766476"/>
                  <a:ext cx="1018904" cy="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48"/>
                <p:cNvCxnSpPr/>
                <p:nvPr/>
              </p:nvCxnSpPr>
              <p:spPr>
                <a:xfrm>
                  <a:off x="5010360" y="4077059"/>
                  <a:ext cx="1457060" cy="12674"/>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83"/>
                <p:cNvCxnSpPr/>
                <p:nvPr/>
              </p:nvCxnSpPr>
              <p:spPr>
                <a:xfrm>
                  <a:off x="5572961" y="3136582"/>
                  <a:ext cx="1145944" cy="6362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85"/>
                <p:cNvCxnSpPr/>
                <p:nvPr/>
              </p:nvCxnSpPr>
              <p:spPr>
                <a:xfrm flipH="1">
                  <a:off x="4906655" y="3098558"/>
                  <a:ext cx="1161500" cy="664163"/>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7187" name="Group 7"/>
                <p:cNvGrpSpPr>
                  <a:grpSpLocks/>
                </p:cNvGrpSpPr>
                <p:nvPr/>
              </p:nvGrpSpPr>
              <p:grpSpPr bwMode="auto">
                <a:xfrm>
                  <a:off x="4796897" y="2498433"/>
                  <a:ext cx="633090" cy="876446"/>
                  <a:chOff x="4796897" y="2498433"/>
                  <a:chExt cx="633090" cy="876446"/>
                </a:xfrm>
              </p:grpSpPr>
              <p:grpSp>
                <p:nvGrpSpPr>
                  <p:cNvPr id="47203" name="Group 29"/>
                  <p:cNvGrpSpPr>
                    <a:grpSpLocks/>
                  </p:cNvGrpSpPr>
                  <p:nvPr/>
                </p:nvGrpSpPr>
                <p:grpSpPr bwMode="auto">
                  <a:xfrm>
                    <a:off x="4801022" y="2498433"/>
                    <a:ext cx="624840" cy="339026"/>
                    <a:chOff x="3006842" y="2460374"/>
                    <a:chExt cx="624840" cy="339026"/>
                  </a:xfrm>
                </p:grpSpPr>
                <p:pic>
                  <p:nvPicPr>
                    <p:cNvPr id="47205" name="Picture 91"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915" y="2460374"/>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6" name="Picture 93" descr="Server horizonta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6842" y="2654620"/>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TextBox 98"/>
                  <p:cNvSpPr txBox="1"/>
                  <p:nvPr/>
                </p:nvSpPr>
                <p:spPr>
                  <a:xfrm>
                    <a:off x="4797764" y="3189817"/>
                    <a:ext cx="632603" cy="185052"/>
                  </a:xfrm>
                  <a:prstGeom prst="rect">
                    <a:avLst/>
                  </a:prstGeom>
                </p:spPr>
                <p:txBody>
                  <a:bodyPr lIns="0" tIns="0" rIns="0" bIns="0">
                    <a:spAutoFit/>
                  </a:bodyPr>
                  <a:lstStyle/>
                  <a:p>
                    <a:pPr algn="ctr">
                      <a:defRPr/>
                    </a:pPr>
                    <a:r>
                      <a:rPr lang="en-US" sz="750" dirty="0">
                        <a:solidFill>
                          <a:schemeClr val="bg1">
                            <a:lumMod val="50000"/>
                          </a:schemeClr>
                        </a:solidFill>
                      </a:rPr>
                      <a:t>Pair 4</a:t>
                    </a:r>
                  </a:p>
                </p:txBody>
              </p:sp>
            </p:grpSp>
            <p:grpSp>
              <p:nvGrpSpPr>
                <p:cNvPr id="47188" name="Group 6"/>
                <p:cNvGrpSpPr>
                  <a:grpSpLocks/>
                </p:cNvGrpSpPr>
                <p:nvPr/>
              </p:nvGrpSpPr>
              <p:grpSpPr bwMode="auto">
                <a:xfrm>
                  <a:off x="5865668" y="2498433"/>
                  <a:ext cx="1277154" cy="863190"/>
                  <a:chOff x="5865668" y="2498433"/>
                  <a:chExt cx="1277154" cy="863190"/>
                </a:xfrm>
              </p:grpSpPr>
              <p:sp>
                <p:nvSpPr>
                  <p:cNvPr id="207" name="TextBox 118"/>
                  <p:cNvSpPr txBox="1"/>
                  <p:nvPr/>
                </p:nvSpPr>
                <p:spPr>
                  <a:xfrm>
                    <a:off x="5865929" y="2850131"/>
                    <a:ext cx="1278168" cy="192658"/>
                  </a:xfrm>
                  <a:prstGeom prst="rect">
                    <a:avLst/>
                  </a:prstGeom>
                </p:spPr>
                <p:txBody>
                  <a:bodyPr lIns="0" tIns="0" rIns="0" bIns="0">
                    <a:spAutoFit/>
                  </a:bodyPr>
                  <a:lstStyle/>
                  <a:p>
                    <a:pPr algn="ctr">
                      <a:defRPr/>
                    </a:pPr>
                    <a:endParaRPr lang="en-US" sz="788" dirty="0"/>
                  </a:p>
                </p:txBody>
              </p:sp>
              <p:sp>
                <p:nvSpPr>
                  <p:cNvPr id="208" name="TextBox 119"/>
                  <p:cNvSpPr txBox="1"/>
                  <p:nvPr/>
                </p:nvSpPr>
                <p:spPr>
                  <a:xfrm>
                    <a:off x="6187416" y="3177142"/>
                    <a:ext cx="635195" cy="185054"/>
                  </a:xfrm>
                  <a:prstGeom prst="rect">
                    <a:avLst/>
                  </a:prstGeom>
                </p:spPr>
                <p:txBody>
                  <a:bodyPr lIns="0" tIns="0" rIns="0" bIns="0">
                    <a:spAutoFit/>
                  </a:bodyPr>
                  <a:lstStyle/>
                  <a:p>
                    <a:pPr algn="ctr">
                      <a:defRPr/>
                    </a:pPr>
                    <a:r>
                      <a:rPr lang="en-US" sz="750" dirty="0">
                        <a:solidFill>
                          <a:schemeClr val="bg1">
                            <a:lumMod val="50000"/>
                          </a:schemeClr>
                        </a:solidFill>
                      </a:rPr>
                      <a:t>Pair 1</a:t>
                    </a:r>
                  </a:p>
                </p:txBody>
              </p:sp>
              <p:grpSp>
                <p:nvGrpSpPr>
                  <p:cNvPr id="47200" name="Group 101"/>
                  <p:cNvGrpSpPr>
                    <a:grpSpLocks/>
                  </p:cNvGrpSpPr>
                  <p:nvPr/>
                </p:nvGrpSpPr>
                <p:grpSpPr bwMode="auto">
                  <a:xfrm>
                    <a:off x="6191825" y="2498433"/>
                    <a:ext cx="624840" cy="339026"/>
                    <a:chOff x="3006842" y="2460374"/>
                    <a:chExt cx="624840" cy="339026"/>
                  </a:xfrm>
                </p:grpSpPr>
                <p:pic>
                  <p:nvPicPr>
                    <p:cNvPr id="47201" name="Picture 102"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915" y="2460374"/>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2" name="Picture 103" descr="Server horizonta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6842" y="2654620"/>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189" name="Group 4"/>
                <p:cNvGrpSpPr>
                  <a:grpSpLocks/>
                </p:cNvGrpSpPr>
                <p:nvPr/>
              </p:nvGrpSpPr>
              <p:grpSpPr bwMode="auto">
                <a:xfrm>
                  <a:off x="4554900" y="3810096"/>
                  <a:ext cx="633090" cy="875136"/>
                  <a:chOff x="4554900" y="3810096"/>
                  <a:chExt cx="633090" cy="875136"/>
                </a:xfrm>
              </p:grpSpPr>
              <p:sp>
                <p:nvSpPr>
                  <p:cNvPr id="205" name="TextBox 139"/>
                  <p:cNvSpPr txBox="1"/>
                  <p:nvPr/>
                </p:nvSpPr>
                <p:spPr>
                  <a:xfrm>
                    <a:off x="4569613" y="4500398"/>
                    <a:ext cx="619639" cy="185054"/>
                  </a:xfrm>
                  <a:prstGeom prst="rect">
                    <a:avLst/>
                  </a:prstGeom>
                </p:spPr>
                <p:txBody>
                  <a:bodyPr lIns="0" tIns="0" rIns="0" bIns="0">
                    <a:spAutoFit/>
                  </a:bodyPr>
                  <a:lstStyle/>
                  <a:p>
                    <a:pPr algn="ctr">
                      <a:defRPr/>
                    </a:pPr>
                    <a:r>
                      <a:rPr lang="en-US" sz="750" dirty="0">
                        <a:solidFill>
                          <a:schemeClr val="bg1">
                            <a:lumMod val="50000"/>
                          </a:schemeClr>
                        </a:solidFill>
                      </a:rPr>
                      <a:t>Pair 3</a:t>
                    </a:r>
                  </a:p>
                </p:txBody>
              </p:sp>
              <p:pic>
                <p:nvPicPr>
                  <p:cNvPr id="47197" name="Picture 106"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7098" y="3810096"/>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90" name="Group 5"/>
                <p:cNvGrpSpPr>
                  <a:grpSpLocks/>
                </p:cNvGrpSpPr>
                <p:nvPr/>
              </p:nvGrpSpPr>
              <p:grpSpPr bwMode="auto">
                <a:xfrm>
                  <a:off x="6418981" y="3810096"/>
                  <a:ext cx="633090" cy="885545"/>
                  <a:chOff x="6418981" y="3810096"/>
                  <a:chExt cx="633090" cy="885545"/>
                </a:xfrm>
              </p:grpSpPr>
              <p:sp>
                <p:nvSpPr>
                  <p:cNvPr id="203" name="TextBox 145"/>
                  <p:cNvSpPr txBox="1"/>
                  <p:nvPr/>
                </p:nvSpPr>
                <p:spPr>
                  <a:xfrm>
                    <a:off x="6433715" y="4510538"/>
                    <a:ext cx="619641" cy="185054"/>
                  </a:xfrm>
                  <a:prstGeom prst="rect">
                    <a:avLst/>
                  </a:prstGeom>
                </p:spPr>
                <p:txBody>
                  <a:bodyPr lIns="0" tIns="0" rIns="0" bIns="0">
                    <a:spAutoFit/>
                  </a:bodyPr>
                  <a:lstStyle/>
                  <a:p>
                    <a:pPr algn="ctr">
                      <a:defRPr/>
                    </a:pPr>
                    <a:r>
                      <a:rPr lang="en-US" sz="750" dirty="0">
                        <a:solidFill>
                          <a:schemeClr val="bg1">
                            <a:lumMod val="50000"/>
                          </a:schemeClr>
                        </a:solidFill>
                      </a:rPr>
                      <a:t>Pair 2</a:t>
                    </a:r>
                  </a:p>
                </p:txBody>
              </p:sp>
              <p:pic>
                <p:nvPicPr>
                  <p:cNvPr id="47195" name="Picture 111"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1178" y="3810096"/>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91" name="Group 129"/>
                <p:cNvGrpSpPr>
                  <a:grpSpLocks/>
                </p:cNvGrpSpPr>
                <p:nvPr/>
              </p:nvGrpSpPr>
              <p:grpSpPr bwMode="auto">
                <a:xfrm>
                  <a:off x="5536194" y="4851983"/>
                  <a:ext cx="624840" cy="339025"/>
                  <a:chOff x="3006842" y="2460374"/>
                  <a:chExt cx="624840" cy="339026"/>
                </a:xfrm>
              </p:grpSpPr>
              <p:pic>
                <p:nvPicPr>
                  <p:cNvPr id="47192" name="Picture 130"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915" y="2460374"/>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3" name="Picture 131" descr="Server horizonta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6842" y="2654620"/>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69" name="Rectangle 73"/>
              <p:cNvSpPr>
                <a:spLocks noChangeArrowheads="1"/>
              </p:cNvSpPr>
              <p:nvPr/>
            </p:nvSpPr>
            <p:spPr bwMode="auto">
              <a:xfrm>
                <a:off x="431525" y="3250618"/>
                <a:ext cx="2975765" cy="1439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VPC</a:t>
                </a:r>
                <a:r>
                  <a:rPr lang="zh-CN" altLang="en-US" sz="900" b="1" dirty="0">
                    <a:solidFill>
                      <a:schemeClr val="accent1">
                        <a:lumMod val="75000"/>
                      </a:schemeClr>
                    </a:solidFill>
                  </a:rPr>
                  <a:t> </a:t>
                </a:r>
                <a:r>
                  <a:rPr lang="en-US" altLang="zh-CN" sz="900" b="1" dirty="0">
                    <a:solidFill>
                      <a:schemeClr val="accent1">
                        <a:lumMod val="75000"/>
                      </a:schemeClr>
                    </a:solidFill>
                  </a:rPr>
                  <a:t>GSW</a:t>
                </a:r>
                <a:r>
                  <a:rPr lang="zh-CN" altLang="en-US" sz="900" b="1" dirty="0">
                    <a:solidFill>
                      <a:schemeClr val="accent1">
                        <a:lumMod val="75000"/>
                      </a:schemeClr>
                    </a:solidFill>
                  </a:rPr>
                  <a:t>前端交换机</a:t>
                </a:r>
                <a:endParaRPr lang="en-US" altLang="zh-CN" sz="900" b="1" dirty="0">
                  <a:solidFill>
                    <a:schemeClr val="accent1">
                      <a:lumMod val="75000"/>
                    </a:schemeClr>
                  </a:solidFill>
                </a:endParaRPr>
              </a:p>
            </p:txBody>
          </p:sp>
          <p:sp>
            <p:nvSpPr>
              <p:cNvPr id="170" name="Rectangle 73"/>
              <p:cNvSpPr>
                <a:spLocks noChangeArrowheads="1"/>
              </p:cNvSpPr>
              <p:nvPr/>
            </p:nvSpPr>
            <p:spPr bwMode="auto">
              <a:xfrm>
                <a:off x="846355" y="3786268"/>
                <a:ext cx="1060355" cy="1587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TGW</a:t>
                </a:r>
                <a:r>
                  <a:rPr lang="zh-CN" altLang="en-US" sz="900" b="1" dirty="0">
                    <a:solidFill>
                      <a:schemeClr val="accent1">
                        <a:lumMod val="75000"/>
                      </a:schemeClr>
                    </a:solidFill>
                  </a:rPr>
                  <a:t>交换网关</a:t>
                </a:r>
                <a:endParaRPr lang="en-US" altLang="zh-CN" sz="900" b="1" dirty="0">
                  <a:solidFill>
                    <a:schemeClr val="accent1">
                      <a:lumMod val="75000"/>
                    </a:schemeClr>
                  </a:solidFill>
                </a:endParaRPr>
              </a:p>
            </p:txBody>
          </p:sp>
          <p:sp>
            <p:nvSpPr>
              <p:cNvPr id="171" name="Rectangle 73"/>
              <p:cNvSpPr>
                <a:spLocks noChangeArrowheads="1"/>
              </p:cNvSpPr>
              <p:nvPr/>
            </p:nvSpPr>
            <p:spPr bwMode="auto">
              <a:xfrm>
                <a:off x="1915175" y="3777799"/>
                <a:ext cx="1060354" cy="1587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TGW</a:t>
                </a:r>
                <a:r>
                  <a:rPr lang="zh-CN" altLang="en-US" sz="900" b="1" dirty="0">
                    <a:solidFill>
                      <a:schemeClr val="accent1">
                        <a:lumMod val="75000"/>
                      </a:schemeClr>
                    </a:solidFill>
                  </a:rPr>
                  <a:t>交换网关</a:t>
                </a:r>
                <a:endParaRPr lang="en-US" altLang="zh-CN" sz="900" b="1" dirty="0">
                  <a:solidFill>
                    <a:schemeClr val="accent1">
                      <a:lumMod val="75000"/>
                    </a:schemeClr>
                  </a:solidFill>
                </a:endParaRPr>
              </a:p>
            </p:txBody>
          </p:sp>
          <p:sp>
            <p:nvSpPr>
              <p:cNvPr id="172" name="Rectangle 73"/>
              <p:cNvSpPr>
                <a:spLocks noChangeArrowheads="1"/>
              </p:cNvSpPr>
              <p:nvPr/>
            </p:nvSpPr>
            <p:spPr bwMode="auto">
              <a:xfrm>
                <a:off x="1411454" y="6058019"/>
                <a:ext cx="1058238" cy="158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EBS</a:t>
                </a:r>
                <a:r>
                  <a:rPr lang="zh-CN" altLang="en-US" sz="900" b="1" dirty="0">
                    <a:solidFill>
                      <a:schemeClr val="accent1">
                        <a:lumMod val="75000"/>
                      </a:schemeClr>
                    </a:solidFill>
                  </a:rPr>
                  <a:t>存储集群</a:t>
                </a:r>
                <a:endParaRPr lang="en-US" altLang="zh-CN" sz="900" b="1" dirty="0">
                  <a:solidFill>
                    <a:schemeClr val="accent1">
                      <a:lumMod val="75000"/>
                    </a:schemeClr>
                  </a:solidFill>
                </a:endParaRPr>
              </a:p>
            </p:txBody>
          </p:sp>
          <p:sp>
            <p:nvSpPr>
              <p:cNvPr id="173" name="Freeform 19"/>
              <p:cNvSpPr>
                <a:spLocks noEditPoints="1" noChangeArrowheads="1"/>
              </p:cNvSpPr>
              <p:nvPr/>
            </p:nvSpPr>
            <p:spPr bwMode="auto">
              <a:xfrm>
                <a:off x="943712" y="5708681"/>
                <a:ext cx="376733" cy="323932"/>
              </a:xfrm>
              <a:custGeom>
                <a:avLst/>
                <a:gdLst>
                  <a:gd name="T0" fmla="*/ 206 w 412"/>
                  <a:gd name="T1" fmla="*/ 0 h 441"/>
                  <a:gd name="T2" fmla="*/ 0 w 412"/>
                  <a:gd name="T3" fmla="*/ 82 h 441"/>
                  <a:gd name="T4" fmla="*/ 0 w 412"/>
                  <a:gd name="T5" fmla="*/ 361 h 441"/>
                  <a:gd name="T6" fmla="*/ 0 w 412"/>
                  <a:gd name="T7" fmla="*/ 361 h 441"/>
                  <a:gd name="T8" fmla="*/ 206 w 412"/>
                  <a:gd name="T9" fmla="*/ 441 h 441"/>
                  <a:gd name="T10" fmla="*/ 411 w 412"/>
                  <a:gd name="T11" fmla="*/ 361 h 441"/>
                  <a:gd name="T12" fmla="*/ 412 w 412"/>
                  <a:gd name="T13" fmla="*/ 361 h 441"/>
                  <a:gd name="T14" fmla="*/ 412 w 412"/>
                  <a:gd name="T15" fmla="*/ 82 h 441"/>
                  <a:gd name="T16" fmla="*/ 206 w 412"/>
                  <a:gd name="T17" fmla="*/ 0 h 441"/>
                  <a:gd name="T18" fmla="*/ 381 w 412"/>
                  <a:gd name="T19" fmla="*/ 320 h 441"/>
                  <a:gd name="T20" fmla="*/ 206 w 412"/>
                  <a:gd name="T21" fmla="*/ 357 h 441"/>
                  <a:gd name="T22" fmla="*/ 30 w 412"/>
                  <a:gd name="T23" fmla="*/ 320 h 441"/>
                  <a:gd name="T24" fmla="*/ 25 w 412"/>
                  <a:gd name="T25" fmla="*/ 303 h 441"/>
                  <a:gd name="T26" fmla="*/ 42 w 412"/>
                  <a:gd name="T27" fmla="*/ 299 h 441"/>
                  <a:gd name="T28" fmla="*/ 206 w 412"/>
                  <a:gd name="T29" fmla="*/ 333 h 441"/>
                  <a:gd name="T30" fmla="*/ 369 w 412"/>
                  <a:gd name="T31" fmla="*/ 299 h 441"/>
                  <a:gd name="T32" fmla="*/ 386 w 412"/>
                  <a:gd name="T33" fmla="*/ 303 h 441"/>
                  <a:gd name="T34" fmla="*/ 381 w 412"/>
                  <a:gd name="T35" fmla="*/ 320 h 441"/>
                  <a:gd name="T36" fmla="*/ 381 w 412"/>
                  <a:gd name="T37" fmla="*/ 223 h 441"/>
                  <a:gd name="T38" fmla="*/ 206 w 412"/>
                  <a:gd name="T39" fmla="*/ 260 h 441"/>
                  <a:gd name="T40" fmla="*/ 30 w 412"/>
                  <a:gd name="T41" fmla="*/ 223 h 441"/>
                  <a:gd name="T42" fmla="*/ 25 w 412"/>
                  <a:gd name="T43" fmla="*/ 207 h 441"/>
                  <a:gd name="T44" fmla="*/ 42 w 412"/>
                  <a:gd name="T45" fmla="*/ 202 h 441"/>
                  <a:gd name="T46" fmla="*/ 206 w 412"/>
                  <a:gd name="T47" fmla="*/ 236 h 441"/>
                  <a:gd name="T48" fmla="*/ 369 w 412"/>
                  <a:gd name="T49" fmla="*/ 202 h 441"/>
                  <a:gd name="T50" fmla="*/ 386 w 412"/>
                  <a:gd name="T51" fmla="*/ 207 h 441"/>
                  <a:gd name="T52" fmla="*/ 381 w 412"/>
                  <a:gd name="T53" fmla="*/ 223 h 441"/>
                  <a:gd name="T54" fmla="*/ 381 w 412"/>
                  <a:gd name="T55" fmla="*/ 126 h 441"/>
                  <a:gd name="T56" fmla="*/ 206 w 412"/>
                  <a:gd name="T57" fmla="*/ 164 h 441"/>
                  <a:gd name="T58" fmla="*/ 30 w 412"/>
                  <a:gd name="T59" fmla="*/ 126 h 441"/>
                  <a:gd name="T60" fmla="*/ 25 w 412"/>
                  <a:gd name="T61" fmla="*/ 110 h 441"/>
                  <a:gd name="T62" fmla="*/ 42 w 412"/>
                  <a:gd name="T63" fmla="*/ 106 h 441"/>
                  <a:gd name="T64" fmla="*/ 206 w 412"/>
                  <a:gd name="T65" fmla="*/ 140 h 441"/>
                  <a:gd name="T66" fmla="*/ 369 w 412"/>
                  <a:gd name="T67" fmla="*/ 106 h 441"/>
                  <a:gd name="T68" fmla="*/ 386 w 412"/>
                  <a:gd name="T69" fmla="*/ 110 h 441"/>
                  <a:gd name="T70" fmla="*/ 381 w 412"/>
                  <a:gd name="T71" fmla="*/ 126 h 4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2"/>
                  <a:gd name="T109" fmla="*/ 0 h 441"/>
                  <a:gd name="T110" fmla="*/ 412 w 412"/>
                  <a:gd name="T111" fmla="*/ 441 h 4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2" h="441">
                    <a:moveTo>
                      <a:pt x="206" y="0"/>
                    </a:moveTo>
                    <a:cubicBezTo>
                      <a:pt x="92" y="0"/>
                      <a:pt x="0" y="37"/>
                      <a:pt x="0" y="82"/>
                    </a:cubicBezTo>
                    <a:cubicBezTo>
                      <a:pt x="0" y="82"/>
                      <a:pt x="0" y="361"/>
                      <a:pt x="0" y="361"/>
                    </a:cubicBezTo>
                    <a:cubicBezTo>
                      <a:pt x="0" y="361"/>
                      <a:pt x="0" y="361"/>
                      <a:pt x="0" y="361"/>
                    </a:cubicBezTo>
                    <a:cubicBezTo>
                      <a:pt x="1" y="406"/>
                      <a:pt x="93" y="441"/>
                      <a:pt x="206" y="441"/>
                    </a:cubicBezTo>
                    <a:cubicBezTo>
                      <a:pt x="318" y="441"/>
                      <a:pt x="410" y="406"/>
                      <a:pt x="411" y="361"/>
                    </a:cubicBezTo>
                    <a:cubicBezTo>
                      <a:pt x="412" y="361"/>
                      <a:pt x="412" y="361"/>
                      <a:pt x="412" y="361"/>
                    </a:cubicBezTo>
                    <a:cubicBezTo>
                      <a:pt x="412" y="361"/>
                      <a:pt x="412" y="82"/>
                      <a:pt x="412" y="82"/>
                    </a:cubicBezTo>
                    <a:cubicBezTo>
                      <a:pt x="412" y="37"/>
                      <a:pt x="319" y="0"/>
                      <a:pt x="206" y="0"/>
                    </a:cubicBezTo>
                    <a:close/>
                    <a:moveTo>
                      <a:pt x="381" y="320"/>
                    </a:moveTo>
                    <a:cubicBezTo>
                      <a:pt x="341" y="343"/>
                      <a:pt x="276" y="357"/>
                      <a:pt x="206" y="357"/>
                    </a:cubicBezTo>
                    <a:cubicBezTo>
                      <a:pt x="136" y="357"/>
                      <a:pt x="70" y="343"/>
                      <a:pt x="30" y="320"/>
                    </a:cubicBezTo>
                    <a:cubicBezTo>
                      <a:pt x="24" y="316"/>
                      <a:pt x="22" y="309"/>
                      <a:pt x="25" y="303"/>
                    </a:cubicBezTo>
                    <a:cubicBezTo>
                      <a:pt x="29" y="297"/>
                      <a:pt x="36" y="295"/>
                      <a:pt x="42" y="299"/>
                    </a:cubicBezTo>
                    <a:cubicBezTo>
                      <a:pt x="78" y="320"/>
                      <a:pt x="140" y="333"/>
                      <a:pt x="206" y="333"/>
                    </a:cubicBezTo>
                    <a:cubicBezTo>
                      <a:pt x="272" y="333"/>
                      <a:pt x="333" y="320"/>
                      <a:pt x="369" y="299"/>
                    </a:cubicBezTo>
                    <a:cubicBezTo>
                      <a:pt x="375" y="295"/>
                      <a:pt x="382" y="297"/>
                      <a:pt x="386" y="303"/>
                    </a:cubicBezTo>
                    <a:cubicBezTo>
                      <a:pt x="389" y="309"/>
                      <a:pt x="387" y="316"/>
                      <a:pt x="381" y="320"/>
                    </a:cubicBezTo>
                    <a:close/>
                    <a:moveTo>
                      <a:pt x="381" y="223"/>
                    </a:moveTo>
                    <a:cubicBezTo>
                      <a:pt x="341" y="246"/>
                      <a:pt x="276" y="260"/>
                      <a:pt x="206" y="260"/>
                    </a:cubicBezTo>
                    <a:cubicBezTo>
                      <a:pt x="136" y="260"/>
                      <a:pt x="70" y="246"/>
                      <a:pt x="30" y="223"/>
                    </a:cubicBezTo>
                    <a:cubicBezTo>
                      <a:pt x="24" y="220"/>
                      <a:pt x="22" y="212"/>
                      <a:pt x="25" y="207"/>
                    </a:cubicBezTo>
                    <a:cubicBezTo>
                      <a:pt x="29" y="201"/>
                      <a:pt x="36" y="199"/>
                      <a:pt x="42" y="202"/>
                    </a:cubicBezTo>
                    <a:cubicBezTo>
                      <a:pt x="78" y="224"/>
                      <a:pt x="140" y="236"/>
                      <a:pt x="206" y="236"/>
                    </a:cubicBezTo>
                    <a:cubicBezTo>
                      <a:pt x="272" y="236"/>
                      <a:pt x="333" y="224"/>
                      <a:pt x="369" y="202"/>
                    </a:cubicBezTo>
                    <a:cubicBezTo>
                      <a:pt x="375" y="199"/>
                      <a:pt x="382" y="201"/>
                      <a:pt x="386" y="207"/>
                    </a:cubicBezTo>
                    <a:cubicBezTo>
                      <a:pt x="389" y="212"/>
                      <a:pt x="387" y="220"/>
                      <a:pt x="381" y="223"/>
                    </a:cubicBezTo>
                    <a:close/>
                    <a:moveTo>
                      <a:pt x="381" y="126"/>
                    </a:moveTo>
                    <a:cubicBezTo>
                      <a:pt x="341" y="150"/>
                      <a:pt x="276" y="164"/>
                      <a:pt x="206" y="164"/>
                    </a:cubicBezTo>
                    <a:cubicBezTo>
                      <a:pt x="136" y="164"/>
                      <a:pt x="70" y="150"/>
                      <a:pt x="30" y="126"/>
                    </a:cubicBezTo>
                    <a:cubicBezTo>
                      <a:pt x="24" y="123"/>
                      <a:pt x="22" y="116"/>
                      <a:pt x="25" y="110"/>
                    </a:cubicBezTo>
                    <a:cubicBezTo>
                      <a:pt x="29" y="104"/>
                      <a:pt x="36" y="102"/>
                      <a:pt x="42" y="106"/>
                    </a:cubicBezTo>
                    <a:cubicBezTo>
                      <a:pt x="78" y="127"/>
                      <a:pt x="140" y="140"/>
                      <a:pt x="206" y="140"/>
                    </a:cubicBezTo>
                    <a:cubicBezTo>
                      <a:pt x="272" y="140"/>
                      <a:pt x="333" y="127"/>
                      <a:pt x="369" y="106"/>
                    </a:cubicBezTo>
                    <a:cubicBezTo>
                      <a:pt x="375" y="102"/>
                      <a:pt x="382" y="104"/>
                      <a:pt x="386" y="110"/>
                    </a:cubicBezTo>
                    <a:cubicBezTo>
                      <a:pt x="389" y="116"/>
                      <a:pt x="387" y="123"/>
                      <a:pt x="381" y="126"/>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174" name="Freeform 19"/>
              <p:cNvSpPr>
                <a:spLocks noEditPoints="1" noChangeArrowheads="1"/>
              </p:cNvSpPr>
              <p:nvPr/>
            </p:nvSpPr>
            <p:spPr bwMode="auto">
              <a:xfrm>
                <a:off x="2683456" y="5708681"/>
                <a:ext cx="376733" cy="323932"/>
              </a:xfrm>
              <a:custGeom>
                <a:avLst/>
                <a:gdLst>
                  <a:gd name="T0" fmla="*/ 206 w 412"/>
                  <a:gd name="T1" fmla="*/ 0 h 441"/>
                  <a:gd name="T2" fmla="*/ 0 w 412"/>
                  <a:gd name="T3" fmla="*/ 82 h 441"/>
                  <a:gd name="T4" fmla="*/ 0 w 412"/>
                  <a:gd name="T5" fmla="*/ 361 h 441"/>
                  <a:gd name="T6" fmla="*/ 0 w 412"/>
                  <a:gd name="T7" fmla="*/ 361 h 441"/>
                  <a:gd name="T8" fmla="*/ 206 w 412"/>
                  <a:gd name="T9" fmla="*/ 441 h 441"/>
                  <a:gd name="T10" fmla="*/ 411 w 412"/>
                  <a:gd name="T11" fmla="*/ 361 h 441"/>
                  <a:gd name="T12" fmla="*/ 412 w 412"/>
                  <a:gd name="T13" fmla="*/ 361 h 441"/>
                  <a:gd name="T14" fmla="*/ 412 w 412"/>
                  <a:gd name="T15" fmla="*/ 82 h 441"/>
                  <a:gd name="T16" fmla="*/ 206 w 412"/>
                  <a:gd name="T17" fmla="*/ 0 h 441"/>
                  <a:gd name="T18" fmla="*/ 381 w 412"/>
                  <a:gd name="T19" fmla="*/ 320 h 441"/>
                  <a:gd name="T20" fmla="*/ 206 w 412"/>
                  <a:gd name="T21" fmla="*/ 357 h 441"/>
                  <a:gd name="T22" fmla="*/ 30 w 412"/>
                  <a:gd name="T23" fmla="*/ 320 h 441"/>
                  <a:gd name="T24" fmla="*/ 25 w 412"/>
                  <a:gd name="T25" fmla="*/ 303 h 441"/>
                  <a:gd name="T26" fmla="*/ 42 w 412"/>
                  <a:gd name="T27" fmla="*/ 299 h 441"/>
                  <a:gd name="T28" fmla="*/ 206 w 412"/>
                  <a:gd name="T29" fmla="*/ 333 h 441"/>
                  <a:gd name="T30" fmla="*/ 369 w 412"/>
                  <a:gd name="T31" fmla="*/ 299 h 441"/>
                  <a:gd name="T32" fmla="*/ 386 w 412"/>
                  <a:gd name="T33" fmla="*/ 303 h 441"/>
                  <a:gd name="T34" fmla="*/ 381 w 412"/>
                  <a:gd name="T35" fmla="*/ 320 h 441"/>
                  <a:gd name="T36" fmla="*/ 381 w 412"/>
                  <a:gd name="T37" fmla="*/ 223 h 441"/>
                  <a:gd name="T38" fmla="*/ 206 w 412"/>
                  <a:gd name="T39" fmla="*/ 260 h 441"/>
                  <a:gd name="T40" fmla="*/ 30 w 412"/>
                  <a:gd name="T41" fmla="*/ 223 h 441"/>
                  <a:gd name="T42" fmla="*/ 25 w 412"/>
                  <a:gd name="T43" fmla="*/ 207 h 441"/>
                  <a:gd name="T44" fmla="*/ 42 w 412"/>
                  <a:gd name="T45" fmla="*/ 202 h 441"/>
                  <a:gd name="T46" fmla="*/ 206 w 412"/>
                  <a:gd name="T47" fmla="*/ 236 h 441"/>
                  <a:gd name="T48" fmla="*/ 369 w 412"/>
                  <a:gd name="T49" fmla="*/ 202 h 441"/>
                  <a:gd name="T50" fmla="*/ 386 w 412"/>
                  <a:gd name="T51" fmla="*/ 207 h 441"/>
                  <a:gd name="T52" fmla="*/ 381 w 412"/>
                  <a:gd name="T53" fmla="*/ 223 h 441"/>
                  <a:gd name="T54" fmla="*/ 381 w 412"/>
                  <a:gd name="T55" fmla="*/ 126 h 441"/>
                  <a:gd name="T56" fmla="*/ 206 w 412"/>
                  <a:gd name="T57" fmla="*/ 164 h 441"/>
                  <a:gd name="T58" fmla="*/ 30 w 412"/>
                  <a:gd name="T59" fmla="*/ 126 h 441"/>
                  <a:gd name="T60" fmla="*/ 25 w 412"/>
                  <a:gd name="T61" fmla="*/ 110 h 441"/>
                  <a:gd name="T62" fmla="*/ 42 w 412"/>
                  <a:gd name="T63" fmla="*/ 106 h 441"/>
                  <a:gd name="T64" fmla="*/ 206 w 412"/>
                  <a:gd name="T65" fmla="*/ 140 h 441"/>
                  <a:gd name="T66" fmla="*/ 369 w 412"/>
                  <a:gd name="T67" fmla="*/ 106 h 441"/>
                  <a:gd name="T68" fmla="*/ 386 w 412"/>
                  <a:gd name="T69" fmla="*/ 110 h 441"/>
                  <a:gd name="T70" fmla="*/ 381 w 412"/>
                  <a:gd name="T71" fmla="*/ 126 h 4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2"/>
                  <a:gd name="T109" fmla="*/ 0 h 441"/>
                  <a:gd name="T110" fmla="*/ 412 w 412"/>
                  <a:gd name="T111" fmla="*/ 441 h 4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2" h="441">
                    <a:moveTo>
                      <a:pt x="206" y="0"/>
                    </a:moveTo>
                    <a:cubicBezTo>
                      <a:pt x="92" y="0"/>
                      <a:pt x="0" y="37"/>
                      <a:pt x="0" y="82"/>
                    </a:cubicBezTo>
                    <a:cubicBezTo>
                      <a:pt x="0" y="82"/>
                      <a:pt x="0" y="361"/>
                      <a:pt x="0" y="361"/>
                    </a:cubicBezTo>
                    <a:cubicBezTo>
                      <a:pt x="0" y="361"/>
                      <a:pt x="0" y="361"/>
                      <a:pt x="0" y="361"/>
                    </a:cubicBezTo>
                    <a:cubicBezTo>
                      <a:pt x="1" y="406"/>
                      <a:pt x="93" y="441"/>
                      <a:pt x="206" y="441"/>
                    </a:cubicBezTo>
                    <a:cubicBezTo>
                      <a:pt x="318" y="441"/>
                      <a:pt x="410" y="406"/>
                      <a:pt x="411" y="361"/>
                    </a:cubicBezTo>
                    <a:cubicBezTo>
                      <a:pt x="412" y="361"/>
                      <a:pt x="412" y="361"/>
                      <a:pt x="412" y="361"/>
                    </a:cubicBezTo>
                    <a:cubicBezTo>
                      <a:pt x="412" y="361"/>
                      <a:pt x="412" y="82"/>
                      <a:pt x="412" y="82"/>
                    </a:cubicBezTo>
                    <a:cubicBezTo>
                      <a:pt x="412" y="37"/>
                      <a:pt x="319" y="0"/>
                      <a:pt x="206" y="0"/>
                    </a:cubicBezTo>
                    <a:close/>
                    <a:moveTo>
                      <a:pt x="381" y="320"/>
                    </a:moveTo>
                    <a:cubicBezTo>
                      <a:pt x="341" y="343"/>
                      <a:pt x="276" y="357"/>
                      <a:pt x="206" y="357"/>
                    </a:cubicBezTo>
                    <a:cubicBezTo>
                      <a:pt x="136" y="357"/>
                      <a:pt x="70" y="343"/>
                      <a:pt x="30" y="320"/>
                    </a:cubicBezTo>
                    <a:cubicBezTo>
                      <a:pt x="24" y="316"/>
                      <a:pt x="22" y="309"/>
                      <a:pt x="25" y="303"/>
                    </a:cubicBezTo>
                    <a:cubicBezTo>
                      <a:pt x="29" y="297"/>
                      <a:pt x="36" y="295"/>
                      <a:pt x="42" y="299"/>
                    </a:cubicBezTo>
                    <a:cubicBezTo>
                      <a:pt x="78" y="320"/>
                      <a:pt x="140" y="333"/>
                      <a:pt x="206" y="333"/>
                    </a:cubicBezTo>
                    <a:cubicBezTo>
                      <a:pt x="272" y="333"/>
                      <a:pt x="333" y="320"/>
                      <a:pt x="369" y="299"/>
                    </a:cubicBezTo>
                    <a:cubicBezTo>
                      <a:pt x="375" y="295"/>
                      <a:pt x="382" y="297"/>
                      <a:pt x="386" y="303"/>
                    </a:cubicBezTo>
                    <a:cubicBezTo>
                      <a:pt x="389" y="309"/>
                      <a:pt x="387" y="316"/>
                      <a:pt x="381" y="320"/>
                    </a:cubicBezTo>
                    <a:close/>
                    <a:moveTo>
                      <a:pt x="381" y="223"/>
                    </a:moveTo>
                    <a:cubicBezTo>
                      <a:pt x="341" y="246"/>
                      <a:pt x="276" y="260"/>
                      <a:pt x="206" y="260"/>
                    </a:cubicBezTo>
                    <a:cubicBezTo>
                      <a:pt x="136" y="260"/>
                      <a:pt x="70" y="246"/>
                      <a:pt x="30" y="223"/>
                    </a:cubicBezTo>
                    <a:cubicBezTo>
                      <a:pt x="24" y="220"/>
                      <a:pt x="22" y="212"/>
                      <a:pt x="25" y="207"/>
                    </a:cubicBezTo>
                    <a:cubicBezTo>
                      <a:pt x="29" y="201"/>
                      <a:pt x="36" y="199"/>
                      <a:pt x="42" y="202"/>
                    </a:cubicBezTo>
                    <a:cubicBezTo>
                      <a:pt x="78" y="224"/>
                      <a:pt x="140" y="236"/>
                      <a:pt x="206" y="236"/>
                    </a:cubicBezTo>
                    <a:cubicBezTo>
                      <a:pt x="272" y="236"/>
                      <a:pt x="333" y="224"/>
                      <a:pt x="369" y="202"/>
                    </a:cubicBezTo>
                    <a:cubicBezTo>
                      <a:pt x="375" y="199"/>
                      <a:pt x="382" y="201"/>
                      <a:pt x="386" y="207"/>
                    </a:cubicBezTo>
                    <a:cubicBezTo>
                      <a:pt x="389" y="212"/>
                      <a:pt x="387" y="220"/>
                      <a:pt x="381" y="223"/>
                    </a:cubicBezTo>
                    <a:close/>
                    <a:moveTo>
                      <a:pt x="381" y="126"/>
                    </a:moveTo>
                    <a:cubicBezTo>
                      <a:pt x="341" y="150"/>
                      <a:pt x="276" y="164"/>
                      <a:pt x="206" y="164"/>
                    </a:cubicBezTo>
                    <a:cubicBezTo>
                      <a:pt x="136" y="164"/>
                      <a:pt x="70" y="150"/>
                      <a:pt x="30" y="126"/>
                    </a:cubicBezTo>
                    <a:cubicBezTo>
                      <a:pt x="24" y="123"/>
                      <a:pt x="22" y="116"/>
                      <a:pt x="25" y="110"/>
                    </a:cubicBezTo>
                    <a:cubicBezTo>
                      <a:pt x="29" y="104"/>
                      <a:pt x="36" y="102"/>
                      <a:pt x="42" y="106"/>
                    </a:cubicBezTo>
                    <a:cubicBezTo>
                      <a:pt x="78" y="127"/>
                      <a:pt x="140" y="140"/>
                      <a:pt x="206" y="140"/>
                    </a:cubicBezTo>
                    <a:cubicBezTo>
                      <a:pt x="272" y="140"/>
                      <a:pt x="333" y="127"/>
                      <a:pt x="369" y="106"/>
                    </a:cubicBezTo>
                    <a:cubicBezTo>
                      <a:pt x="375" y="102"/>
                      <a:pt x="382" y="104"/>
                      <a:pt x="386" y="110"/>
                    </a:cubicBezTo>
                    <a:cubicBezTo>
                      <a:pt x="389" y="116"/>
                      <a:pt x="387" y="123"/>
                      <a:pt x="381" y="126"/>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175" name="Freeform 19"/>
              <p:cNvSpPr>
                <a:spLocks noEditPoints="1" noChangeArrowheads="1"/>
              </p:cNvSpPr>
              <p:nvPr/>
            </p:nvSpPr>
            <p:spPr bwMode="auto">
              <a:xfrm>
                <a:off x="1462250" y="5708681"/>
                <a:ext cx="376733" cy="323932"/>
              </a:xfrm>
              <a:custGeom>
                <a:avLst/>
                <a:gdLst>
                  <a:gd name="T0" fmla="*/ 206 w 412"/>
                  <a:gd name="T1" fmla="*/ 0 h 441"/>
                  <a:gd name="T2" fmla="*/ 0 w 412"/>
                  <a:gd name="T3" fmla="*/ 82 h 441"/>
                  <a:gd name="T4" fmla="*/ 0 w 412"/>
                  <a:gd name="T5" fmla="*/ 361 h 441"/>
                  <a:gd name="T6" fmla="*/ 0 w 412"/>
                  <a:gd name="T7" fmla="*/ 361 h 441"/>
                  <a:gd name="T8" fmla="*/ 206 w 412"/>
                  <a:gd name="T9" fmla="*/ 441 h 441"/>
                  <a:gd name="T10" fmla="*/ 411 w 412"/>
                  <a:gd name="T11" fmla="*/ 361 h 441"/>
                  <a:gd name="T12" fmla="*/ 412 w 412"/>
                  <a:gd name="T13" fmla="*/ 361 h 441"/>
                  <a:gd name="T14" fmla="*/ 412 w 412"/>
                  <a:gd name="T15" fmla="*/ 82 h 441"/>
                  <a:gd name="T16" fmla="*/ 206 w 412"/>
                  <a:gd name="T17" fmla="*/ 0 h 441"/>
                  <a:gd name="T18" fmla="*/ 381 w 412"/>
                  <a:gd name="T19" fmla="*/ 320 h 441"/>
                  <a:gd name="T20" fmla="*/ 206 w 412"/>
                  <a:gd name="T21" fmla="*/ 357 h 441"/>
                  <a:gd name="T22" fmla="*/ 30 w 412"/>
                  <a:gd name="T23" fmla="*/ 320 h 441"/>
                  <a:gd name="T24" fmla="*/ 25 w 412"/>
                  <a:gd name="T25" fmla="*/ 303 h 441"/>
                  <a:gd name="T26" fmla="*/ 42 w 412"/>
                  <a:gd name="T27" fmla="*/ 299 h 441"/>
                  <a:gd name="T28" fmla="*/ 206 w 412"/>
                  <a:gd name="T29" fmla="*/ 333 h 441"/>
                  <a:gd name="T30" fmla="*/ 369 w 412"/>
                  <a:gd name="T31" fmla="*/ 299 h 441"/>
                  <a:gd name="T32" fmla="*/ 386 w 412"/>
                  <a:gd name="T33" fmla="*/ 303 h 441"/>
                  <a:gd name="T34" fmla="*/ 381 w 412"/>
                  <a:gd name="T35" fmla="*/ 320 h 441"/>
                  <a:gd name="T36" fmla="*/ 381 w 412"/>
                  <a:gd name="T37" fmla="*/ 223 h 441"/>
                  <a:gd name="T38" fmla="*/ 206 w 412"/>
                  <a:gd name="T39" fmla="*/ 260 h 441"/>
                  <a:gd name="T40" fmla="*/ 30 w 412"/>
                  <a:gd name="T41" fmla="*/ 223 h 441"/>
                  <a:gd name="T42" fmla="*/ 25 w 412"/>
                  <a:gd name="T43" fmla="*/ 207 h 441"/>
                  <a:gd name="T44" fmla="*/ 42 w 412"/>
                  <a:gd name="T45" fmla="*/ 202 h 441"/>
                  <a:gd name="T46" fmla="*/ 206 w 412"/>
                  <a:gd name="T47" fmla="*/ 236 h 441"/>
                  <a:gd name="T48" fmla="*/ 369 w 412"/>
                  <a:gd name="T49" fmla="*/ 202 h 441"/>
                  <a:gd name="T50" fmla="*/ 386 w 412"/>
                  <a:gd name="T51" fmla="*/ 207 h 441"/>
                  <a:gd name="T52" fmla="*/ 381 w 412"/>
                  <a:gd name="T53" fmla="*/ 223 h 441"/>
                  <a:gd name="T54" fmla="*/ 381 w 412"/>
                  <a:gd name="T55" fmla="*/ 126 h 441"/>
                  <a:gd name="T56" fmla="*/ 206 w 412"/>
                  <a:gd name="T57" fmla="*/ 164 h 441"/>
                  <a:gd name="T58" fmla="*/ 30 w 412"/>
                  <a:gd name="T59" fmla="*/ 126 h 441"/>
                  <a:gd name="T60" fmla="*/ 25 w 412"/>
                  <a:gd name="T61" fmla="*/ 110 h 441"/>
                  <a:gd name="T62" fmla="*/ 42 w 412"/>
                  <a:gd name="T63" fmla="*/ 106 h 441"/>
                  <a:gd name="T64" fmla="*/ 206 w 412"/>
                  <a:gd name="T65" fmla="*/ 140 h 441"/>
                  <a:gd name="T66" fmla="*/ 369 w 412"/>
                  <a:gd name="T67" fmla="*/ 106 h 441"/>
                  <a:gd name="T68" fmla="*/ 386 w 412"/>
                  <a:gd name="T69" fmla="*/ 110 h 441"/>
                  <a:gd name="T70" fmla="*/ 381 w 412"/>
                  <a:gd name="T71" fmla="*/ 126 h 4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2"/>
                  <a:gd name="T109" fmla="*/ 0 h 441"/>
                  <a:gd name="T110" fmla="*/ 412 w 412"/>
                  <a:gd name="T111" fmla="*/ 441 h 4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2" h="441">
                    <a:moveTo>
                      <a:pt x="206" y="0"/>
                    </a:moveTo>
                    <a:cubicBezTo>
                      <a:pt x="92" y="0"/>
                      <a:pt x="0" y="37"/>
                      <a:pt x="0" y="82"/>
                    </a:cubicBezTo>
                    <a:cubicBezTo>
                      <a:pt x="0" y="82"/>
                      <a:pt x="0" y="361"/>
                      <a:pt x="0" y="361"/>
                    </a:cubicBezTo>
                    <a:cubicBezTo>
                      <a:pt x="0" y="361"/>
                      <a:pt x="0" y="361"/>
                      <a:pt x="0" y="361"/>
                    </a:cubicBezTo>
                    <a:cubicBezTo>
                      <a:pt x="1" y="406"/>
                      <a:pt x="93" y="441"/>
                      <a:pt x="206" y="441"/>
                    </a:cubicBezTo>
                    <a:cubicBezTo>
                      <a:pt x="318" y="441"/>
                      <a:pt x="410" y="406"/>
                      <a:pt x="411" y="361"/>
                    </a:cubicBezTo>
                    <a:cubicBezTo>
                      <a:pt x="412" y="361"/>
                      <a:pt x="412" y="361"/>
                      <a:pt x="412" y="361"/>
                    </a:cubicBezTo>
                    <a:cubicBezTo>
                      <a:pt x="412" y="361"/>
                      <a:pt x="412" y="82"/>
                      <a:pt x="412" y="82"/>
                    </a:cubicBezTo>
                    <a:cubicBezTo>
                      <a:pt x="412" y="37"/>
                      <a:pt x="319" y="0"/>
                      <a:pt x="206" y="0"/>
                    </a:cubicBezTo>
                    <a:close/>
                    <a:moveTo>
                      <a:pt x="381" y="320"/>
                    </a:moveTo>
                    <a:cubicBezTo>
                      <a:pt x="341" y="343"/>
                      <a:pt x="276" y="357"/>
                      <a:pt x="206" y="357"/>
                    </a:cubicBezTo>
                    <a:cubicBezTo>
                      <a:pt x="136" y="357"/>
                      <a:pt x="70" y="343"/>
                      <a:pt x="30" y="320"/>
                    </a:cubicBezTo>
                    <a:cubicBezTo>
                      <a:pt x="24" y="316"/>
                      <a:pt x="22" y="309"/>
                      <a:pt x="25" y="303"/>
                    </a:cubicBezTo>
                    <a:cubicBezTo>
                      <a:pt x="29" y="297"/>
                      <a:pt x="36" y="295"/>
                      <a:pt x="42" y="299"/>
                    </a:cubicBezTo>
                    <a:cubicBezTo>
                      <a:pt x="78" y="320"/>
                      <a:pt x="140" y="333"/>
                      <a:pt x="206" y="333"/>
                    </a:cubicBezTo>
                    <a:cubicBezTo>
                      <a:pt x="272" y="333"/>
                      <a:pt x="333" y="320"/>
                      <a:pt x="369" y="299"/>
                    </a:cubicBezTo>
                    <a:cubicBezTo>
                      <a:pt x="375" y="295"/>
                      <a:pt x="382" y="297"/>
                      <a:pt x="386" y="303"/>
                    </a:cubicBezTo>
                    <a:cubicBezTo>
                      <a:pt x="389" y="309"/>
                      <a:pt x="387" y="316"/>
                      <a:pt x="381" y="320"/>
                    </a:cubicBezTo>
                    <a:close/>
                    <a:moveTo>
                      <a:pt x="381" y="223"/>
                    </a:moveTo>
                    <a:cubicBezTo>
                      <a:pt x="341" y="246"/>
                      <a:pt x="276" y="260"/>
                      <a:pt x="206" y="260"/>
                    </a:cubicBezTo>
                    <a:cubicBezTo>
                      <a:pt x="136" y="260"/>
                      <a:pt x="70" y="246"/>
                      <a:pt x="30" y="223"/>
                    </a:cubicBezTo>
                    <a:cubicBezTo>
                      <a:pt x="24" y="220"/>
                      <a:pt x="22" y="212"/>
                      <a:pt x="25" y="207"/>
                    </a:cubicBezTo>
                    <a:cubicBezTo>
                      <a:pt x="29" y="201"/>
                      <a:pt x="36" y="199"/>
                      <a:pt x="42" y="202"/>
                    </a:cubicBezTo>
                    <a:cubicBezTo>
                      <a:pt x="78" y="224"/>
                      <a:pt x="140" y="236"/>
                      <a:pt x="206" y="236"/>
                    </a:cubicBezTo>
                    <a:cubicBezTo>
                      <a:pt x="272" y="236"/>
                      <a:pt x="333" y="224"/>
                      <a:pt x="369" y="202"/>
                    </a:cubicBezTo>
                    <a:cubicBezTo>
                      <a:pt x="375" y="199"/>
                      <a:pt x="382" y="201"/>
                      <a:pt x="386" y="207"/>
                    </a:cubicBezTo>
                    <a:cubicBezTo>
                      <a:pt x="389" y="212"/>
                      <a:pt x="387" y="220"/>
                      <a:pt x="381" y="223"/>
                    </a:cubicBezTo>
                    <a:close/>
                    <a:moveTo>
                      <a:pt x="381" y="126"/>
                    </a:moveTo>
                    <a:cubicBezTo>
                      <a:pt x="341" y="150"/>
                      <a:pt x="276" y="164"/>
                      <a:pt x="206" y="164"/>
                    </a:cubicBezTo>
                    <a:cubicBezTo>
                      <a:pt x="136" y="164"/>
                      <a:pt x="70" y="150"/>
                      <a:pt x="30" y="126"/>
                    </a:cubicBezTo>
                    <a:cubicBezTo>
                      <a:pt x="24" y="123"/>
                      <a:pt x="22" y="116"/>
                      <a:pt x="25" y="110"/>
                    </a:cubicBezTo>
                    <a:cubicBezTo>
                      <a:pt x="29" y="104"/>
                      <a:pt x="36" y="102"/>
                      <a:pt x="42" y="106"/>
                    </a:cubicBezTo>
                    <a:cubicBezTo>
                      <a:pt x="78" y="127"/>
                      <a:pt x="140" y="140"/>
                      <a:pt x="206" y="140"/>
                    </a:cubicBezTo>
                    <a:cubicBezTo>
                      <a:pt x="272" y="140"/>
                      <a:pt x="333" y="127"/>
                      <a:pt x="369" y="106"/>
                    </a:cubicBezTo>
                    <a:cubicBezTo>
                      <a:pt x="375" y="102"/>
                      <a:pt x="382" y="104"/>
                      <a:pt x="386" y="110"/>
                    </a:cubicBezTo>
                    <a:cubicBezTo>
                      <a:pt x="389" y="116"/>
                      <a:pt x="387" y="123"/>
                      <a:pt x="381" y="126"/>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176" name="Freeform 19"/>
              <p:cNvSpPr>
                <a:spLocks noEditPoints="1" noChangeArrowheads="1"/>
              </p:cNvSpPr>
              <p:nvPr/>
            </p:nvSpPr>
            <p:spPr bwMode="auto">
              <a:xfrm>
                <a:off x="2124706" y="5698096"/>
                <a:ext cx="376733" cy="326048"/>
              </a:xfrm>
              <a:custGeom>
                <a:avLst/>
                <a:gdLst>
                  <a:gd name="T0" fmla="*/ 206 w 412"/>
                  <a:gd name="T1" fmla="*/ 0 h 441"/>
                  <a:gd name="T2" fmla="*/ 0 w 412"/>
                  <a:gd name="T3" fmla="*/ 82 h 441"/>
                  <a:gd name="T4" fmla="*/ 0 w 412"/>
                  <a:gd name="T5" fmla="*/ 361 h 441"/>
                  <a:gd name="T6" fmla="*/ 0 w 412"/>
                  <a:gd name="T7" fmla="*/ 361 h 441"/>
                  <a:gd name="T8" fmla="*/ 206 w 412"/>
                  <a:gd name="T9" fmla="*/ 441 h 441"/>
                  <a:gd name="T10" fmla="*/ 411 w 412"/>
                  <a:gd name="T11" fmla="*/ 361 h 441"/>
                  <a:gd name="T12" fmla="*/ 412 w 412"/>
                  <a:gd name="T13" fmla="*/ 361 h 441"/>
                  <a:gd name="T14" fmla="*/ 412 w 412"/>
                  <a:gd name="T15" fmla="*/ 82 h 441"/>
                  <a:gd name="T16" fmla="*/ 206 w 412"/>
                  <a:gd name="T17" fmla="*/ 0 h 441"/>
                  <a:gd name="T18" fmla="*/ 381 w 412"/>
                  <a:gd name="T19" fmla="*/ 320 h 441"/>
                  <a:gd name="T20" fmla="*/ 206 w 412"/>
                  <a:gd name="T21" fmla="*/ 357 h 441"/>
                  <a:gd name="T22" fmla="*/ 30 w 412"/>
                  <a:gd name="T23" fmla="*/ 320 h 441"/>
                  <a:gd name="T24" fmla="*/ 25 w 412"/>
                  <a:gd name="T25" fmla="*/ 303 h 441"/>
                  <a:gd name="T26" fmla="*/ 42 w 412"/>
                  <a:gd name="T27" fmla="*/ 299 h 441"/>
                  <a:gd name="T28" fmla="*/ 206 w 412"/>
                  <a:gd name="T29" fmla="*/ 333 h 441"/>
                  <a:gd name="T30" fmla="*/ 369 w 412"/>
                  <a:gd name="T31" fmla="*/ 299 h 441"/>
                  <a:gd name="T32" fmla="*/ 386 w 412"/>
                  <a:gd name="T33" fmla="*/ 303 h 441"/>
                  <a:gd name="T34" fmla="*/ 381 w 412"/>
                  <a:gd name="T35" fmla="*/ 320 h 441"/>
                  <a:gd name="T36" fmla="*/ 381 w 412"/>
                  <a:gd name="T37" fmla="*/ 223 h 441"/>
                  <a:gd name="T38" fmla="*/ 206 w 412"/>
                  <a:gd name="T39" fmla="*/ 260 h 441"/>
                  <a:gd name="T40" fmla="*/ 30 w 412"/>
                  <a:gd name="T41" fmla="*/ 223 h 441"/>
                  <a:gd name="T42" fmla="*/ 25 w 412"/>
                  <a:gd name="T43" fmla="*/ 207 h 441"/>
                  <a:gd name="T44" fmla="*/ 42 w 412"/>
                  <a:gd name="T45" fmla="*/ 202 h 441"/>
                  <a:gd name="T46" fmla="*/ 206 w 412"/>
                  <a:gd name="T47" fmla="*/ 236 h 441"/>
                  <a:gd name="T48" fmla="*/ 369 w 412"/>
                  <a:gd name="T49" fmla="*/ 202 h 441"/>
                  <a:gd name="T50" fmla="*/ 386 w 412"/>
                  <a:gd name="T51" fmla="*/ 207 h 441"/>
                  <a:gd name="T52" fmla="*/ 381 w 412"/>
                  <a:gd name="T53" fmla="*/ 223 h 441"/>
                  <a:gd name="T54" fmla="*/ 381 w 412"/>
                  <a:gd name="T55" fmla="*/ 126 h 441"/>
                  <a:gd name="T56" fmla="*/ 206 w 412"/>
                  <a:gd name="T57" fmla="*/ 164 h 441"/>
                  <a:gd name="T58" fmla="*/ 30 w 412"/>
                  <a:gd name="T59" fmla="*/ 126 h 441"/>
                  <a:gd name="T60" fmla="*/ 25 w 412"/>
                  <a:gd name="T61" fmla="*/ 110 h 441"/>
                  <a:gd name="T62" fmla="*/ 42 w 412"/>
                  <a:gd name="T63" fmla="*/ 106 h 441"/>
                  <a:gd name="T64" fmla="*/ 206 w 412"/>
                  <a:gd name="T65" fmla="*/ 140 h 441"/>
                  <a:gd name="T66" fmla="*/ 369 w 412"/>
                  <a:gd name="T67" fmla="*/ 106 h 441"/>
                  <a:gd name="T68" fmla="*/ 386 w 412"/>
                  <a:gd name="T69" fmla="*/ 110 h 441"/>
                  <a:gd name="T70" fmla="*/ 381 w 412"/>
                  <a:gd name="T71" fmla="*/ 126 h 4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2"/>
                  <a:gd name="T109" fmla="*/ 0 h 441"/>
                  <a:gd name="T110" fmla="*/ 412 w 412"/>
                  <a:gd name="T111" fmla="*/ 441 h 4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2" h="441">
                    <a:moveTo>
                      <a:pt x="206" y="0"/>
                    </a:moveTo>
                    <a:cubicBezTo>
                      <a:pt x="92" y="0"/>
                      <a:pt x="0" y="37"/>
                      <a:pt x="0" y="82"/>
                    </a:cubicBezTo>
                    <a:cubicBezTo>
                      <a:pt x="0" y="82"/>
                      <a:pt x="0" y="361"/>
                      <a:pt x="0" y="361"/>
                    </a:cubicBezTo>
                    <a:cubicBezTo>
                      <a:pt x="0" y="361"/>
                      <a:pt x="0" y="361"/>
                      <a:pt x="0" y="361"/>
                    </a:cubicBezTo>
                    <a:cubicBezTo>
                      <a:pt x="1" y="406"/>
                      <a:pt x="93" y="441"/>
                      <a:pt x="206" y="441"/>
                    </a:cubicBezTo>
                    <a:cubicBezTo>
                      <a:pt x="318" y="441"/>
                      <a:pt x="410" y="406"/>
                      <a:pt x="411" y="361"/>
                    </a:cubicBezTo>
                    <a:cubicBezTo>
                      <a:pt x="412" y="361"/>
                      <a:pt x="412" y="361"/>
                      <a:pt x="412" y="361"/>
                    </a:cubicBezTo>
                    <a:cubicBezTo>
                      <a:pt x="412" y="361"/>
                      <a:pt x="412" y="82"/>
                      <a:pt x="412" y="82"/>
                    </a:cubicBezTo>
                    <a:cubicBezTo>
                      <a:pt x="412" y="37"/>
                      <a:pt x="319" y="0"/>
                      <a:pt x="206" y="0"/>
                    </a:cubicBezTo>
                    <a:close/>
                    <a:moveTo>
                      <a:pt x="381" y="320"/>
                    </a:moveTo>
                    <a:cubicBezTo>
                      <a:pt x="341" y="343"/>
                      <a:pt x="276" y="357"/>
                      <a:pt x="206" y="357"/>
                    </a:cubicBezTo>
                    <a:cubicBezTo>
                      <a:pt x="136" y="357"/>
                      <a:pt x="70" y="343"/>
                      <a:pt x="30" y="320"/>
                    </a:cubicBezTo>
                    <a:cubicBezTo>
                      <a:pt x="24" y="316"/>
                      <a:pt x="22" y="309"/>
                      <a:pt x="25" y="303"/>
                    </a:cubicBezTo>
                    <a:cubicBezTo>
                      <a:pt x="29" y="297"/>
                      <a:pt x="36" y="295"/>
                      <a:pt x="42" y="299"/>
                    </a:cubicBezTo>
                    <a:cubicBezTo>
                      <a:pt x="78" y="320"/>
                      <a:pt x="140" y="333"/>
                      <a:pt x="206" y="333"/>
                    </a:cubicBezTo>
                    <a:cubicBezTo>
                      <a:pt x="272" y="333"/>
                      <a:pt x="333" y="320"/>
                      <a:pt x="369" y="299"/>
                    </a:cubicBezTo>
                    <a:cubicBezTo>
                      <a:pt x="375" y="295"/>
                      <a:pt x="382" y="297"/>
                      <a:pt x="386" y="303"/>
                    </a:cubicBezTo>
                    <a:cubicBezTo>
                      <a:pt x="389" y="309"/>
                      <a:pt x="387" y="316"/>
                      <a:pt x="381" y="320"/>
                    </a:cubicBezTo>
                    <a:close/>
                    <a:moveTo>
                      <a:pt x="381" y="223"/>
                    </a:moveTo>
                    <a:cubicBezTo>
                      <a:pt x="341" y="246"/>
                      <a:pt x="276" y="260"/>
                      <a:pt x="206" y="260"/>
                    </a:cubicBezTo>
                    <a:cubicBezTo>
                      <a:pt x="136" y="260"/>
                      <a:pt x="70" y="246"/>
                      <a:pt x="30" y="223"/>
                    </a:cubicBezTo>
                    <a:cubicBezTo>
                      <a:pt x="24" y="220"/>
                      <a:pt x="22" y="212"/>
                      <a:pt x="25" y="207"/>
                    </a:cubicBezTo>
                    <a:cubicBezTo>
                      <a:pt x="29" y="201"/>
                      <a:pt x="36" y="199"/>
                      <a:pt x="42" y="202"/>
                    </a:cubicBezTo>
                    <a:cubicBezTo>
                      <a:pt x="78" y="224"/>
                      <a:pt x="140" y="236"/>
                      <a:pt x="206" y="236"/>
                    </a:cubicBezTo>
                    <a:cubicBezTo>
                      <a:pt x="272" y="236"/>
                      <a:pt x="333" y="224"/>
                      <a:pt x="369" y="202"/>
                    </a:cubicBezTo>
                    <a:cubicBezTo>
                      <a:pt x="375" y="199"/>
                      <a:pt x="382" y="201"/>
                      <a:pt x="386" y="207"/>
                    </a:cubicBezTo>
                    <a:cubicBezTo>
                      <a:pt x="389" y="212"/>
                      <a:pt x="387" y="220"/>
                      <a:pt x="381" y="223"/>
                    </a:cubicBezTo>
                    <a:close/>
                    <a:moveTo>
                      <a:pt x="381" y="126"/>
                    </a:moveTo>
                    <a:cubicBezTo>
                      <a:pt x="341" y="150"/>
                      <a:pt x="276" y="164"/>
                      <a:pt x="206" y="164"/>
                    </a:cubicBezTo>
                    <a:cubicBezTo>
                      <a:pt x="136" y="164"/>
                      <a:pt x="70" y="150"/>
                      <a:pt x="30" y="126"/>
                    </a:cubicBezTo>
                    <a:cubicBezTo>
                      <a:pt x="24" y="123"/>
                      <a:pt x="22" y="116"/>
                      <a:pt x="25" y="110"/>
                    </a:cubicBezTo>
                    <a:cubicBezTo>
                      <a:pt x="29" y="104"/>
                      <a:pt x="36" y="102"/>
                      <a:pt x="42" y="106"/>
                    </a:cubicBezTo>
                    <a:cubicBezTo>
                      <a:pt x="78" y="127"/>
                      <a:pt x="140" y="140"/>
                      <a:pt x="206" y="140"/>
                    </a:cubicBezTo>
                    <a:cubicBezTo>
                      <a:pt x="272" y="140"/>
                      <a:pt x="333" y="127"/>
                      <a:pt x="369" y="106"/>
                    </a:cubicBezTo>
                    <a:cubicBezTo>
                      <a:pt x="375" y="102"/>
                      <a:pt x="382" y="104"/>
                      <a:pt x="386" y="110"/>
                    </a:cubicBezTo>
                    <a:cubicBezTo>
                      <a:pt x="389" y="116"/>
                      <a:pt x="387" y="123"/>
                      <a:pt x="381" y="126"/>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900">
                  <a:solidFill>
                    <a:schemeClr val="bg1"/>
                  </a:solidFill>
                  <a:latin typeface="微软雅黑" charset="0"/>
                  <a:ea typeface="微软雅黑" charset="0"/>
                  <a:sym typeface="Franklin Gothic Book" charset="0"/>
                </a:endParaRPr>
              </a:p>
            </p:txBody>
          </p:sp>
          <p:sp>
            <p:nvSpPr>
              <p:cNvPr id="177" name="Freeform 52"/>
              <p:cNvSpPr>
                <a:spLocks noEditPoints="1" noChangeArrowheads="1"/>
              </p:cNvSpPr>
              <p:nvPr/>
            </p:nvSpPr>
            <p:spPr bwMode="auto">
              <a:xfrm>
                <a:off x="2535302" y="4461654"/>
                <a:ext cx="311123" cy="387446"/>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78" name="Freeform 52"/>
              <p:cNvSpPr>
                <a:spLocks noEditPoints="1" noChangeArrowheads="1"/>
              </p:cNvSpPr>
              <p:nvPr/>
            </p:nvSpPr>
            <p:spPr bwMode="auto">
              <a:xfrm>
                <a:off x="2831609" y="4512467"/>
                <a:ext cx="309005"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79" name="Freeform 52"/>
              <p:cNvSpPr>
                <a:spLocks noEditPoints="1" noChangeArrowheads="1"/>
              </p:cNvSpPr>
              <p:nvPr/>
            </p:nvSpPr>
            <p:spPr bwMode="auto">
              <a:xfrm>
                <a:off x="842122" y="4457420"/>
                <a:ext cx="311123"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80" name="Freeform 52"/>
              <p:cNvSpPr>
                <a:spLocks noEditPoints="1" noChangeArrowheads="1"/>
              </p:cNvSpPr>
              <p:nvPr/>
            </p:nvSpPr>
            <p:spPr bwMode="auto">
              <a:xfrm>
                <a:off x="1138428" y="4508232"/>
                <a:ext cx="309005"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81" name="Rectangle 73"/>
              <p:cNvSpPr>
                <a:spLocks noChangeArrowheads="1"/>
              </p:cNvSpPr>
              <p:nvPr/>
            </p:nvSpPr>
            <p:spPr bwMode="auto">
              <a:xfrm>
                <a:off x="583912" y="4952843"/>
                <a:ext cx="1060355" cy="158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VGW</a:t>
                </a:r>
                <a:r>
                  <a:rPr lang="zh-CN" altLang="en-US" sz="900" b="1" dirty="0">
                    <a:solidFill>
                      <a:schemeClr val="accent1">
                        <a:lumMod val="75000"/>
                      </a:schemeClr>
                    </a:solidFill>
                  </a:rPr>
                  <a:t>集群</a:t>
                </a:r>
                <a:endParaRPr lang="en-US" altLang="zh-CN" sz="900" b="1" dirty="0">
                  <a:solidFill>
                    <a:schemeClr val="accent1">
                      <a:lumMod val="75000"/>
                    </a:schemeClr>
                  </a:solidFill>
                </a:endParaRPr>
              </a:p>
            </p:txBody>
          </p:sp>
          <p:sp>
            <p:nvSpPr>
              <p:cNvPr id="182" name="Rectangle 73"/>
              <p:cNvSpPr>
                <a:spLocks noChangeArrowheads="1"/>
              </p:cNvSpPr>
              <p:nvPr/>
            </p:nvSpPr>
            <p:spPr bwMode="auto">
              <a:xfrm>
                <a:off x="2249579" y="4961312"/>
                <a:ext cx="1060354" cy="158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VGW</a:t>
                </a:r>
                <a:r>
                  <a:rPr lang="zh-CN" altLang="en-US" sz="900" b="1" dirty="0">
                    <a:solidFill>
                      <a:schemeClr val="accent1">
                        <a:lumMod val="75000"/>
                      </a:schemeClr>
                    </a:solidFill>
                  </a:rPr>
                  <a:t>集群</a:t>
                </a:r>
                <a:endParaRPr lang="en-US" altLang="zh-CN" sz="900" b="1" dirty="0">
                  <a:solidFill>
                    <a:schemeClr val="accent1">
                      <a:lumMod val="75000"/>
                    </a:schemeClr>
                  </a:solidFill>
                </a:endParaRPr>
              </a:p>
            </p:txBody>
          </p:sp>
        </p:grpSp>
        <p:sp>
          <p:nvSpPr>
            <p:cNvPr id="134" name="TextBox 64"/>
            <p:cNvSpPr>
              <a:spLocks noChangeArrowheads="1"/>
            </p:cNvSpPr>
            <p:nvPr/>
          </p:nvSpPr>
          <p:spPr bwMode="auto">
            <a:xfrm>
              <a:off x="6882767" y="2360014"/>
              <a:ext cx="1657201" cy="16736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zh-CN" altLang="en-US" sz="1350" b="1" dirty="0">
                  <a:latin typeface="Franklin Gothic Book" charset="0"/>
                  <a:ea typeface="微软雅黑" charset="0"/>
                  <a:sym typeface="Franklin Gothic Book" charset="0"/>
                </a:rPr>
                <a:t>医院公有云</a:t>
              </a:r>
            </a:p>
            <a:p>
              <a:pPr algn="ctr">
                <a:lnSpc>
                  <a:spcPct val="90000"/>
                </a:lnSpc>
                <a:defRPr/>
              </a:pPr>
              <a:r>
                <a:rPr lang="en-US" altLang="zh-CN" sz="1350" b="1" dirty="0">
                  <a:latin typeface="Franklin Gothic Book" charset="0"/>
                  <a:ea typeface="微软雅黑" charset="0"/>
                  <a:sym typeface="Franklin Gothic Book" charset="0"/>
                </a:rPr>
                <a:t>VPC</a:t>
              </a:r>
              <a:r>
                <a:rPr lang="zh-CN" altLang="en-US" sz="1350" b="1" dirty="0">
                  <a:latin typeface="Franklin Gothic Book" charset="0"/>
                  <a:ea typeface="微软雅黑" charset="0"/>
                  <a:sym typeface="Franklin Gothic Book" charset="0"/>
                </a:rPr>
                <a:t>专区</a:t>
              </a:r>
            </a:p>
            <a:p>
              <a:pPr algn="ctr">
                <a:lnSpc>
                  <a:spcPct val="90000"/>
                </a:lnSpc>
                <a:defRPr/>
              </a:pPr>
              <a:endParaRPr lang="zh-CN" altLang="en-US" sz="1350" b="1" dirty="0">
                <a:latin typeface="Franklin Gothic Book" charset="0"/>
                <a:ea typeface="微软雅黑" charset="0"/>
                <a:sym typeface="Franklin Gothic Book" charset="0"/>
              </a:endParaRPr>
            </a:p>
            <a:p>
              <a:pPr algn="ctr">
                <a:lnSpc>
                  <a:spcPct val="90000"/>
                </a:lnSpc>
                <a:defRPr/>
              </a:pPr>
              <a:r>
                <a:rPr lang="zh-CN" altLang="en-US" sz="1050" dirty="0">
                  <a:latin typeface="Franklin Gothic Book" charset="0"/>
                  <a:ea typeface="微软雅黑" charset="0"/>
                  <a:sym typeface="Franklin Gothic Book" charset="0"/>
                </a:rPr>
                <a:t>医院专有的虚拟私有云专区，采用专线与医院联通，</a:t>
              </a:r>
              <a:r>
                <a:rPr lang="en-US" altLang="zh-CN" sz="1050" dirty="0">
                  <a:latin typeface="Franklin Gothic Book" charset="0"/>
                  <a:ea typeface="微软雅黑" charset="0"/>
                  <a:sym typeface="Franklin Gothic Book" charset="0"/>
                </a:rPr>
                <a:t>IP</a:t>
              </a:r>
              <a:r>
                <a:rPr lang="zh-CN" altLang="en-US" sz="1050" dirty="0">
                  <a:latin typeface="Franklin Gothic Book" charset="0"/>
                  <a:ea typeface="微软雅黑" charset="0"/>
                  <a:sym typeface="Franklin Gothic Book" charset="0"/>
                </a:rPr>
                <a:t>地址统一规划。</a:t>
              </a:r>
              <a:r>
                <a:rPr lang="en-US" altLang="zh-CN" sz="1050" dirty="0">
                  <a:latin typeface="Franklin Gothic Book" charset="0"/>
                  <a:ea typeface="微软雅黑" charset="0"/>
                  <a:sym typeface="Franklin Gothic Book" charset="0"/>
                </a:rPr>
                <a:t>CDR</a:t>
              </a:r>
              <a:r>
                <a:rPr lang="zh-CN" altLang="en-US" sz="1050" dirty="0">
                  <a:latin typeface="Franklin Gothic Book" charset="0"/>
                  <a:ea typeface="微软雅黑" charset="0"/>
                  <a:sym typeface="Franklin Gothic Book" charset="0"/>
                </a:rPr>
                <a:t>、移动医疗、移动医生、安泰大屏、院内感染监测等系统及整体容灾搬迁到云上。</a:t>
              </a:r>
            </a:p>
          </p:txBody>
        </p:sp>
        <p:grpSp>
          <p:nvGrpSpPr>
            <p:cNvPr id="47126" name="组 134"/>
            <p:cNvGrpSpPr>
              <a:grpSpLocks/>
            </p:cNvGrpSpPr>
            <p:nvPr/>
          </p:nvGrpSpPr>
          <p:grpSpPr bwMode="auto">
            <a:xfrm>
              <a:off x="1799480" y="2238173"/>
              <a:ext cx="2232142" cy="2446439"/>
              <a:chOff x="430500" y="2969153"/>
              <a:chExt cx="2976189" cy="3261919"/>
            </a:xfrm>
          </p:grpSpPr>
          <p:grpSp>
            <p:nvGrpSpPr>
              <p:cNvPr id="47128" name="Group 9"/>
              <p:cNvGrpSpPr>
                <a:grpSpLocks/>
              </p:cNvGrpSpPr>
              <p:nvPr/>
            </p:nvGrpSpPr>
            <p:grpSpPr bwMode="auto">
              <a:xfrm>
                <a:off x="620691" y="2969153"/>
                <a:ext cx="2576257" cy="3261919"/>
                <a:chOff x="4223178" y="1930081"/>
                <a:chExt cx="3155855" cy="3905583"/>
              </a:xfrm>
            </p:grpSpPr>
            <p:sp>
              <p:nvSpPr>
                <p:cNvPr id="146" name="Rounded Rectangle 169"/>
                <p:cNvSpPr/>
                <p:nvPr/>
              </p:nvSpPr>
              <p:spPr>
                <a:xfrm>
                  <a:off x="4224465" y="2043472"/>
                  <a:ext cx="3155236" cy="3792323"/>
                </a:xfrm>
                <a:prstGeom prst="roundRect">
                  <a:avLst/>
                </a:prstGeom>
                <a:solidFill>
                  <a:schemeClr val="bg1"/>
                </a:solidFill>
                <a:ln w="63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147" name="Rounded Rectangle 171"/>
                <p:cNvSpPr/>
                <p:nvPr/>
              </p:nvSpPr>
              <p:spPr>
                <a:xfrm>
                  <a:off x="5225222" y="1929399"/>
                  <a:ext cx="1221131" cy="228148"/>
                </a:xfrm>
                <a:prstGeom prst="roundRect">
                  <a:avLst/>
                </a:prstGeom>
                <a:solidFill>
                  <a:schemeClr val="bg1">
                    <a:lumMod val="5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2100" b="1" dirty="0">
                    <a:effectLst>
                      <a:outerShdw blurRad="25400" dist="25400" dir="2700000" algn="tl">
                        <a:srgbClr val="000000">
                          <a:alpha val="0"/>
                        </a:srgbClr>
                      </a:outerShdw>
                    </a:effectLst>
                  </a:endParaRPr>
                </a:p>
              </p:txBody>
            </p:sp>
            <p:sp>
              <p:nvSpPr>
                <p:cNvPr id="148" name="TextBox 172"/>
                <p:cNvSpPr txBox="1"/>
                <p:nvPr/>
              </p:nvSpPr>
              <p:spPr>
                <a:xfrm>
                  <a:off x="5264112" y="1962353"/>
                  <a:ext cx="1143351" cy="195194"/>
                </a:xfrm>
                <a:prstGeom prst="rect">
                  <a:avLst/>
                </a:prstGeom>
              </p:spPr>
              <p:txBody>
                <a:bodyPr lIns="0" tIns="0" rIns="0" bIns="0">
                  <a:spAutoFit/>
                </a:bodyPr>
                <a:lstStyle/>
                <a:p>
                  <a:pPr algn="ctr">
                    <a:defRPr/>
                  </a:pPr>
                  <a:r>
                    <a:rPr lang="en-US" altLang="zh-CN" sz="788" dirty="0">
                      <a:solidFill>
                        <a:schemeClr val="bg1"/>
                      </a:solidFill>
                    </a:rPr>
                    <a:t>DMZ</a:t>
                  </a:r>
                  <a:r>
                    <a:rPr lang="zh-CN" altLang="en-US" sz="788" dirty="0">
                      <a:solidFill>
                        <a:schemeClr val="bg1"/>
                      </a:solidFill>
                    </a:rPr>
                    <a:t>区域</a:t>
                  </a:r>
                  <a:endParaRPr lang="en-US" sz="788" dirty="0">
                    <a:solidFill>
                      <a:schemeClr val="bg1"/>
                    </a:solidFill>
                  </a:endParaRPr>
                </a:p>
              </p:txBody>
            </p:sp>
            <p:cxnSp>
              <p:nvCxnSpPr>
                <p:cNvPr id="149" name="Straight Connector 156"/>
                <p:cNvCxnSpPr/>
                <p:nvPr/>
              </p:nvCxnSpPr>
              <p:spPr>
                <a:xfrm flipH="1">
                  <a:off x="4867438" y="3404755"/>
                  <a:ext cx="127040" cy="352361"/>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57"/>
                <p:cNvCxnSpPr/>
                <p:nvPr/>
              </p:nvCxnSpPr>
              <p:spPr>
                <a:xfrm>
                  <a:off x="6640800" y="3392079"/>
                  <a:ext cx="90743" cy="365036"/>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2"/>
                <p:cNvCxnSpPr/>
                <p:nvPr/>
              </p:nvCxnSpPr>
              <p:spPr>
                <a:xfrm>
                  <a:off x="5297815" y="2765941"/>
                  <a:ext cx="1031868" cy="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48"/>
                <p:cNvCxnSpPr/>
                <p:nvPr/>
              </p:nvCxnSpPr>
              <p:spPr>
                <a:xfrm>
                  <a:off x="4997070" y="4076522"/>
                  <a:ext cx="1470024" cy="12676"/>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83"/>
                <p:cNvCxnSpPr/>
                <p:nvPr/>
              </p:nvCxnSpPr>
              <p:spPr>
                <a:xfrm>
                  <a:off x="5559672" y="3136047"/>
                  <a:ext cx="1158906" cy="636278"/>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85"/>
                <p:cNvCxnSpPr/>
                <p:nvPr/>
              </p:nvCxnSpPr>
              <p:spPr>
                <a:xfrm flipH="1">
                  <a:off x="4893364" y="3098022"/>
                  <a:ext cx="1174464" cy="664163"/>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7146" name="Group 7"/>
                <p:cNvGrpSpPr>
                  <a:grpSpLocks/>
                </p:cNvGrpSpPr>
                <p:nvPr/>
              </p:nvGrpSpPr>
              <p:grpSpPr bwMode="auto">
                <a:xfrm>
                  <a:off x="4796897" y="2498433"/>
                  <a:ext cx="633090" cy="876446"/>
                  <a:chOff x="4796897" y="2498433"/>
                  <a:chExt cx="633090" cy="876446"/>
                </a:xfrm>
              </p:grpSpPr>
              <p:grpSp>
                <p:nvGrpSpPr>
                  <p:cNvPr id="47155" name="Group 29"/>
                  <p:cNvGrpSpPr>
                    <a:grpSpLocks/>
                  </p:cNvGrpSpPr>
                  <p:nvPr/>
                </p:nvGrpSpPr>
                <p:grpSpPr bwMode="auto">
                  <a:xfrm>
                    <a:off x="4801022" y="2498433"/>
                    <a:ext cx="624840" cy="339026"/>
                    <a:chOff x="3006842" y="2460374"/>
                    <a:chExt cx="624840" cy="339026"/>
                  </a:xfrm>
                </p:grpSpPr>
                <p:pic>
                  <p:nvPicPr>
                    <p:cNvPr id="47157" name="Picture 91"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915" y="2460374"/>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58" name="Picture 93" descr="Server horizonta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6842" y="2654620"/>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5" name="TextBox 98"/>
                  <p:cNvSpPr txBox="1"/>
                  <p:nvPr/>
                </p:nvSpPr>
                <p:spPr>
                  <a:xfrm>
                    <a:off x="4797438" y="3189281"/>
                    <a:ext cx="632603" cy="185054"/>
                  </a:xfrm>
                  <a:prstGeom prst="rect">
                    <a:avLst/>
                  </a:prstGeom>
                </p:spPr>
                <p:txBody>
                  <a:bodyPr lIns="0" tIns="0" rIns="0" bIns="0">
                    <a:spAutoFit/>
                  </a:bodyPr>
                  <a:lstStyle/>
                  <a:p>
                    <a:pPr algn="ctr">
                      <a:defRPr/>
                    </a:pPr>
                    <a:r>
                      <a:rPr lang="en-US" sz="750" dirty="0">
                        <a:solidFill>
                          <a:schemeClr val="bg1">
                            <a:lumMod val="50000"/>
                          </a:schemeClr>
                        </a:solidFill>
                      </a:rPr>
                      <a:t>Pair 4</a:t>
                    </a:r>
                  </a:p>
                </p:txBody>
              </p:sp>
            </p:grpSp>
            <p:grpSp>
              <p:nvGrpSpPr>
                <p:cNvPr id="47147" name="Group 6"/>
                <p:cNvGrpSpPr>
                  <a:grpSpLocks/>
                </p:cNvGrpSpPr>
                <p:nvPr/>
              </p:nvGrpSpPr>
              <p:grpSpPr bwMode="auto">
                <a:xfrm>
                  <a:off x="5865668" y="2498433"/>
                  <a:ext cx="1277154" cy="863190"/>
                  <a:chOff x="5865668" y="2498433"/>
                  <a:chExt cx="1277154" cy="863190"/>
                </a:xfrm>
              </p:grpSpPr>
              <p:sp>
                <p:nvSpPr>
                  <p:cNvPr id="159" name="TextBox 118"/>
                  <p:cNvSpPr txBox="1"/>
                  <p:nvPr/>
                </p:nvSpPr>
                <p:spPr>
                  <a:xfrm>
                    <a:off x="5865603" y="2849595"/>
                    <a:ext cx="1278168" cy="192658"/>
                  </a:xfrm>
                  <a:prstGeom prst="rect">
                    <a:avLst/>
                  </a:prstGeom>
                </p:spPr>
                <p:txBody>
                  <a:bodyPr lIns="0" tIns="0" rIns="0" bIns="0">
                    <a:spAutoFit/>
                  </a:bodyPr>
                  <a:lstStyle/>
                  <a:p>
                    <a:pPr algn="ctr">
                      <a:defRPr/>
                    </a:pPr>
                    <a:endParaRPr lang="en-US" sz="788" dirty="0"/>
                  </a:p>
                </p:txBody>
              </p:sp>
              <p:sp>
                <p:nvSpPr>
                  <p:cNvPr id="160" name="TextBox 119"/>
                  <p:cNvSpPr txBox="1"/>
                  <p:nvPr/>
                </p:nvSpPr>
                <p:spPr>
                  <a:xfrm>
                    <a:off x="6187089" y="3176607"/>
                    <a:ext cx="635195" cy="185052"/>
                  </a:xfrm>
                  <a:prstGeom prst="rect">
                    <a:avLst/>
                  </a:prstGeom>
                </p:spPr>
                <p:txBody>
                  <a:bodyPr lIns="0" tIns="0" rIns="0" bIns="0">
                    <a:spAutoFit/>
                  </a:bodyPr>
                  <a:lstStyle/>
                  <a:p>
                    <a:pPr algn="ctr">
                      <a:defRPr/>
                    </a:pPr>
                    <a:r>
                      <a:rPr lang="en-US" sz="750" dirty="0">
                        <a:solidFill>
                          <a:schemeClr val="bg1">
                            <a:lumMod val="50000"/>
                          </a:schemeClr>
                        </a:solidFill>
                      </a:rPr>
                      <a:t>Pair 1</a:t>
                    </a:r>
                  </a:p>
                </p:txBody>
              </p:sp>
              <p:grpSp>
                <p:nvGrpSpPr>
                  <p:cNvPr id="47152" name="Group 101"/>
                  <p:cNvGrpSpPr>
                    <a:grpSpLocks/>
                  </p:cNvGrpSpPr>
                  <p:nvPr/>
                </p:nvGrpSpPr>
                <p:grpSpPr bwMode="auto">
                  <a:xfrm>
                    <a:off x="6191825" y="2498433"/>
                    <a:ext cx="624840" cy="339026"/>
                    <a:chOff x="3006842" y="2460374"/>
                    <a:chExt cx="624840" cy="339026"/>
                  </a:xfrm>
                </p:grpSpPr>
                <p:pic>
                  <p:nvPicPr>
                    <p:cNvPr id="47153" name="Picture 102"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915" y="2460374"/>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54" name="Picture 103" descr="Server horizontal.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6842" y="2654620"/>
                      <a:ext cx="624840" cy="14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7148" name="Picture 106"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7098" y="3810096"/>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49" name="Picture 111" descr="funnel-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1178" y="3810096"/>
                  <a:ext cx="528694" cy="17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8" name="Rectangle 73"/>
              <p:cNvSpPr>
                <a:spLocks noChangeArrowheads="1"/>
              </p:cNvSpPr>
              <p:nvPr/>
            </p:nvSpPr>
            <p:spPr bwMode="auto">
              <a:xfrm>
                <a:off x="431259" y="3250170"/>
                <a:ext cx="2975765" cy="1439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DMZ</a:t>
                </a:r>
                <a:r>
                  <a:rPr lang="zh-CN" altLang="en-US" sz="900" b="1" dirty="0">
                    <a:solidFill>
                      <a:schemeClr val="accent1">
                        <a:lumMod val="75000"/>
                      </a:schemeClr>
                    </a:solidFill>
                  </a:rPr>
                  <a:t>区交换交换总线</a:t>
                </a:r>
                <a:endParaRPr lang="en-US" altLang="zh-CN" sz="900" b="1" dirty="0">
                  <a:solidFill>
                    <a:schemeClr val="accent1">
                      <a:lumMod val="75000"/>
                    </a:schemeClr>
                  </a:solidFill>
                </a:endParaRPr>
              </a:p>
            </p:txBody>
          </p:sp>
          <p:sp>
            <p:nvSpPr>
              <p:cNvPr id="139" name="Rectangle 73"/>
              <p:cNvSpPr>
                <a:spLocks noChangeArrowheads="1"/>
              </p:cNvSpPr>
              <p:nvPr/>
            </p:nvSpPr>
            <p:spPr bwMode="auto">
              <a:xfrm>
                <a:off x="1387906" y="3749828"/>
                <a:ext cx="1058238" cy="1587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900" b="1" dirty="0">
                    <a:solidFill>
                      <a:schemeClr val="accent1">
                        <a:lumMod val="75000"/>
                      </a:schemeClr>
                    </a:solidFill>
                  </a:rPr>
                  <a:t>医院</a:t>
                </a:r>
                <a:r>
                  <a:rPr lang="en-US" altLang="zh-CN" sz="900" b="1" dirty="0">
                    <a:solidFill>
                      <a:schemeClr val="accent1">
                        <a:lumMod val="75000"/>
                      </a:schemeClr>
                    </a:solidFill>
                  </a:rPr>
                  <a:t>NAT</a:t>
                </a:r>
                <a:r>
                  <a:rPr lang="zh-CN" altLang="en-US" sz="900" b="1" dirty="0">
                    <a:solidFill>
                      <a:schemeClr val="accent1">
                        <a:lumMod val="75000"/>
                      </a:schemeClr>
                    </a:solidFill>
                  </a:rPr>
                  <a:t>设备</a:t>
                </a:r>
                <a:endParaRPr lang="en-US" altLang="zh-CN" sz="900" b="1" dirty="0">
                  <a:solidFill>
                    <a:schemeClr val="accent1">
                      <a:lumMod val="75000"/>
                    </a:schemeClr>
                  </a:solidFill>
                </a:endParaRPr>
              </a:p>
            </p:txBody>
          </p:sp>
          <p:sp>
            <p:nvSpPr>
              <p:cNvPr id="140" name="Freeform 52"/>
              <p:cNvSpPr>
                <a:spLocks noEditPoints="1" noChangeArrowheads="1"/>
              </p:cNvSpPr>
              <p:nvPr/>
            </p:nvSpPr>
            <p:spPr bwMode="auto">
              <a:xfrm>
                <a:off x="2535036" y="4461206"/>
                <a:ext cx="311123" cy="387447"/>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41" name="Freeform 52"/>
              <p:cNvSpPr>
                <a:spLocks noEditPoints="1" noChangeArrowheads="1"/>
              </p:cNvSpPr>
              <p:nvPr/>
            </p:nvSpPr>
            <p:spPr bwMode="auto">
              <a:xfrm>
                <a:off x="2831342" y="4512018"/>
                <a:ext cx="309005"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42" name="Freeform 52"/>
              <p:cNvSpPr>
                <a:spLocks noEditPoints="1" noChangeArrowheads="1"/>
              </p:cNvSpPr>
              <p:nvPr/>
            </p:nvSpPr>
            <p:spPr bwMode="auto">
              <a:xfrm>
                <a:off x="841855" y="4456971"/>
                <a:ext cx="311123"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43" name="Freeform 52"/>
              <p:cNvSpPr>
                <a:spLocks noEditPoints="1" noChangeArrowheads="1"/>
              </p:cNvSpPr>
              <p:nvPr/>
            </p:nvSpPr>
            <p:spPr bwMode="auto">
              <a:xfrm>
                <a:off x="1138162" y="4507784"/>
                <a:ext cx="309005" cy="385330"/>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
                  <a:gd name="T133" fmla="*/ 0 h 523"/>
                  <a:gd name="T134" fmla="*/ 341 w 341"/>
                  <a:gd name="T135" fmla="*/ 523 h 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zh-CN" altLang="zh-CN" sz="1350" b="1">
                  <a:solidFill>
                    <a:schemeClr val="bg1"/>
                  </a:solidFill>
                  <a:latin typeface="Franklin Gothic Book" charset="0"/>
                  <a:sym typeface="Franklin Gothic Book" charset="0"/>
                </a:endParaRPr>
              </a:p>
            </p:txBody>
          </p:sp>
          <p:sp>
            <p:nvSpPr>
              <p:cNvPr id="144" name="Rectangle 73"/>
              <p:cNvSpPr>
                <a:spLocks noChangeArrowheads="1"/>
              </p:cNvSpPr>
              <p:nvPr/>
            </p:nvSpPr>
            <p:spPr bwMode="auto">
              <a:xfrm>
                <a:off x="583645" y="4952395"/>
                <a:ext cx="1060355" cy="1587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3D</a:t>
                </a:r>
                <a:r>
                  <a:rPr lang="zh-CN" altLang="en-US" sz="900" b="1" dirty="0">
                    <a:solidFill>
                      <a:schemeClr val="accent1">
                        <a:lumMod val="75000"/>
                      </a:schemeClr>
                    </a:solidFill>
                  </a:rPr>
                  <a:t>影像物理机</a:t>
                </a:r>
                <a:endParaRPr lang="en-US" altLang="zh-CN" sz="900" b="1" dirty="0">
                  <a:solidFill>
                    <a:schemeClr val="accent1">
                      <a:lumMod val="75000"/>
                    </a:schemeClr>
                  </a:solidFill>
                </a:endParaRPr>
              </a:p>
            </p:txBody>
          </p:sp>
          <p:sp>
            <p:nvSpPr>
              <p:cNvPr id="145" name="Rectangle 73"/>
              <p:cNvSpPr>
                <a:spLocks noChangeArrowheads="1"/>
              </p:cNvSpPr>
              <p:nvPr/>
            </p:nvSpPr>
            <p:spPr bwMode="auto">
              <a:xfrm>
                <a:off x="2179468" y="4960864"/>
                <a:ext cx="1058238" cy="1587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900" b="1" dirty="0">
                    <a:solidFill>
                      <a:schemeClr val="accent1">
                        <a:lumMod val="75000"/>
                      </a:schemeClr>
                    </a:solidFill>
                  </a:rPr>
                  <a:t>3D</a:t>
                </a:r>
                <a:r>
                  <a:rPr lang="zh-CN" altLang="en-US" sz="900" b="1" dirty="0">
                    <a:solidFill>
                      <a:schemeClr val="accent1">
                        <a:lumMod val="75000"/>
                      </a:schemeClr>
                    </a:solidFill>
                  </a:rPr>
                  <a:t>影像物理机</a:t>
                </a:r>
                <a:endParaRPr lang="en-US" altLang="zh-CN" sz="900" b="1" dirty="0">
                  <a:solidFill>
                    <a:schemeClr val="accent1">
                      <a:lumMod val="75000"/>
                    </a:schemeClr>
                  </a:solidFill>
                </a:endParaRPr>
              </a:p>
            </p:txBody>
          </p:sp>
        </p:grpSp>
        <p:sp>
          <p:nvSpPr>
            <p:cNvPr id="136" name="TextBox 64"/>
            <p:cNvSpPr>
              <a:spLocks noChangeArrowheads="1"/>
            </p:cNvSpPr>
            <p:nvPr/>
          </p:nvSpPr>
          <p:spPr bwMode="auto">
            <a:xfrm>
              <a:off x="299997" y="2674417"/>
              <a:ext cx="1500052" cy="8638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lnSpc>
                  <a:spcPct val="90000"/>
                </a:lnSpc>
                <a:defRPr/>
              </a:pPr>
              <a:r>
                <a:rPr lang="en-US" altLang="zh-CN" sz="1350" b="1" dirty="0">
                  <a:latin typeface="Franklin Gothic Book" charset="0"/>
                  <a:ea typeface="微软雅黑" charset="0"/>
                  <a:sym typeface="Franklin Gothic Book" charset="0"/>
                </a:rPr>
                <a:t>DMZ</a:t>
              </a:r>
              <a:r>
                <a:rPr lang="zh-CN" altLang="en-US" sz="1350" b="1" dirty="0">
                  <a:latin typeface="Franklin Gothic Book" charset="0"/>
                  <a:ea typeface="微软雅黑" charset="0"/>
                  <a:sym typeface="Franklin Gothic Book" charset="0"/>
                </a:rPr>
                <a:t>区域</a:t>
              </a:r>
              <a:endParaRPr lang="zh-CN" altLang="en-US" sz="1050" dirty="0">
                <a:latin typeface="Franklin Gothic Book" charset="0"/>
                <a:ea typeface="微软雅黑" charset="0"/>
                <a:sym typeface="Franklin Gothic Book" charset="0"/>
              </a:endParaRPr>
            </a:p>
            <a:p>
              <a:pPr algn="ctr">
                <a:lnSpc>
                  <a:spcPct val="90000"/>
                </a:lnSpc>
                <a:defRPr/>
              </a:pPr>
              <a:endParaRPr lang="zh-CN" altLang="en-US" sz="1050" dirty="0">
                <a:latin typeface="Franklin Gothic Book" charset="0"/>
                <a:ea typeface="微软雅黑" charset="0"/>
                <a:sym typeface="Franklin Gothic Book" charset="0"/>
              </a:endParaRPr>
            </a:p>
            <a:p>
              <a:pPr algn="ctr">
                <a:lnSpc>
                  <a:spcPct val="90000"/>
                </a:lnSpc>
                <a:defRPr/>
              </a:pPr>
              <a:r>
                <a:rPr lang="zh-CN" altLang="en-US" sz="1050" dirty="0">
                  <a:latin typeface="Franklin Gothic Book" charset="0"/>
                  <a:ea typeface="微软雅黑" charset="0"/>
                  <a:sym typeface="Franklin Gothic Book" charset="0"/>
                </a:rPr>
                <a:t>主要负责放置特殊需求的物理机，如</a:t>
              </a:r>
              <a:r>
                <a:rPr lang="zh-CN" altLang="zh-CN" sz="1050" dirty="0">
                  <a:latin typeface="Franklin Gothic Book" charset="0"/>
                  <a:ea typeface="微软雅黑" charset="0"/>
                  <a:sym typeface="Franklin Gothic Book" charset="0"/>
                </a:rPr>
                <a:t>3</a:t>
              </a:r>
              <a:r>
                <a:rPr lang="en-US" altLang="zh-CN" sz="1050" dirty="0">
                  <a:latin typeface="Franklin Gothic Book" charset="0"/>
                  <a:ea typeface="微软雅黑" charset="0"/>
                  <a:sym typeface="Franklin Gothic Book" charset="0"/>
                </a:rPr>
                <a:t>D</a:t>
              </a:r>
              <a:r>
                <a:rPr lang="zh-CN" altLang="en-US" sz="1050" dirty="0">
                  <a:latin typeface="Franklin Gothic Book" charset="0"/>
                  <a:ea typeface="微软雅黑" charset="0"/>
                  <a:sym typeface="Franklin Gothic Book" charset="0"/>
                </a:rPr>
                <a:t> 影像系统。</a:t>
              </a:r>
            </a:p>
          </p:txBody>
        </p:sp>
      </p:grpSp>
      <p:pic>
        <p:nvPicPr>
          <p:cNvPr id="47112" name="Picture 81" descr="Router.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1131888"/>
            <a:ext cx="36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81" descr="Router.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31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2" descr="WAN.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563688"/>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81" descr="Router.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1924050"/>
            <a:ext cx="3603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81" descr="Router.e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24050"/>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2" descr="WAN.em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563688"/>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线连接符 2"/>
          <p:cNvCxnSpPr>
            <a:stCxn id="47112" idx="2"/>
            <a:endCxn id="47114" idx="0"/>
          </p:cNvCxnSpPr>
          <p:nvPr/>
        </p:nvCxnSpPr>
        <p:spPr bwMode="auto">
          <a:xfrm>
            <a:off x="3959225" y="1492250"/>
            <a:ext cx="36513" cy="7143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 name="直线连接符 4"/>
          <p:cNvCxnSpPr>
            <a:stCxn id="47113" idx="2"/>
            <a:endCxn id="47117" idx="0"/>
          </p:cNvCxnSpPr>
          <p:nvPr/>
        </p:nvCxnSpPr>
        <p:spPr bwMode="auto">
          <a:xfrm>
            <a:off x="4751388" y="1492250"/>
            <a:ext cx="36512" cy="7143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直线连接符 6"/>
          <p:cNvCxnSpPr>
            <a:stCxn id="47114" idx="2"/>
            <a:endCxn id="47115" idx="0"/>
          </p:cNvCxnSpPr>
          <p:nvPr/>
        </p:nvCxnSpPr>
        <p:spPr bwMode="auto">
          <a:xfrm flipH="1">
            <a:off x="3959225" y="1851025"/>
            <a:ext cx="36513" cy="730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直线连接符 8"/>
          <p:cNvCxnSpPr>
            <a:stCxn id="47117" idx="2"/>
            <a:endCxn id="47116" idx="0"/>
          </p:cNvCxnSpPr>
          <p:nvPr/>
        </p:nvCxnSpPr>
        <p:spPr bwMode="auto">
          <a:xfrm flipH="1">
            <a:off x="4751388" y="1851025"/>
            <a:ext cx="36512" cy="730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5"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3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55"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solidFill>
                <a:srgbClr val="FFFFFF"/>
              </a:solidFill>
            </a:endParaRPr>
          </a:p>
        </p:txBody>
      </p:sp>
      <p:sp>
        <p:nvSpPr>
          <p:cNvPr id="156" name="Text Box 7"/>
          <p:cNvSpPr txBox="1">
            <a:spLocks noChangeArrowheads="1"/>
          </p:cNvSpPr>
          <p:nvPr/>
        </p:nvSpPr>
        <p:spPr bwMode="auto">
          <a:xfrm>
            <a:off x="455613" y="-7938"/>
            <a:ext cx="2339975" cy="346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rgbClr val="FFFFFF"/>
                </a:solidFill>
                <a:latin typeface="微软雅黑"/>
                <a:ea typeface="微软雅黑"/>
                <a:cs typeface="微软雅黑"/>
              </a:rPr>
              <a:t>典型案例</a:t>
            </a:r>
            <a:endParaRPr lang="zh-CN" altLang="en-US" sz="1300" dirty="0">
              <a:solidFill>
                <a:srgbClr val="FFFFFF"/>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dissolve">
                                      <p:cBhvr>
                                        <p:cTn id="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p:cNvSpPr>
            <a:spLocks noChangeArrowheads="1"/>
          </p:cNvSpPr>
          <p:nvPr/>
        </p:nvSpPr>
        <p:spPr bwMode="auto">
          <a:xfrm>
            <a:off x="0" y="0"/>
            <a:ext cx="6659563" cy="4011613"/>
          </a:xfrm>
          <a:prstGeom prst="rect">
            <a:avLst/>
          </a:prstGeom>
          <a:solidFill>
            <a:srgbClr val="B91F1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nchor="ctr"/>
          <a:lstStyle/>
          <a:p>
            <a:pPr algn="ctr" eaLnBrk="1" hangingPunct="1"/>
            <a:endParaRPr lang="zh-CN" altLang="en-US"/>
          </a:p>
        </p:txBody>
      </p:sp>
      <p:sp>
        <p:nvSpPr>
          <p:cNvPr id="48130" name="矩形 1"/>
          <p:cNvSpPr>
            <a:spLocks noChangeArrowheads="1"/>
          </p:cNvSpPr>
          <p:nvPr/>
        </p:nvSpPr>
        <p:spPr bwMode="auto">
          <a:xfrm>
            <a:off x="0" y="4732338"/>
            <a:ext cx="9144000" cy="411162"/>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p>
        </p:txBody>
      </p:sp>
      <p:sp>
        <p:nvSpPr>
          <p:cNvPr id="48131" name="Rectangle 3"/>
          <p:cNvSpPr>
            <a:spLocks noChangeArrowheads="1"/>
          </p:cNvSpPr>
          <p:nvPr/>
        </p:nvSpPr>
        <p:spPr bwMode="auto">
          <a:xfrm>
            <a:off x="6732588" y="0"/>
            <a:ext cx="2411412" cy="4011613"/>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5161" tIns="72581" rIns="145161" bIns="72581" anchor="ctr"/>
          <a:lstStyle/>
          <a:p>
            <a:pPr algn="ctr" eaLnBrk="1" hangingPunct="1"/>
            <a:endParaRPr lang="zh-CN" altLang="en-US"/>
          </a:p>
        </p:txBody>
      </p:sp>
      <p:sp>
        <p:nvSpPr>
          <p:cNvPr id="48132" name="Text Box 7"/>
          <p:cNvSpPr txBox="1">
            <a:spLocks noChangeArrowheads="1"/>
          </p:cNvSpPr>
          <p:nvPr/>
        </p:nvSpPr>
        <p:spPr bwMode="auto">
          <a:xfrm>
            <a:off x="684213" y="2066925"/>
            <a:ext cx="518318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spAutoFit/>
          </a:bodyPr>
          <a:lstStyle>
            <a:lvl1pPr>
              <a:defRPr kumimoji="1" sz="1400">
                <a:solidFill>
                  <a:schemeClr val="tx1"/>
                </a:solidFill>
                <a:latin typeface="Arial" charset="0"/>
                <a:ea typeface="宋体" charset="0"/>
                <a:cs typeface="宋体" charset="0"/>
              </a:defRPr>
            </a:lvl1pPr>
            <a:lvl2pPr marL="742950" indent="-285750">
              <a:defRPr kumimoji="1" sz="1400">
                <a:solidFill>
                  <a:schemeClr val="tx1"/>
                </a:solidFill>
                <a:latin typeface="Arial" charset="0"/>
                <a:ea typeface="宋体" charset="0"/>
              </a:defRPr>
            </a:lvl2pPr>
            <a:lvl3pPr marL="1143000" indent="-228600">
              <a:defRPr kumimoji="1" sz="1400">
                <a:solidFill>
                  <a:schemeClr val="tx1"/>
                </a:solidFill>
                <a:latin typeface="Arial" charset="0"/>
                <a:ea typeface="宋体" charset="0"/>
              </a:defRPr>
            </a:lvl3pPr>
            <a:lvl4pPr marL="1600200" indent="-228600">
              <a:defRPr kumimoji="1" sz="1400">
                <a:solidFill>
                  <a:schemeClr val="tx1"/>
                </a:solidFill>
                <a:latin typeface="Arial" charset="0"/>
                <a:ea typeface="宋体" charset="0"/>
              </a:defRPr>
            </a:lvl4pPr>
            <a:lvl5pPr marL="2057400" indent="-228600">
              <a:defRPr kumimoji="1" sz="14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kumimoji="1" sz="14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kumimoji="1" sz="14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kumimoji="1" sz="14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kumimoji="1" sz="1400">
                <a:solidFill>
                  <a:schemeClr val="tx1"/>
                </a:solidFill>
                <a:latin typeface="Arial" charset="0"/>
                <a:ea typeface="宋体" charset="0"/>
              </a:defRPr>
            </a:lvl9pPr>
          </a:lstStyle>
          <a:p>
            <a:pPr eaLnBrk="1" hangingPunct="1"/>
            <a:r>
              <a:rPr kumimoji="0" lang="en-US" altLang="zh-CN" sz="3200" b="1">
                <a:solidFill>
                  <a:schemeClr val="bg1"/>
                </a:solidFill>
                <a:ea typeface="微软雅黑" charset="0"/>
                <a:cs typeface="微软雅黑" charset="0"/>
              </a:rPr>
              <a:t>Thanks for your listening</a:t>
            </a:r>
            <a:endParaRPr kumimoji="0" lang="zh-CN" altLang="en-US" sz="2900"/>
          </a:p>
        </p:txBody>
      </p:sp>
      <p:sp>
        <p:nvSpPr>
          <p:cNvPr id="14" name="Text Box 8"/>
          <p:cNvSpPr txBox="1">
            <a:spLocks noChangeArrowheads="1"/>
          </p:cNvSpPr>
          <p:nvPr/>
        </p:nvSpPr>
        <p:spPr bwMode="auto">
          <a:xfrm>
            <a:off x="250825" y="4371975"/>
            <a:ext cx="13700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5161" tIns="72581" rIns="145161" bIns="72581">
            <a:spAutoFit/>
          </a:bodyPr>
          <a:lstStyle>
            <a:lvl1pPr>
              <a:buFont typeface="Arial" charset="0"/>
              <a:defRPr sz="900">
                <a:solidFill>
                  <a:schemeClr val="tx1"/>
                </a:solidFill>
                <a:latin typeface="Arial" charset="0"/>
                <a:ea typeface="宋体" charset="0"/>
                <a:cs typeface="宋体" charset="0"/>
              </a:defRPr>
            </a:lvl1pPr>
            <a:lvl2pPr marL="742950" indent="-285750">
              <a:buFont typeface="Arial" charset="0"/>
              <a:defRPr sz="900">
                <a:solidFill>
                  <a:schemeClr val="tx1"/>
                </a:solidFill>
                <a:latin typeface="Arial" charset="0"/>
                <a:ea typeface="宋体" charset="0"/>
              </a:defRPr>
            </a:lvl2pPr>
            <a:lvl3pPr marL="1143000" indent="-228600">
              <a:buFont typeface="Arial" charset="0"/>
              <a:defRPr sz="900">
                <a:solidFill>
                  <a:schemeClr val="tx1"/>
                </a:solidFill>
                <a:latin typeface="Arial" charset="0"/>
                <a:ea typeface="宋体" charset="0"/>
              </a:defRPr>
            </a:lvl3pPr>
            <a:lvl4pPr marL="1600200" indent="-228600">
              <a:buFont typeface="Arial" charset="0"/>
              <a:defRPr sz="900">
                <a:solidFill>
                  <a:schemeClr val="tx1"/>
                </a:solidFill>
                <a:latin typeface="Arial" charset="0"/>
                <a:ea typeface="宋体" charset="0"/>
              </a:defRPr>
            </a:lvl4pPr>
            <a:lvl5pPr marL="2057400" indent="-228600">
              <a:buFont typeface="Arial" charset="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eaLnBrk="1" hangingPunct="1">
              <a:defRPr/>
            </a:pPr>
            <a:r>
              <a:rPr lang="en-US" altLang="zh-CN" sz="1600" dirty="0" smtClean="0">
                <a:solidFill>
                  <a:srgbClr val="7F7F7F"/>
                </a:solidFill>
              </a:rPr>
              <a:t>June 2015</a:t>
            </a:r>
            <a:endParaRPr lang="zh-CN" altLang="en-US" sz="1600" dirty="0" smtClean="0">
              <a:solidFill>
                <a:srgbClr val="7F7F7F"/>
              </a:solidFill>
            </a:endParaRPr>
          </a:p>
        </p:txBody>
      </p:sp>
      <p:pic>
        <p:nvPicPr>
          <p:cNvPr id="48134" name="图片 9"/>
          <p:cNvPicPr>
            <a:picLocks noChangeAspect="1"/>
          </p:cNvPicPr>
          <p:nvPr/>
        </p:nvPicPr>
        <p:blipFill>
          <a:blip r:embed="rId2">
            <a:extLst>
              <a:ext uri="{28A0092B-C50C-407E-A947-70E740481C1C}">
                <a14:useLocalDpi xmlns:a14="http://schemas.microsoft.com/office/drawing/2010/main" val="0"/>
              </a:ext>
            </a:extLst>
          </a:blip>
          <a:srcRect l="10939" t="11928" r="10233" b="47443"/>
          <a:stretch>
            <a:fillRect/>
          </a:stretch>
        </p:blipFill>
        <p:spPr bwMode="auto">
          <a:xfrm>
            <a:off x="7100888" y="2571750"/>
            <a:ext cx="1655762"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250825" y="4732338"/>
            <a:ext cx="34575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800" dirty="0">
                <a:solidFill>
                  <a:schemeClr val="tx1">
                    <a:lumMod val="50000"/>
                    <a:lumOff val="50000"/>
                  </a:schemeClr>
                </a:solidFill>
                <a:latin typeface="+mn-lt"/>
              </a:rPr>
              <a:t>© 2015 KSYUN</a:t>
            </a:r>
            <a:br>
              <a:rPr lang="en-US" altLang="zh-CN" sz="800" dirty="0">
                <a:solidFill>
                  <a:schemeClr val="tx1">
                    <a:lumMod val="50000"/>
                    <a:lumOff val="50000"/>
                  </a:schemeClr>
                </a:solidFill>
                <a:latin typeface="+mn-lt"/>
              </a:rPr>
            </a:br>
            <a:r>
              <a:rPr lang="en-US" altLang="zh-CN" sz="800" dirty="0">
                <a:solidFill>
                  <a:schemeClr val="tx1">
                    <a:lumMod val="50000"/>
                    <a:lumOff val="50000"/>
                  </a:schemeClr>
                </a:solidFill>
                <a:latin typeface="+mn-lt"/>
              </a:rPr>
              <a:t>The information contained herein is subject to change without notice </a:t>
            </a:r>
          </a:p>
        </p:txBody>
      </p:sp>
      <p:sp>
        <p:nvSpPr>
          <p:cNvPr id="48136" name="矩形 31"/>
          <p:cNvSpPr>
            <a:spLocks noChangeArrowheads="1"/>
          </p:cNvSpPr>
          <p:nvPr/>
        </p:nvSpPr>
        <p:spPr bwMode="auto">
          <a:xfrm>
            <a:off x="6732588" y="4084638"/>
            <a:ext cx="2411412" cy="1058862"/>
          </a:xfrm>
          <a:prstGeom prst="rect">
            <a:avLst/>
          </a:prstGeom>
          <a:solidFill>
            <a:srgbClr val="B81E1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900"/>
          </a:p>
        </p:txBody>
      </p:sp>
      <p:pic>
        <p:nvPicPr>
          <p:cNvPr id="481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5263"/>
            <a:ext cx="12954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0242"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6"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7"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en-US" altLang="zh-CN" sz="1300" dirty="0" smtClean="0">
                <a:solidFill>
                  <a:schemeClr val="bg1"/>
                </a:solidFill>
                <a:latin typeface="微软雅黑"/>
                <a:ea typeface="微软雅黑"/>
                <a:cs typeface="微软雅黑"/>
              </a:rPr>
              <a:t>Industry</a:t>
            </a:r>
            <a:endParaRPr lang="zh-CN" altLang="en-US" sz="1300" dirty="0">
              <a:solidFill>
                <a:schemeClr val="bg1"/>
              </a:solidFill>
              <a:latin typeface="微软雅黑"/>
              <a:ea typeface="微软雅黑"/>
              <a:cs typeface="微软雅黑"/>
            </a:endParaRPr>
          </a:p>
        </p:txBody>
      </p:sp>
      <p:grpSp>
        <p:nvGrpSpPr>
          <p:cNvPr id="10245" name="组合 13"/>
          <p:cNvGrpSpPr>
            <a:grpSpLocks/>
          </p:cNvGrpSpPr>
          <p:nvPr/>
        </p:nvGrpSpPr>
        <p:grpSpPr bwMode="auto">
          <a:xfrm>
            <a:off x="884238" y="1366838"/>
            <a:ext cx="7705725" cy="3081337"/>
            <a:chOff x="0" y="0"/>
            <a:chExt cx="8680360" cy="4264418"/>
          </a:xfrm>
        </p:grpSpPr>
        <p:sp>
          <p:nvSpPr>
            <p:cNvPr id="9" name="任意多边形 7"/>
            <p:cNvSpPr>
              <a:spLocks noChangeArrowheads="1"/>
            </p:cNvSpPr>
            <p:nvPr/>
          </p:nvSpPr>
          <p:spPr bwMode="auto">
            <a:xfrm>
              <a:off x="248572" y="0"/>
              <a:ext cx="8159968" cy="4079868"/>
            </a:xfrm>
            <a:custGeom>
              <a:avLst/>
              <a:gdLst>
                <a:gd name="T0" fmla="*/ 12026877 w 4752304"/>
                <a:gd name="T1" fmla="*/ 0 h 2376152"/>
                <a:gd name="T2" fmla="*/ 24053754 w 4752304"/>
                <a:gd name="T3" fmla="*/ 12026877 h 2376152"/>
                <a:gd name="T4" fmla="*/ 0 w 4752304"/>
                <a:gd name="T5" fmla="*/ 12026877 h 2376152"/>
                <a:gd name="T6" fmla="*/ 12026877 w 4752304"/>
                <a:gd name="T7" fmla="*/ 0 h 2376152"/>
                <a:gd name="T8" fmla="*/ 0 60000 65536"/>
                <a:gd name="T9" fmla="*/ 0 60000 65536"/>
                <a:gd name="T10" fmla="*/ 0 60000 65536"/>
                <a:gd name="T11" fmla="*/ 0 60000 65536"/>
                <a:gd name="T12" fmla="*/ 0 w 4752304"/>
                <a:gd name="T13" fmla="*/ 0 h 2376152"/>
                <a:gd name="T14" fmla="*/ 4752304 w 4752304"/>
                <a:gd name="T15" fmla="*/ 2376152 h 2376152"/>
              </a:gdLst>
              <a:ahLst/>
              <a:cxnLst>
                <a:cxn ang="T8">
                  <a:pos x="T0" y="T1"/>
                </a:cxn>
                <a:cxn ang="T9">
                  <a:pos x="T2" y="T3"/>
                </a:cxn>
                <a:cxn ang="T10">
                  <a:pos x="T4" y="T5"/>
                </a:cxn>
                <a:cxn ang="T11">
                  <a:pos x="T6" y="T7"/>
                </a:cxn>
              </a:cxnLst>
              <a:rect l="T12" t="T13" r="T14" b="T15"/>
              <a:pathLst>
                <a:path w="4752304" h="2376152">
                  <a:moveTo>
                    <a:pt x="2376152" y="0"/>
                  </a:moveTo>
                  <a:cubicBezTo>
                    <a:pt x="3688465" y="0"/>
                    <a:pt x="4752304" y="1063839"/>
                    <a:pt x="4752304" y="2376152"/>
                  </a:cubicBezTo>
                  <a:lnTo>
                    <a:pt x="0" y="2376152"/>
                  </a:lnTo>
                  <a:cubicBezTo>
                    <a:pt x="0" y="1063839"/>
                    <a:pt x="1063839" y="0"/>
                    <a:pt x="2376152" y="0"/>
                  </a:cubicBezTo>
                  <a:close/>
                </a:path>
              </a:pathLst>
            </a:custGeom>
            <a:noFill/>
            <a:ln w="19050" cap="flat" cmpd="sng">
              <a:solidFill>
                <a:srgbClr val="5C982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p>
              <a:pPr>
                <a:defRPr/>
              </a:pPr>
              <a:endParaRPr lang="zh-CN" altLang="en-US" sz="1350"/>
            </a:p>
          </p:txBody>
        </p:sp>
        <p:sp>
          <p:nvSpPr>
            <p:cNvPr id="10" name="矩形 12"/>
            <p:cNvSpPr>
              <a:spLocks noChangeArrowheads="1"/>
            </p:cNvSpPr>
            <p:nvPr/>
          </p:nvSpPr>
          <p:spPr bwMode="auto">
            <a:xfrm>
              <a:off x="0" y="3783271"/>
              <a:ext cx="8680360" cy="481147"/>
            </a:xfrm>
            <a:prstGeom prst="rect">
              <a:avLst/>
            </a:prstGeom>
            <a:solidFill>
              <a:schemeClr val="bg1"/>
            </a:solidFill>
            <a:ln w="25400">
              <a:solidFill>
                <a:schemeClr val="bg1"/>
              </a:solidFill>
              <a:bevel/>
              <a:headEnd/>
              <a:tailEnd/>
            </a:ln>
          </p:spPr>
          <p:txBody>
            <a:bodyPr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defRPr/>
              </a:pPr>
              <a:endParaRPr lang="zh-CN" altLang="en-US" sz="1350">
                <a:solidFill>
                  <a:srgbClr val="FFFFFF"/>
                </a:solidFill>
                <a:latin typeface="黑体" charset="0"/>
                <a:ea typeface="黑体" charset="0"/>
                <a:sym typeface="黑体" charset="0"/>
              </a:endParaRPr>
            </a:p>
          </p:txBody>
        </p:sp>
      </p:grpSp>
      <p:sp>
        <p:nvSpPr>
          <p:cNvPr id="11" name="椭圆 9"/>
          <p:cNvSpPr>
            <a:spLocks noChangeArrowheads="1"/>
          </p:cNvSpPr>
          <p:nvPr/>
        </p:nvSpPr>
        <p:spPr bwMode="auto">
          <a:xfrm>
            <a:off x="808038" y="3238500"/>
            <a:ext cx="998537" cy="946150"/>
          </a:xfrm>
          <a:prstGeom prst="ellipse">
            <a:avLst/>
          </a:pr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defRPr/>
            </a:pPr>
            <a:endParaRPr lang="zh-CN" altLang="en-US" sz="1350">
              <a:solidFill>
                <a:srgbClr val="FFFFFF"/>
              </a:solidFill>
              <a:latin typeface="黑体" charset="0"/>
              <a:ea typeface="黑体" charset="0"/>
              <a:sym typeface="黑体" charset="0"/>
            </a:endParaRPr>
          </a:p>
        </p:txBody>
      </p:sp>
      <p:sp>
        <p:nvSpPr>
          <p:cNvPr id="12" name="KSO_Shape"/>
          <p:cNvSpPr>
            <a:spLocks noChangeArrowheads="1"/>
          </p:cNvSpPr>
          <p:nvPr/>
        </p:nvSpPr>
        <p:spPr bwMode="auto">
          <a:xfrm>
            <a:off x="1028700" y="3454400"/>
            <a:ext cx="604838" cy="574675"/>
          </a:xfrm>
          <a:custGeom>
            <a:avLst/>
            <a:gdLst>
              <a:gd name="T0" fmla="*/ 107429 w 2019300"/>
              <a:gd name="T1" fmla="*/ 412 h 2024062"/>
              <a:gd name="T2" fmla="*/ 113457 w 2019300"/>
              <a:gd name="T3" fmla="*/ 1733 h 2024062"/>
              <a:gd name="T4" fmla="*/ 120071 w 2019300"/>
              <a:gd name="T5" fmla="*/ 5096 h 2024062"/>
              <a:gd name="T6" fmla="*/ 125067 w 2019300"/>
              <a:gd name="T7" fmla="*/ 10019 h 2024062"/>
              <a:gd name="T8" fmla="*/ 128000 w 2019300"/>
              <a:gd name="T9" fmla="*/ 16144 h 2024062"/>
              <a:gd name="T10" fmla="*/ 128648 w 2019300"/>
              <a:gd name="T11" fmla="*/ 27536 h 2024062"/>
              <a:gd name="T12" fmla="*/ 128101 w 2019300"/>
              <a:gd name="T13" fmla="*/ 31688 h 2024062"/>
              <a:gd name="T14" fmla="*/ 125634 w 2019300"/>
              <a:gd name="T15" fmla="*/ 36183 h 2024062"/>
              <a:gd name="T16" fmla="*/ 42357 w 2019300"/>
              <a:gd name="T17" fmla="*/ 106832 h 2024062"/>
              <a:gd name="T18" fmla="*/ 37057 w 2019300"/>
              <a:gd name="T19" fmla="*/ 108926 h 2024062"/>
              <a:gd name="T20" fmla="*/ 32162 w 2019300"/>
              <a:gd name="T21" fmla="*/ 109389 h 2024062"/>
              <a:gd name="T22" fmla="*/ 18711 w 2019300"/>
              <a:gd name="T23" fmla="*/ 108857 h 2024062"/>
              <a:gd name="T24" fmla="*/ 11489 w 2019300"/>
              <a:gd name="T25" fmla="*/ 106352 h 2024062"/>
              <a:gd name="T26" fmla="*/ 5684 w 2019300"/>
              <a:gd name="T27" fmla="*/ 102097 h 2024062"/>
              <a:gd name="T28" fmla="*/ 1699 w 2019300"/>
              <a:gd name="T29" fmla="*/ 96487 h 2024062"/>
              <a:gd name="T30" fmla="*/ 162 w 2019300"/>
              <a:gd name="T31" fmla="*/ 91392 h 2024062"/>
              <a:gd name="T32" fmla="*/ 20 w 2019300"/>
              <a:gd name="T33" fmla="*/ 87875 h 2024062"/>
              <a:gd name="T34" fmla="*/ 627 w 2019300"/>
              <a:gd name="T35" fmla="*/ 84289 h 2024062"/>
              <a:gd name="T36" fmla="*/ 1881 w 2019300"/>
              <a:gd name="T37" fmla="*/ 80961 h 2024062"/>
              <a:gd name="T38" fmla="*/ 3803 w 2019300"/>
              <a:gd name="T39" fmla="*/ 77890 h 2024062"/>
              <a:gd name="T40" fmla="*/ 6271 w 2019300"/>
              <a:gd name="T41" fmla="*/ 75162 h 2024062"/>
              <a:gd name="T42" fmla="*/ 9224 w 2019300"/>
              <a:gd name="T43" fmla="*/ 72829 h 2024062"/>
              <a:gd name="T44" fmla="*/ 12622 w 2019300"/>
              <a:gd name="T45" fmla="*/ 70941 h 2024062"/>
              <a:gd name="T46" fmla="*/ 16384 w 2019300"/>
              <a:gd name="T47" fmla="*/ 69535 h 2024062"/>
              <a:gd name="T48" fmla="*/ 20450 w 2019300"/>
              <a:gd name="T49" fmla="*/ 68711 h 2024062"/>
              <a:gd name="T50" fmla="*/ 25082 w 2019300"/>
              <a:gd name="T51" fmla="*/ 68471 h 2024062"/>
              <a:gd name="T52" fmla="*/ 31515 w 2019300"/>
              <a:gd name="T53" fmla="*/ 69449 h 2024062"/>
              <a:gd name="T54" fmla="*/ 37239 w 2019300"/>
              <a:gd name="T55" fmla="*/ 71765 h 2024062"/>
              <a:gd name="T56" fmla="*/ 82549 w 2019300"/>
              <a:gd name="T57" fmla="*/ 29166 h 2024062"/>
              <a:gd name="T58" fmla="*/ 80688 w 2019300"/>
              <a:gd name="T59" fmla="*/ 23933 h 2024062"/>
              <a:gd name="T60" fmla="*/ 80466 w 2019300"/>
              <a:gd name="T61" fmla="*/ 19147 h 2024062"/>
              <a:gd name="T62" fmla="*/ 81174 w 2019300"/>
              <a:gd name="T63" fmla="*/ 15612 h 2024062"/>
              <a:gd name="T64" fmla="*/ 82529 w 2019300"/>
              <a:gd name="T65" fmla="*/ 12318 h 2024062"/>
              <a:gd name="T66" fmla="*/ 84531 w 2019300"/>
              <a:gd name="T67" fmla="*/ 9299 h 2024062"/>
              <a:gd name="T68" fmla="*/ 87080 w 2019300"/>
              <a:gd name="T69" fmla="*/ 6622 h 2024062"/>
              <a:gd name="T70" fmla="*/ 90094 w 2019300"/>
              <a:gd name="T71" fmla="*/ 4323 h 2024062"/>
              <a:gd name="T72" fmla="*/ 93533 w 2019300"/>
              <a:gd name="T73" fmla="*/ 2505 h 2024062"/>
              <a:gd name="T74" fmla="*/ 97356 w 2019300"/>
              <a:gd name="T75" fmla="*/ 1184 h 2024062"/>
              <a:gd name="T76" fmla="*/ 101442 w 2019300"/>
              <a:gd name="T77" fmla="*/ 446 h 2024062"/>
              <a:gd name="T78" fmla="*/ 33922 w 2019300"/>
              <a:gd name="T79" fmla="*/ 0 h 2024062"/>
              <a:gd name="T80" fmla="*/ 35722 w 2019300"/>
              <a:gd name="T81" fmla="*/ 531 h 2024062"/>
              <a:gd name="T82" fmla="*/ 36673 w 2019300"/>
              <a:gd name="T83" fmla="*/ 1885 h 2024062"/>
              <a:gd name="T84" fmla="*/ 52936 w 2019300"/>
              <a:gd name="T85" fmla="*/ 15506 h 2024062"/>
              <a:gd name="T86" fmla="*/ 54433 w 2019300"/>
              <a:gd name="T87" fmla="*/ 16448 h 2024062"/>
              <a:gd name="T88" fmla="*/ 54918 w 2019300"/>
              <a:gd name="T89" fmla="*/ 28733 h 2024062"/>
              <a:gd name="T90" fmla="*/ 54271 w 2019300"/>
              <a:gd name="T91" fmla="*/ 30224 h 2024062"/>
              <a:gd name="T92" fmla="*/ 52693 w 2019300"/>
              <a:gd name="T93" fmla="*/ 31046 h 2024062"/>
              <a:gd name="T94" fmla="*/ 36612 w 2019300"/>
              <a:gd name="T95" fmla="*/ 44839 h 2024062"/>
              <a:gd name="T96" fmla="*/ 35499 w 2019300"/>
              <a:gd name="T97" fmla="*/ 46090 h 2024062"/>
              <a:gd name="T98" fmla="*/ 20996 w 2019300"/>
              <a:gd name="T99" fmla="*/ 46501 h 2024062"/>
              <a:gd name="T100" fmla="*/ 19216 w 2019300"/>
              <a:gd name="T101" fmla="*/ 45953 h 2024062"/>
              <a:gd name="T102" fmla="*/ 18245 w 2019300"/>
              <a:gd name="T103" fmla="*/ 44599 h 2024062"/>
              <a:gd name="T104" fmla="*/ 1982 w 2019300"/>
              <a:gd name="T105" fmla="*/ 30995 h 2024062"/>
              <a:gd name="T106" fmla="*/ 486 w 2019300"/>
              <a:gd name="T107" fmla="*/ 30053 h 2024062"/>
              <a:gd name="T108" fmla="*/ 0 w 2019300"/>
              <a:gd name="T109" fmla="*/ 17768 h 2024062"/>
              <a:gd name="T110" fmla="*/ 667 w 2019300"/>
              <a:gd name="T111" fmla="*/ 16260 h 2024062"/>
              <a:gd name="T112" fmla="*/ 2245 w 2019300"/>
              <a:gd name="T113" fmla="*/ 15455 h 2024062"/>
              <a:gd name="T114" fmla="*/ 18306 w 2019300"/>
              <a:gd name="T115" fmla="*/ 1645 h 2024062"/>
              <a:gd name="T116" fmla="*/ 19419 w 2019300"/>
              <a:gd name="T117" fmla="*/ 394 h 20240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19300"/>
              <a:gd name="T178" fmla="*/ 0 h 2024062"/>
              <a:gd name="T179" fmla="*/ 2019300 w 2019300"/>
              <a:gd name="T180" fmla="*/ 2024062 h 20240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19300" h="2024062">
                <a:moveTo>
                  <a:pt x="1630680" y="4762"/>
                </a:moveTo>
                <a:lnTo>
                  <a:pt x="1640523" y="4762"/>
                </a:lnTo>
                <a:lnTo>
                  <a:pt x="1650048" y="4762"/>
                </a:lnTo>
                <a:lnTo>
                  <a:pt x="1659255" y="5397"/>
                </a:lnTo>
                <a:lnTo>
                  <a:pt x="1668145" y="6032"/>
                </a:lnTo>
                <a:lnTo>
                  <a:pt x="1677353" y="6667"/>
                </a:lnTo>
                <a:lnTo>
                  <a:pt x="1686243" y="7619"/>
                </a:lnTo>
                <a:lnTo>
                  <a:pt x="1695450" y="8889"/>
                </a:lnTo>
                <a:lnTo>
                  <a:pt x="1704340" y="10159"/>
                </a:lnTo>
                <a:lnTo>
                  <a:pt x="1712913" y="12064"/>
                </a:lnTo>
                <a:lnTo>
                  <a:pt x="1730375" y="15556"/>
                </a:lnTo>
                <a:lnTo>
                  <a:pt x="1747838" y="20317"/>
                </a:lnTo>
                <a:lnTo>
                  <a:pt x="1764665" y="25714"/>
                </a:lnTo>
                <a:lnTo>
                  <a:pt x="1780858" y="32063"/>
                </a:lnTo>
                <a:lnTo>
                  <a:pt x="1797050" y="38729"/>
                </a:lnTo>
                <a:lnTo>
                  <a:pt x="1812608" y="46348"/>
                </a:lnTo>
                <a:lnTo>
                  <a:pt x="1827848" y="54284"/>
                </a:lnTo>
                <a:lnTo>
                  <a:pt x="1843088" y="63808"/>
                </a:lnTo>
                <a:lnTo>
                  <a:pt x="1857058" y="73331"/>
                </a:lnTo>
                <a:lnTo>
                  <a:pt x="1871028" y="83172"/>
                </a:lnTo>
                <a:lnTo>
                  <a:pt x="1884680" y="94283"/>
                </a:lnTo>
                <a:lnTo>
                  <a:pt x="1897380" y="105711"/>
                </a:lnTo>
                <a:lnTo>
                  <a:pt x="1909763" y="117457"/>
                </a:lnTo>
                <a:lnTo>
                  <a:pt x="1921510" y="130155"/>
                </a:lnTo>
                <a:lnTo>
                  <a:pt x="1932940" y="143170"/>
                </a:lnTo>
                <a:lnTo>
                  <a:pt x="1943735" y="156821"/>
                </a:lnTo>
                <a:lnTo>
                  <a:pt x="1953578" y="170789"/>
                </a:lnTo>
                <a:lnTo>
                  <a:pt x="1963103" y="185391"/>
                </a:lnTo>
                <a:lnTo>
                  <a:pt x="1971993" y="200311"/>
                </a:lnTo>
                <a:lnTo>
                  <a:pt x="1979930" y="215867"/>
                </a:lnTo>
                <a:lnTo>
                  <a:pt x="1987233" y="231739"/>
                </a:lnTo>
                <a:lnTo>
                  <a:pt x="1993900" y="247929"/>
                </a:lnTo>
                <a:lnTo>
                  <a:pt x="1999615" y="264436"/>
                </a:lnTo>
                <a:lnTo>
                  <a:pt x="2005013" y="281261"/>
                </a:lnTo>
                <a:lnTo>
                  <a:pt x="2009140" y="298721"/>
                </a:lnTo>
                <a:lnTo>
                  <a:pt x="2012950" y="316181"/>
                </a:lnTo>
                <a:lnTo>
                  <a:pt x="2014220" y="325069"/>
                </a:lnTo>
                <a:lnTo>
                  <a:pt x="2015808" y="333958"/>
                </a:lnTo>
                <a:lnTo>
                  <a:pt x="2016760" y="342847"/>
                </a:lnTo>
                <a:lnTo>
                  <a:pt x="2017395" y="352053"/>
                </a:lnTo>
                <a:lnTo>
                  <a:pt x="2019300" y="352053"/>
                </a:lnTo>
                <a:lnTo>
                  <a:pt x="2019300" y="509508"/>
                </a:lnTo>
                <a:lnTo>
                  <a:pt x="2018665" y="509508"/>
                </a:lnTo>
                <a:lnTo>
                  <a:pt x="2018983" y="522206"/>
                </a:lnTo>
                <a:lnTo>
                  <a:pt x="2018665" y="535539"/>
                </a:lnTo>
                <a:lnTo>
                  <a:pt x="2017713" y="548237"/>
                </a:lnTo>
                <a:lnTo>
                  <a:pt x="2016125" y="561252"/>
                </a:lnTo>
                <a:lnTo>
                  <a:pt x="2013903" y="573950"/>
                </a:lnTo>
                <a:lnTo>
                  <a:pt x="2010728" y="586331"/>
                </a:lnTo>
                <a:lnTo>
                  <a:pt x="2007235" y="599029"/>
                </a:lnTo>
                <a:lnTo>
                  <a:pt x="2002790" y="611409"/>
                </a:lnTo>
                <a:lnTo>
                  <a:pt x="1998028" y="623472"/>
                </a:lnTo>
                <a:lnTo>
                  <a:pt x="1992630" y="635218"/>
                </a:lnTo>
                <a:lnTo>
                  <a:pt x="1986280" y="646964"/>
                </a:lnTo>
                <a:lnTo>
                  <a:pt x="1979295" y="658392"/>
                </a:lnTo>
                <a:lnTo>
                  <a:pt x="1971993" y="669503"/>
                </a:lnTo>
                <a:lnTo>
                  <a:pt x="1963738" y="680296"/>
                </a:lnTo>
                <a:lnTo>
                  <a:pt x="1954848" y="690772"/>
                </a:lnTo>
                <a:lnTo>
                  <a:pt x="1945323" y="700613"/>
                </a:lnTo>
                <a:lnTo>
                  <a:pt x="695643" y="1950096"/>
                </a:lnTo>
                <a:lnTo>
                  <a:pt x="685800" y="1959620"/>
                </a:lnTo>
                <a:lnTo>
                  <a:pt x="675323" y="1968508"/>
                </a:lnTo>
                <a:lnTo>
                  <a:pt x="664845" y="1976762"/>
                </a:lnTo>
                <a:lnTo>
                  <a:pt x="653733" y="1984063"/>
                </a:lnTo>
                <a:lnTo>
                  <a:pt x="642303" y="1991047"/>
                </a:lnTo>
                <a:lnTo>
                  <a:pt x="630555" y="1997079"/>
                </a:lnTo>
                <a:lnTo>
                  <a:pt x="618808" y="2002793"/>
                </a:lnTo>
                <a:lnTo>
                  <a:pt x="606425" y="2007555"/>
                </a:lnTo>
                <a:lnTo>
                  <a:pt x="594043" y="2011999"/>
                </a:lnTo>
                <a:lnTo>
                  <a:pt x="581660" y="2015491"/>
                </a:lnTo>
                <a:lnTo>
                  <a:pt x="568960" y="2018348"/>
                </a:lnTo>
                <a:lnTo>
                  <a:pt x="555943" y="2020888"/>
                </a:lnTo>
                <a:lnTo>
                  <a:pt x="543243" y="2022157"/>
                </a:lnTo>
                <a:lnTo>
                  <a:pt x="530543" y="2023427"/>
                </a:lnTo>
                <a:lnTo>
                  <a:pt x="517525" y="2023745"/>
                </a:lnTo>
                <a:lnTo>
                  <a:pt x="504825" y="2023427"/>
                </a:lnTo>
                <a:lnTo>
                  <a:pt x="504825" y="2024062"/>
                </a:lnTo>
                <a:lnTo>
                  <a:pt x="347028" y="2024062"/>
                </a:lnTo>
                <a:lnTo>
                  <a:pt x="347028" y="2022157"/>
                </a:lnTo>
                <a:lnTo>
                  <a:pt x="337820" y="2021523"/>
                </a:lnTo>
                <a:lnTo>
                  <a:pt x="328930" y="2020570"/>
                </a:lnTo>
                <a:lnTo>
                  <a:pt x="320040" y="2018983"/>
                </a:lnTo>
                <a:lnTo>
                  <a:pt x="311150" y="2017713"/>
                </a:lnTo>
                <a:lnTo>
                  <a:pt x="293688" y="2014221"/>
                </a:lnTo>
                <a:lnTo>
                  <a:pt x="276543" y="2009459"/>
                </a:lnTo>
                <a:lnTo>
                  <a:pt x="259398" y="2004380"/>
                </a:lnTo>
                <a:lnTo>
                  <a:pt x="242888" y="1998349"/>
                </a:lnTo>
                <a:lnTo>
                  <a:pt x="226695" y="1992000"/>
                </a:lnTo>
                <a:lnTo>
                  <a:pt x="210820" y="1984381"/>
                </a:lnTo>
                <a:lnTo>
                  <a:pt x="195263" y="1976445"/>
                </a:lnTo>
                <a:lnTo>
                  <a:pt x="180340" y="1967874"/>
                </a:lnTo>
                <a:lnTo>
                  <a:pt x="166053" y="1958033"/>
                </a:lnTo>
                <a:lnTo>
                  <a:pt x="151765" y="1948192"/>
                </a:lnTo>
                <a:lnTo>
                  <a:pt x="138430" y="1937398"/>
                </a:lnTo>
                <a:lnTo>
                  <a:pt x="125095" y="1926605"/>
                </a:lnTo>
                <a:lnTo>
                  <a:pt x="112713" y="1914224"/>
                </a:lnTo>
                <a:lnTo>
                  <a:pt x="100648" y="1902161"/>
                </a:lnTo>
                <a:lnTo>
                  <a:pt x="89218" y="1889146"/>
                </a:lnTo>
                <a:lnTo>
                  <a:pt x="78423" y="1875813"/>
                </a:lnTo>
                <a:lnTo>
                  <a:pt x="68263" y="1862163"/>
                </a:lnTo>
                <a:lnTo>
                  <a:pt x="58420" y="1847560"/>
                </a:lnTo>
                <a:lnTo>
                  <a:pt x="49530" y="1832957"/>
                </a:lnTo>
                <a:lnTo>
                  <a:pt x="41275" y="1817402"/>
                </a:lnTo>
                <a:lnTo>
                  <a:pt x="33973" y="1801847"/>
                </a:lnTo>
                <a:lnTo>
                  <a:pt x="26670" y="1785340"/>
                </a:lnTo>
                <a:lnTo>
                  <a:pt x="20638" y="1769150"/>
                </a:lnTo>
                <a:lnTo>
                  <a:pt x="15240" y="1752325"/>
                </a:lnTo>
                <a:lnTo>
                  <a:pt x="10795" y="1735183"/>
                </a:lnTo>
                <a:lnTo>
                  <a:pt x="6985" y="1717723"/>
                </a:lnTo>
                <a:lnTo>
                  <a:pt x="5398" y="1708834"/>
                </a:lnTo>
                <a:lnTo>
                  <a:pt x="4128" y="1699946"/>
                </a:lnTo>
                <a:lnTo>
                  <a:pt x="2540" y="1691057"/>
                </a:lnTo>
                <a:lnTo>
                  <a:pt x="1905" y="1682168"/>
                </a:lnTo>
                <a:lnTo>
                  <a:pt x="635" y="1672962"/>
                </a:lnTo>
                <a:lnTo>
                  <a:pt x="318" y="1663756"/>
                </a:lnTo>
                <a:lnTo>
                  <a:pt x="0" y="1654550"/>
                </a:lnTo>
                <a:lnTo>
                  <a:pt x="0" y="1645027"/>
                </a:lnTo>
                <a:lnTo>
                  <a:pt x="0" y="1635503"/>
                </a:lnTo>
                <a:lnTo>
                  <a:pt x="318" y="1625980"/>
                </a:lnTo>
                <a:lnTo>
                  <a:pt x="1270" y="1616456"/>
                </a:lnTo>
                <a:lnTo>
                  <a:pt x="1905" y="1606615"/>
                </a:lnTo>
                <a:lnTo>
                  <a:pt x="2858" y="1597092"/>
                </a:lnTo>
                <a:lnTo>
                  <a:pt x="4445" y="1587568"/>
                </a:lnTo>
                <a:lnTo>
                  <a:pt x="5715" y="1578362"/>
                </a:lnTo>
                <a:lnTo>
                  <a:pt x="7620" y="1568839"/>
                </a:lnTo>
                <a:lnTo>
                  <a:pt x="9843" y="1559633"/>
                </a:lnTo>
                <a:lnTo>
                  <a:pt x="11748" y="1550744"/>
                </a:lnTo>
                <a:lnTo>
                  <a:pt x="14288" y="1541538"/>
                </a:lnTo>
                <a:lnTo>
                  <a:pt x="16828" y="1532649"/>
                </a:lnTo>
                <a:lnTo>
                  <a:pt x="20003" y="1523761"/>
                </a:lnTo>
                <a:lnTo>
                  <a:pt x="22860" y="1515190"/>
                </a:lnTo>
                <a:lnTo>
                  <a:pt x="26035" y="1506619"/>
                </a:lnTo>
                <a:lnTo>
                  <a:pt x="29528" y="1498047"/>
                </a:lnTo>
                <a:lnTo>
                  <a:pt x="33655" y="1489476"/>
                </a:lnTo>
                <a:lnTo>
                  <a:pt x="37465" y="1481223"/>
                </a:lnTo>
                <a:lnTo>
                  <a:pt x="41275" y="1472651"/>
                </a:lnTo>
                <a:lnTo>
                  <a:pt x="45720" y="1465033"/>
                </a:lnTo>
                <a:lnTo>
                  <a:pt x="50165" y="1456779"/>
                </a:lnTo>
                <a:lnTo>
                  <a:pt x="54928" y="1448843"/>
                </a:lnTo>
                <a:lnTo>
                  <a:pt x="59690" y="1441224"/>
                </a:lnTo>
                <a:lnTo>
                  <a:pt x="64453" y="1433605"/>
                </a:lnTo>
                <a:lnTo>
                  <a:pt x="69850" y="1426304"/>
                </a:lnTo>
                <a:lnTo>
                  <a:pt x="75248" y="1418685"/>
                </a:lnTo>
                <a:lnTo>
                  <a:pt x="80645" y="1411701"/>
                </a:lnTo>
                <a:lnTo>
                  <a:pt x="86360" y="1404400"/>
                </a:lnTo>
                <a:lnTo>
                  <a:pt x="92393" y="1397733"/>
                </a:lnTo>
                <a:lnTo>
                  <a:pt x="98425" y="1390749"/>
                </a:lnTo>
                <a:lnTo>
                  <a:pt x="104458" y="1384083"/>
                </a:lnTo>
                <a:lnTo>
                  <a:pt x="110808" y="1377734"/>
                </a:lnTo>
                <a:lnTo>
                  <a:pt x="117158" y="1371385"/>
                </a:lnTo>
                <a:lnTo>
                  <a:pt x="124143" y="1365353"/>
                </a:lnTo>
                <a:lnTo>
                  <a:pt x="130810" y="1359322"/>
                </a:lnTo>
                <a:lnTo>
                  <a:pt x="137795" y="1353290"/>
                </a:lnTo>
                <a:lnTo>
                  <a:pt x="144780" y="1347576"/>
                </a:lnTo>
                <a:lnTo>
                  <a:pt x="152083" y="1342179"/>
                </a:lnTo>
                <a:lnTo>
                  <a:pt x="159385" y="1336783"/>
                </a:lnTo>
                <a:lnTo>
                  <a:pt x="166688" y="1331386"/>
                </a:lnTo>
                <a:lnTo>
                  <a:pt x="174625" y="1326307"/>
                </a:lnTo>
                <a:lnTo>
                  <a:pt x="182563" y="1321545"/>
                </a:lnTo>
                <a:lnTo>
                  <a:pt x="190183" y="1316783"/>
                </a:lnTo>
                <a:lnTo>
                  <a:pt x="198120" y="1312657"/>
                </a:lnTo>
                <a:lnTo>
                  <a:pt x="206375" y="1308212"/>
                </a:lnTo>
                <a:lnTo>
                  <a:pt x="214630" y="1304085"/>
                </a:lnTo>
                <a:lnTo>
                  <a:pt x="222568" y="1299959"/>
                </a:lnTo>
                <a:lnTo>
                  <a:pt x="231140" y="1296467"/>
                </a:lnTo>
                <a:lnTo>
                  <a:pt x="239713" y="1292975"/>
                </a:lnTo>
                <a:lnTo>
                  <a:pt x="248285" y="1289800"/>
                </a:lnTo>
                <a:lnTo>
                  <a:pt x="257175" y="1286626"/>
                </a:lnTo>
                <a:lnTo>
                  <a:pt x="266065" y="1283769"/>
                </a:lnTo>
                <a:lnTo>
                  <a:pt x="274955" y="1281229"/>
                </a:lnTo>
                <a:lnTo>
                  <a:pt x="283845" y="1278689"/>
                </a:lnTo>
                <a:lnTo>
                  <a:pt x="293370" y="1276467"/>
                </a:lnTo>
                <a:lnTo>
                  <a:pt x="302260" y="1274563"/>
                </a:lnTo>
                <a:lnTo>
                  <a:pt x="311785" y="1272658"/>
                </a:lnTo>
                <a:lnTo>
                  <a:pt x="320993" y="1271388"/>
                </a:lnTo>
                <a:lnTo>
                  <a:pt x="330200" y="1269801"/>
                </a:lnTo>
                <a:lnTo>
                  <a:pt x="339725" y="1268848"/>
                </a:lnTo>
                <a:lnTo>
                  <a:pt x="349568" y="1267579"/>
                </a:lnTo>
                <a:lnTo>
                  <a:pt x="359093" y="1267261"/>
                </a:lnTo>
                <a:lnTo>
                  <a:pt x="368618" y="1266944"/>
                </a:lnTo>
                <a:lnTo>
                  <a:pt x="378778" y="1266626"/>
                </a:lnTo>
                <a:lnTo>
                  <a:pt x="393700" y="1266944"/>
                </a:lnTo>
                <a:lnTo>
                  <a:pt x="408623" y="1267896"/>
                </a:lnTo>
                <a:lnTo>
                  <a:pt x="423545" y="1269483"/>
                </a:lnTo>
                <a:lnTo>
                  <a:pt x="438150" y="1271705"/>
                </a:lnTo>
                <a:lnTo>
                  <a:pt x="452438" y="1274245"/>
                </a:lnTo>
                <a:lnTo>
                  <a:pt x="466725" y="1277420"/>
                </a:lnTo>
                <a:lnTo>
                  <a:pt x="481013" y="1280912"/>
                </a:lnTo>
                <a:lnTo>
                  <a:pt x="494665" y="1285038"/>
                </a:lnTo>
                <a:lnTo>
                  <a:pt x="508318" y="1289800"/>
                </a:lnTo>
                <a:lnTo>
                  <a:pt x="521653" y="1295197"/>
                </a:lnTo>
                <a:lnTo>
                  <a:pt x="534670" y="1300593"/>
                </a:lnTo>
                <a:lnTo>
                  <a:pt x="547370" y="1306942"/>
                </a:lnTo>
                <a:lnTo>
                  <a:pt x="560388" y="1313291"/>
                </a:lnTo>
                <a:lnTo>
                  <a:pt x="572453" y="1320275"/>
                </a:lnTo>
                <a:lnTo>
                  <a:pt x="584518" y="1327894"/>
                </a:lnTo>
                <a:lnTo>
                  <a:pt x="596265" y="1335830"/>
                </a:lnTo>
                <a:lnTo>
                  <a:pt x="1331278" y="600933"/>
                </a:lnTo>
                <a:lnTo>
                  <a:pt x="1323340" y="589188"/>
                </a:lnTo>
                <a:lnTo>
                  <a:pt x="1315720" y="577125"/>
                </a:lnTo>
                <a:lnTo>
                  <a:pt x="1308735" y="565062"/>
                </a:lnTo>
                <a:lnTo>
                  <a:pt x="1302068" y="552681"/>
                </a:lnTo>
                <a:lnTo>
                  <a:pt x="1295718" y="539666"/>
                </a:lnTo>
                <a:lnTo>
                  <a:pt x="1290320" y="526650"/>
                </a:lnTo>
                <a:lnTo>
                  <a:pt x="1285240" y="513000"/>
                </a:lnTo>
                <a:lnTo>
                  <a:pt x="1280160" y="499667"/>
                </a:lnTo>
                <a:lnTo>
                  <a:pt x="1276350" y="485699"/>
                </a:lnTo>
                <a:lnTo>
                  <a:pt x="1272223" y="471731"/>
                </a:lnTo>
                <a:lnTo>
                  <a:pt x="1269365" y="457446"/>
                </a:lnTo>
                <a:lnTo>
                  <a:pt x="1266508" y="442843"/>
                </a:lnTo>
                <a:lnTo>
                  <a:pt x="1264920" y="428241"/>
                </a:lnTo>
                <a:lnTo>
                  <a:pt x="1263333" y="413320"/>
                </a:lnTo>
                <a:lnTo>
                  <a:pt x="1262380" y="398400"/>
                </a:lnTo>
                <a:lnTo>
                  <a:pt x="1262063" y="383480"/>
                </a:lnTo>
                <a:lnTo>
                  <a:pt x="1262380" y="373639"/>
                </a:lnTo>
                <a:lnTo>
                  <a:pt x="1262698" y="363798"/>
                </a:lnTo>
                <a:lnTo>
                  <a:pt x="1263015" y="354275"/>
                </a:lnTo>
                <a:lnTo>
                  <a:pt x="1264285" y="344751"/>
                </a:lnTo>
                <a:lnTo>
                  <a:pt x="1265238" y="335228"/>
                </a:lnTo>
                <a:lnTo>
                  <a:pt x="1266190" y="325704"/>
                </a:lnTo>
                <a:lnTo>
                  <a:pt x="1268095" y="316498"/>
                </a:lnTo>
                <a:lnTo>
                  <a:pt x="1270000" y="307292"/>
                </a:lnTo>
                <a:lnTo>
                  <a:pt x="1271588" y="298086"/>
                </a:lnTo>
                <a:lnTo>
                  <a:pt x="1274128" y="288880"/>
                </a:lnTo>
                <a:lnTo>
                  <a:pt x="1276350" y="279674"/>
                </a:lnTo>
                <a:lnTo>
                  <a:pt x="1279208" y="270785"/>
                </a:lnTo>
                <a:lnTo>
                  <a:pt x="1282065" y="261897"/>
                </a:lnTo>
                <a:lnTo>
                  <a:pt x="1285240" y="253008"/>
                </a:lnTo>
                <a:lnTo>
                  <a:pt x="1288415" y="244437"/>
                </a:lnTo>
                <a:lnTo>
                  <a:pt x="1291908" y="236183"/>
                </a:lnTo>
                <a:lnTo>
                  <a:pt x="1295400" y="227930"/>
                </a:lnTo>
                <a:lnTo>
                  <a:pt x="1299528" y="219359"/>
                </a:lnTo>
                <a:lnTo>
                  <a:pt x="1303338" y="211105"/>
                </a:lnTo>
                <a:lnTo>
                  <a:pt x="1307465" y="202851"/>
                </a:lnTo>
                <a:lnTo>
                  <a:pt x="1312228" y="195232"/>
                </a:lnTo>
                <a:lnTo>
                  <a:pt x="1316990" y="187296"/>
                </a:lnTo>
                <a:lnTo>
                  <a:pt x="1321753" y="179360"/>
                </a:lnTo>
                <a:lnTo>
                  <a:pt x="1326833" y="172058"/>
                </a:lnTo>
                <a:lnTo>
                  <a:pt x="1331913" y="164440"/>
                </a:lnTo>
                <a:lnTo>
                  <a:pt x="1337310" y="156821"/>
                </a:lnTo>
                <a:lnTo>
                  <a:pt x="1343025" y="149837"/>
                </a:lnTo>
                <a:lnTo>
                  <a:pt x="1348423" y="142853"/>
                </a:lnTo>
                <a:lnTo>
                  <a:pt x="1354138" y="135552"/>
                </a:lnTo>
                <a:lnTo>
                  <a:pt x="1360488" y="128885"/>
                </a:lnTo>
                <a:lnTo>
                  <a:pt x="1366838" y="122536"/>
                </a:lnTo>
                <a:lnTo>
                  <a:pt x="1372870" y="115552"/>
                </a:lnTo>
                <a:lnTo>
                  <a:pt x="1379538" y="109521"/>
                </a:lnTo>
                <a:lnTo>
                  <a:pt x="1385888" y="103172"/>
                </a:lnTo>
                <a:lnTo>
                  <a:pt x="1392873" y="97140"/>
                </a:lnTo>
                <a:lnTo>
                  <a:pt x="1399858" y="91426"/>
                </a:lnTo>
                <a:lnTo>
                  <a:pt x="1406843" y="85712"/>
                </a:lnTo>
                <a:lnTo>
                  <a:pt x="1414145" y="79998"/>
                </a:lnTo>
                <a:lnTo>
                  <a:pt x="1421448" y="74601"/>
                </a:lnTo>
                <a:lnTo>
                  <a:pt x="1429068" y="69840"/>
                </a:lnTo>
                <a:lnTo>
                  <a:pt x="1436688" y="64760"/>
                </a:lnTo>
                <a:lnTo>
                  <a:pt x="1444308" y="59681"/>
                </a:lnTo>
                <a:lnTo>
                  <a:pt x="1452245" y="55237"/>
                </a:lnTo>
                <a:lnTo>
                  <a:pt x="1460183" y="50475"/>
                </a:lnTo>
                <a:lnTo>
                  <a:pt x="1468120" y="46348"/>
                </a:lnTo>
                <a:lnTo>
                  <a:pt x="1476375" y="42221"/>
                </a:lnTo>
                <a:lnTo>
                  <a:pt x="1484630" y="38412"/>
                </a:lnTo>
                <a:lnTo>
                  <a:pt x="1493203" y="34920"/>
                </a:lnTo>
                <a:lnTo>
                  <a:pt x="1501775" y="31111"/>
                </a:lnTo>
                <a:lnTo>
                  <a:pt x="1510348" y="27936"/>
                </a:lnTo>
                <a:lnTo>
                  <a:pt x="1519238" y="24762"/>
                </a:lnTo>
                <a:lnTo>
                  <a:pt x="1528128" y="21905"/>
                </a:lnTo>
                <a:lnTo>
                  <a:pt x="1537018" y="19048"/>
                </a:lnTo>
                <a:lnTo>
                  <a:pt x="1545908" y="17143"/>
                </a:lnTo>
                <a:lnTo>
                  <a:pt x="1555115" y="14603"/>
                </a:lnTo>
                <a:lnTo>
                  <a:pt x="1564323" y="12699"/>
                </a:lnTo>
                <a:lnTo>
                  <a:pt x="1573530" y="11111"/>
                </a:lnTo>
                <a:lnTo>
                  <a:pt x="1583055" y="9207"/>
                </a:lnTo>
                <a:lnTo>
                  <a:pt x="1592263" y="8254"/>
                </a:lnTo>
                <a:lnTo>
                  <a:pt x="1601788" y="6984"/>
                </a:lnTo>
                <a:lnTo>
                  <a:pt x="1611313" y="6032"/>
                </a:lnTo>
                <a:lnTo>
                  <a:pt x="1621155" y="5715"/>
                </a:lnTo>
                <a:lnTo>
                  <a:pt x="1630680" y="4762"/>
                </a:lnTo>
                <a:close/>
                <a:moveTo>
                  <a:pt x="324803" y="0"/>
                </a:moveTo>
                <a:lnTo>
                  <a:pt x="329565" y="0"/>
                </a:lnTo>
                <a:lnTo>
                  <a:pt x="532448" y="0"/>
                </a:lnTo>
                <a:lnTo>
                  <a:pt x="537210" y="0"/>
                </a:lnTo>
                <a:lnTo>
                  <a:pt x="541338" y="634"/>
                </a:lnTo>
                <a:lnTo>
                  <a:pt x="545783" y="1585"/>
                </a:lnTo>
                <a:lnTo>
                  <a:pt x="549593" y="3488"/>
                </a:lnTo>
                <a:lnTo>
                  <a:pt x="553403" y="5073"/>
                </a:lnTo>
                <a:lnTo>
                  <a:pt x="557213" y="7292"/>
                </a:lnTo>
                <a:lnTo>
                  <a:pt x="560705" y="9828"/>
                </a:lnTo>
                <a:lnTo>
                  <a:pt x="563563" y="12682"/>
                </a:lnTo>
                <a:lnTo>
                  <a:pt x="566420" y="15852"/>
                </a:lnTo>
                <a:lnTo>
                  <a:pt x="569278" y="19022"/>
                </a:lnTo>
                <a:lnTo>
                  <a:pt x="571183" y="22510"/>
                </a:lnTo>
                <a:lnTo>
                  <a:pt x="573088" y="26631"/>
                </a:lnTo>
                <a:lnTo>
                  <a:pt x="574675" y="30435"/>
                </a:lnTo>
                <a:lnTo>
                  <a:pt x="575628" y="34874"/>
                </a:lnTo>
                <a:lnTo>
                  <a:pt x="576263" y="38995"/>
                </a:lnTo>
                <a:lnTo>
                  <a:pt x="576580" y="43751"/>
                </a:lnTo>
                <a:lnTo>
                  <a:pt x="576580" y="284695"/>
                </a:lnTo>
                <a:lnTo>
                  <a:pt x="818198" y="284695"/>
                </a:lnTo>
                <a:lnTo>
                  <a:pt x="822326" y="285012"/>
                </a:lnTo>
                <a:lnTo>
                  <a:pt x="827088" y="285963"/>
                </a:lnTo>
                <a:lnTo>
                  <a:pt x="830898" y="286914"/>
                </a:lnTo>
                <a:lnTo>
                  <a:pt x="835343" y="288182"/>
                </a:lnTo>
                <a:lnTo>
                  <a:pt x="839153" y="290085"/>
                </a:lnTo>
                <a:lnTo>
                  <a:pt x="842646" y="292304"/>
                </a:lnTo>
                <a:lnTo>
                  <a:pt x="845821" y="294840"/>
                </a:lnTo>
                <a:lnTo>
                  <a:pt x="848996" y="297693"/>
                </a:lnTo>
                <a:lnTo>
                  <a:pt x="851853" y="300864"/>
                </a:lnTo>
                <a:lnTo>
                  <a:pt x="854393" y="304351"/>
                </a:lnTo>
                <a:lnTo>
                  <a:pt x="856616" y="307838"/>
                </a:lnTo>
                <a:lnTo>
                  <a:pt x="858521" y="311643"/>
                </a:lnTo>
                <a:lnTo>
                  <a:pt x="860108" y="315764"/>
                </a:lnTo>
                <a:lnTo>
                  <a:pt x="861378" y="319886"/>
                </a:lnTo>
                <a:lnTo>
                  <a:pt x="862013" y="324324"/>
                </a:lnTo>
                <a:lnTo>
                  <a:pt x="862013" y="328762"/>
                </a:lnTo>
                <a:lnTo>
                  <a:pt x="862013" y="531663"/>
                </a:lnTo>
                <a:lnTo>
                  <a:pt x="862013" y="535784"/>
                </a:lnTo>
                <a:lnTo>
                  <a:pt x="861378" y="540540"/>
                </a:lnTo>
                <a:lnTo>
                  <a:pt x="860108" y="544344"/>
                </a:lnTo>
                <a:lnTo>
                  <a:pt x="858521" y="548783"/>
                </a:lnTo>
                <a:lnTo>
                  <a:pt x="856616" y="552587"/>
                </a:lnTo>
                <a:lnTo>
                  <a:pt x="854393" y="556074"/>
                </a:lnTo>
                <a:lnTo>
                  <a:pt x="851853" y="559245"/>
                </a:lnTo>
                <a:lnTo>
                  <a:pt x="848996" y="562415"/>
                </a:lnTo>
                <a:lnTo>
                  <a:pt x="845821" y="565268"/>
                </a:lnTo>
                <a:lnTo>
                  <a:pt x="842646" y="567805"/>
                </a:lnTo>
                <a:lnTo>
                  <a:pt x="839153" y="570024"/>
                </a:lnTo>
                <a:lnTo>
                  <a:pt x="835343" y="572243"/>
                </a:lnTo>
                <a:lnTo>
                  <a:pt x="830898" y="573511"/>
                </a:lnTo>
                <a:lnTo>
                  <a:pt x="827088" y="574462"/>
                </a:lnTo>
                <a:lnTo>
                  <a:pt x="822326" y="575413"/>
                </a:lnTo>
                <a:lnTo>
                  <a:pt x="818198" y="575413"/>
                </a:lnTo>
                <a:lnTo>
                  <a:pt x="576580" y="575413"/>
                </a:lnTo>
                <a:lnTo>
                  <a:pt x="576580" y="816358"/>
                </a:lnTo>
                <a:lnTo>
                  <a:pt x="576263" y="821113"/>
                </a:lnTo>
                <a:lnTo>
                  <a:pt x="575628" y="825235"/>
                </a:lnTo>
                <a:lnTo>
                  <a:pt x="574675" y="829673"/>
                </a:lnTo>
                <a:lnTo>
                  <a:pt x="573088" y="833477"/>
                </a:lnTo>
                <a:lnTo>
                  <a:pt x="571183" y="837282"/>
                </a:lnTo>
                <a:lnTo>
                  <a:pt x="569278" y="841086"/>
                </a:lnTo>
                <a:lnTo>
                  <a:pt x="566420" y="844574"/>
                </a:lnTo>
                <a:lnTo>
                  <a:pt x="563563" y="847427"/>
                </a:lnTo>
                <a:lnTo>
                  <a:pt x="560705" y="850280"/>
                </a:lnTo>
                <a:lnTo>
                  <a:pt x="557213" y="852816"/>
                </a:lnTo>
                <a:lnTo>
                  <a:pt x="553403" y="855353"/>
                </a:lnTo>
                <a:lnTo>
                  <a:pt x="549593" y="856938"/>
                </a:lnTo>
                <a:lnTo>
                  <a:pt x="545783" y="858523"/>
                </a:lnTo>
                <a:lnTo>
                  <a:pt x="541338" y="859474"/>
                </a:lnTo>
                <a:lnTo>
                  <a:pt x="537210" y="860108"/>
                </a:lnTo>
                <a:lnTo>
                  <a:pt x="532448" y="860425"/>
                </a:lnTo>
                <a:lnTo>
                  <a:pt x="329565" y="860425"/>
                </a:lnTo>
                <a:lnTo>
                  <a:pt x="324803" y="860108"/>
                </a:lnTo>
                <a:lnTo>
                  <a:pt x="320675" y="859474"/>
                </a:lnTo>
                <a:lnTo>
                  <a:pt x="316230" y="858523"/>
                </a:lnTo>
                <a:lnTo>
                  <a:pt x="312420" y="856938"/>
                </a:lnTo>
                <a:lnTo>
                  <a:pt x="308610" y="855353"/>
                </a:lnTo>
                <a:lnTo>
                  <a:pt x="304800" y="852816"/>
                </a:lnTo>
                <a:lnTo>
                  <a:pt x="301625" y="850280"/>
                </a:lnTo>
                <a:lnTo>
                  <a:pt x="298450" y="847427"/>
                </a:lnTo>
                <a:lnTo>
                  <a:pt x="295593" y="844574"/>
                </a:lnTo>
                <a:lnTo>
                  <a:pt x="293053" y="841086"/>
                </a:lnTo>
                <a:lnTo>
                  <a:pt x="291148" y="837282"/>
                </a:lnTo>
                <a:lnTo>
                  <a:pt x="289243" y="833477"/>
                </a:lnTo>
                <a:lnTo>
                  <a:pt x="287338" y="829673"/>
                </a:lnTo>
                <a:lnTo>
                  <a:pt x="286385" y="825235"/>
                </a:lnTo>
                <a:lnTo>
                  <a:pt x="285750" y="821113"/>
                </a:lnTo>
                <a:lnTo>
                  <a:pt x="285750" y="816358"/>
                </a:lnTo>
                <a:lnTo>
                  <a:pt x="285750" y="575413"/>
                </a:lnTo>
                <a:lnTo>
                  <a:pt x="44133" y="575413"/>
                </a:lnTo>
                <a:lnTo>
                  <a:pt x="39688" y="575413"/>
                </a:lnTo>
                <a:lnTo>
                  <a:pt x="35243" y="574462"/>
                </a:lnTo>
                <a:lnTo>
                  <a:pt x="31115" y="573511"/>
                </a:lnTo>
                <a:lnTo>
                  <a:pt x="26988" y="572243"/>
                </a:lnTo>
                <a:lnTo>
                  <a:pt x="23178" y="570024"/>
                </a:lnTo>
                <a:lnTo>
                  <a:pt x="19685" y="567805"/>
                </a:lnTo>
                <a:lnTo>
                  <a:pt x="15875" y="565268"/>
                </a:lnTo>
                <a:lnTo>
                  <a:pt x="12700" y="562415"/>
                </a:lnTo>
                <a:lnTo>
                  <a:pt x="10478" y="559245"/>
                </a:lnTo>
                <a:lnTo>
                  <a:pt x="7620" y="556074"/>
                </a:lnTo>
                <a:lnTo>
                  <a:pt x="5398" y="552587"/>
                </a:lnTo>
                <a:lnTo>
                  <a:pt x="3493" y="548783"/>
                </a:lnTo>
                <a:lnTo>
                  <a:pt x="2223" y="544344"/>
                </a:lnTo>
                <a:lnTo>
                  <a:pt x="953" y="540540"/>
                </a:lnTo>
                <a:lnTo>
                  <a:pt x="318" y="535784"/>
                </a:lnTo>
                <a:lnTo>
                  <a:pt x="0" y="531663"/>
                </a:lnTo>
                <a:lnTo>
                  <a:pt x="0" y="328762"/>
                </a:lnTo>
                <a:lnTo>
                  <a:pt x="318" y="324324"/>
                </a:lnTo>
                <a:lnTo>
                  <a:pt x="953" y="319886"/>
                </a:lnTo>
                <a:lnTo>
                  <a:pt x="2223" y="315764"/>
                </a:lnTo>
                <a:lnTo>
                  <a:pt x="3493" y="311643"/>
                </a:lnTo>
                <a:lnTo>
                  <a:pt x="5398" y="307838"/>
                </a:lnTo>
                <a:lnTo>
                  <a:pt x="7620" y="304351"/>
                </a:lnTo>
                <a:lnTo>
                  <a:pt x="10478" y="300864"/>
                </a:lnTo>
                <a:lnTo>
                  <a:pt x="12700" y="297693"/>
                </a:lnTo>
                <a:lnTo>
                  <a:pt x="15875" y="294840"/>
                </a:lnTo>
                <a:lnTo>
                  <a:pt x="19685" y="292304"/>
                </a:lnTo>
                <a:lnTo>
                  <a:pt x="23178" y="290085"/>
                </a:lnTo>
                <a:lnTo>
                  <a:pt x="26988" y="288182"/>
                </a:lnTo>
                <a:lnTo>
                  <a:pt x="31115" y="286914"/>
                </a:lnTo>
                <a:lnTo>
                  <a:pt x="35243" y="285963"/>
                </a:lnTo>
                <a:lnTo>
                  <a:pt x="39688" y="285012"/>
                </a:lnTo>
                <a:lnTo>
                  <a:pt x="44133" y="284695"/>
                </a:lnTo>
                <a:lnTo>
                  <a:pt x="285750" y="284695"/>
                </a:lnTo>
                <a:lnTo>
                  <a:pt x="285750" y="43751"/>
                </a:lnTo>
                <a:lnTo>
                  <a:pt x="285750" y="38995"/>
                </a:lnTo>
                <a:lnTo>
                  <a:pt x="286385" y="34874"/>
                </a:lnTo>
                <a:lnTo>
                  <a:pt x="287338" y="30435"/>
                </a:lnTo>
                <a:lnTo>
                  <a:pt x="289243" y="26631"/>
                </a:lnTo>
                <a:lnTo>
                  <a:pt x="291148" y="22510"/>
                </a:lnTo>
                <a:lnTo>
                  <a:pt x="293053" y="19022"/>
                </a:lnTo>
                <a:lnTo>
                  <a:pt x="295593" y="15852"/>
                </a:lnTo>
                <a:lnTo>
                  <a:pt x="298450" y="12682"/>
                </a:lnTo>
                <a:lnTo>
                  <a:pt x="301625" y="9828"/>
                </a:lnTo>
                <a:lnTo>
                  <a:pt x="304800" y="7292"/>
                </a:lnTo>
                <a:lnTo>
                  <a:pt x="308610" y="5073"/>
                </a:lnTo>
                <a:lnTo>
                  <a:pt x="312420" y="3488"/>
                </a:lnTo>
                <a:lnTo>
                  <a:pt x="316230" y="1585"/>
                </a:lnTo>
                <a:lnTo>
                  <a:pt x="320675" y="634"/>
                </a:lnTo>
                <a:lnTo>
                  <a:pt x="324803"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sp>
        <p:nvSpPr>
          <p:cNvPr id="13" name="文本框 11"/>
          <p:cNvSpPr>
            <a:spLocks noChangeArrowheads="1"/>
          </p:cNvSpPr>
          <p:nvPr/>
        </p:nvSpPr>
        <p:spPr bwMode="auto">
          <a:xfrm>
            <a:off x="539750" y="4171950"/>
            <a:ext cx="17478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defRPr/>
            </a:pPr>
            <a:r>
              <a:rPr lang="zh-CN" altLang="en-US" sz="1350" dirty="0" smtClean="0">
                <a:latin typeface="Microsoft YaHei" charset="0"/>
                <a:ea typeface="Microsoft YaHei" charset="0"/>
                <a:sym typeface="黑体" charset="0"/>
              </a:rPr>
              <a:t>即时通讯，社交网络</a:t>
            </a:r>
            <a:endParaRPr lang="zh-CN" altLang="en-US" sz="1350" dirty="0">
              <a:latin typeface="Microsoft YaHei" charset="0"/>
              <a:ea typeface="Microsoft YaHei" charset="0"/>
              <a:sym typeface="黑体" charset="0"/>
            </a:endParaRPr>
          </a:p>
        </p:txBody>
      </p:sp>
      <p:grpSp>
        <p:nvGrpSpPr>
          <p:cNvPr id="10249" name="组合 14"/>
          <p:cNvGrpSpPr>
            <a:grpSpLocks/>
          </p:cNvGrpSpPr>
          <p:nvPr/>
        </p:nvGrpSpPr>
        <p:grpSpPr bwMode="auto">
          <a:xfrm>
            <a:off x="2044700" y="1511300"/>
            <a:ext cx="1012825" cy="1047750"/>
            <a:chOff x="0" y="0"/>
            <a:chExt cx="1532586" cy="1532586"/>
          </a:xfrm>
        </p:grpSpPr>
        <p:sp>
          <p:nvSpPr>
            <p:cNvPr id="15" name="椭圆 15"/>
            <p:cNvSpPr>
              <a:spLocks noChangeArrowheads="1"/>
            </p:cNvSpPr>
            <p:nvPr/>
          </p:nvSpPr>
          <p:spPr bwMode="auto">
            <a:xfrm>
              <a:off x="0" y="0"/>
              <a:ext cx="1532586" cy="1532586"/>
            </a:xfrm>
            <a:prstGeom prst="ellipse">
              <a:avLst/>
            </a:prstGeom>
            <a:solidFill>
              <a:srgbClr val="0081A5"/>
            </a:solidFill>
            <a:ln>
              <a:noFill/>
            </a:ln>
            <a:extLst>
              <a:ext uri="{91240B29-F687-4f45-9708-019B960494DF}">
                <a14:hiddenLine xmlns:a14="http://schemas.microsoft.com/office/drawing/2010/main" w="25400">
                  <a:solidFill>
                    <a:srgbClr val="AB0F59"/>
                  </a:solidFill>
                  <a:bevel/>
                  <a:headEnd/>
                  <a:tailEnd/>
                </a14:hiddenLine>
              </a:ext>
            </a:extLst>
          </p:spPr>
          <p:txBody>
            <a:bodyPr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defRPr/>
              </a:pPr>
              <a:endParaRPr lang="zh-CN" altLang="en-US" sz="1350">
                <a:solidFill>
                  <a:srgbClr val="FFFFFF"/>
                </a:solidFill>
                <a:latin typeface="黑体" charset="0"/>
                <a:ea typeface="黑体" charset="0"/>
                <a:sym typeface="黑体" charset="0"/>
              </a:endParaRPr>
            </a:p>
          </p:txBody>
        </p:sp>
        <p:sp>
          <p:nvSpPr>
            <p:cNvPr id="16" name="KSO_Shape"/>
            <p:cNvSpPr>
              <a:spLocks noChangeArrowheads="1"/>
            </p:cNvSpPr>
            <p:nvPr/>
          </p:nvSpPr>
          <p:spPr bwMode="auto">
            <a:xfrm>
              <a:off x="302674" y="301873"/>
              <a:ext cx="927239" cy="928840"/>
            </a:xfrm>
            <a:custGeom>
              <a:avLst/>
              <a:gdLst>
                <a:gd name="T0" fmla="*/ 163634 w 2019300"/>
                <a:gd name="T1" fmla="*/ 738 h 2024062"/>
                <a:gd name="T2" fmla="*/ 172816 w 2019300"/>
                <a:gd name="T3" fmla="*/ 3105 h 2024062"/>
                <a:gd name="T4" fmla="*/ 182891 w 2019300"/>
                <a:gd name="T5" fmla="*/ 9131 h 2024062"/>
                <a:gd name="T6" fmla="*/ 190501 w 2019300"/>
                <a:gd name="T7" fmla="*/ 17954 h 2024062"/>
                <a:gd name="T8" fmla="*/ 194969 w 2019300"/>
                <a:gd name="T9" fmla="*/ 28928 h 2024062"/>
                <a:gd name="T10" fmla="*/ 195955 w 2019300"/>
                <a:gd name="T11" fmla="*/ 49341 h 2024062"/>
                <a:gd name="T12" fmla="*/ 195122 w 2019300"/>
                <a:gd name="T13" fmla="*/ 56781 h 2024062"/>
                <a:gd name="T14" fmla="*/ 191364 w 2019300"/>
                <a:gd name="T15" fmla="*/ 64835 h 2024062"/>
                <a:gd name="T16" fmla="*/ 64517 w 2019300"/>
                <a:gd name="T17" fmla="*/ 191431 h 2024062"/>
                <a:gd name="T18" fmla="*/ 56445 w 2019300"/>
                <a:gd name="T19" fmla="*/ 195182 h 2024062"/>
                <a:gd name="T20" fmla="*/ 48989 w 2019300"/>
                <a:gd name="T21" fmla="*/ 196012 h 2024062"/>
                <a:gd name="T22" fmla="*/ 28500 w 2019300"/>
                <a:gd name="T23" fmla="*/ 195059 h 2024062"/>
                <a:gd name="T24" fmla="*/ 17500 w 2019300"/>
                <a:gd name="T25" fmla="*/ 190571 h 2024062"/>
                <a:gd name="T26" fmla="*/ 8658 w 2019300"/>
                <a:gd name="T27" fmla="*/ 182946 h 2024062"/>
                <a:gd name="T28" fmla="*/ 2588 w 2019300"/>
                <a:gd name="T29" fmla="*/ 172894 h 2024062"/>
                <a:gd name="T30" fmla="*/ 246 w 2019300"/>
                <a:gd name="T31" fmla="*/ 163763 h 2024062"/>
                <a:gd name="T32" fmla="*/ 31 w 2019300"/>
                <a:gd name="T33" fmla="*/ 157461 h 2024062"/>
                <a:gd name="T34" fmla="*/ 955 w 2019300"/>
                <a:gd name="T35" fmla="*/ 151036 h 2024062"/>
                <a:gd name="T36" fmla="*/ 2865 w 2019300"/>
                <a:gd name="T37" fmla="*/ 145072 h 2024062"/>
                <a:gd name="T38" fmla="*/ 5792 w 2019300"/>
                <a:gd name="T39" fmla="*/ 139569 h 2024062"/>
                <a:gd name="T40" fmla="*/ 9551 w 2019300"/>
                <a:gd name="T41" fmla="*/ 134681 h 2024062"/>
                <a:gd name="T42" fmla="*/ 14049 w 2019300"/>
                <a:gd name="T43" fmla="*/ 130500 h 2024062"/>
                <a:gd name="T44" fmla="*/ 19226 w 2019300"/>
                <a:gd name="T45" fmla="*/ 127119 h 2024062"/>
                <a:gd name="T46" fmla="*/ 24956 w 2019300"/>
                <a:gd name="T47" fmla="*/ 124598 h 2024062"/>
                <a:gd name="T48" fmla="*/ 31150 w 2019300"/>
                <a:gd name="T49" fmla="*/ 123122 h 2024062"/>
                <a:gd name="T50" fmla="*/ 38205 w 2019300"/>
                <a:gd name="T51" fmla="*/ 122692 h 2024062"/>
                <a:gd name="T52" fmla="*/ 48003 w 2019300"/>
                <a:gd name="T53" fmla="*/ 124444 h 2024062"/>
                <a:gd name="T54" fmla="*/ 56722 w 2019300"/>
                <a:gd name="T55" fmla="*/ 128595 h 2024062"/>
                <a:gd name="T56" fmla="*/ 125737 w 2019300"/>
                <a:gd name="T57" fmla="*/ 52262 h 2024062"/>
                <a:gd name="T58" fmla="*/ 122903 w 2019300"/>
                <a:gd name="T59" fmla="*/ 42886 h 2024062"/>
                <a:gd name="T60" fmla="*/ 122564 w 2019300"/>
                <a:gd name="T61" fmla="*/ 34308 h 2024062"/>
                <a:gd name="T62" fmla="*/ 123642 w 2019300"/>
                <a:gd name="T63" fmla="*/ 27975 h 2024062"/>
                <a:gd name="T64" fmla="*/ 125707 w 2019300"/>
                <a:gd name="T65" fmla="*/ 22073 h 2024062"/>
                <a:gd name="T66" fmla="*/ 128757 w 2019300"/>
                <a:gd name="T67" fmla="*/ 16662 h 2024062"/>
                <a:gd name="T68" fmla="*/ 132639 w 2019300"/>
                <a:gd name="T69" fmla="*/ 11867 h 2024062"/>
                <a:gd name="T70" fmla="*/ 137230 w 2019300"/>
                <a:gd name="T71" fmla="*/ 7747 h 2024062"/>
                <a:gd name="T72" fmla="*/ 142468 w 2019300"/>
                <a:gd name="T73" fmla="*/ 4488 h 2024062"/>
                <a:gd name="T74" fmla="*/ 148291 w 2019300"/>
                <a:gd name="T75" fmla="*/ 2121 h 2024062"/>
                <a:gd name="T76" fmla="*/ 154514 w 2019300"/>
                <a:gd name="T77" fmla="*/ 799 h 2024062"/>
                <a:gd name="T78" fmla="*/ 51669 w 2019300"/>
                <a:gd name="T79" fmla="*/ 0 h 2024062"/>
                <a:gd name="T80" fmla="*/ 54411 w 2019300"/>
                <a:gd name="T81" fmla="*/ 952 h 2024062"/>
                <a:gd name="T82" fmla="*/ 55860 w 2019300"/>
                <a:gd name="T83" fmla="*/ 3377 h 2024062"/>
                <a:gd name="T84" fmla="*/ 80631 w 2019300"/>
                <a:gd name="T85" fmla="*/ 27785 h 2024062"/>
                <a:gd name="T86" fmla="*/ 82911 w 2019300"/>
                <a:gd name="T87" fmla="*/ 29474 h 2024062"/>
                <a:gd name="T88" fmla="*/ 83650 w 2019300"/>
                <a:gd name="T89" fmla="*/ 51487 h 2024062"/>
                <a:gd name="T90" fmla="*/ 82665 w 2019300"/>
                <a:gd name="T91" fmla="*/ 54158 h 2024062"/>
                <a:gd name="T92" fmla="*/ 80261 w 2019300"/>
                <a:gd name="T93" fmla="*/ 55632 h 2024062"/>
                <a:gd name="T94" fmla="*/ 55767 w 2019300"/>
                <a:gd name="T95" fmla="*/ 80346 h 2024062"/>
                <a:gd name="T96" fmla="*/ 54073 w 2019300"/>
                <a:gd name="T97" fmla="*/ 82587 h 2024062"/>
                <a:gd name="T98" fmla="*/ 31981 w 2019300"/>
                <a:gd name="T99" fmla="*/ 83324 h 2024062"/>
                <a:gd name="T100" fmla="*/ 29270 w 2019300"/>
                <a:gd name="T101" fmla="*/ 82342 h 2024062"/>
                <a:gd name="T102" fmla="*/ 27791 w 2019300"/>
                <a:gd name="T103" fmla="*/ 79916 h 2024062"/>
                <a:gd name="T104" fmla="*/ 3019 w 2019300"/>
                <a:gd name="T105" fmla="*/ 55539 h 2024062"/>
                <a:gd name="T106" fmla="*/ 739 w 2019300"/>
                <a:gd name="T107" fmla="*/ 53851 h 2024062"/>
                <a:gd name="T108" fmla="*/ 0 w 2019300"/>
                <a:gd name="T109" fmla="*/ 31838 h 2024062"/>
                <a:gd name="T110" fmla="*/ 1017 w 2019300"/>
                <a:gd name="T111" fmla="*/ 29136 h 2024062"/>
                <a:gd name="T112" fmla="*/ 3420 w 2019300"/>
                <a:gd name="T113" fmla="*/ 27693 h 2024062"/>
                <a:gd name="T114" fmla="*/ 27884 w 2019300"/>
                <a:gd name="T115" fmla="*/ 2947 h 2024062"/>
                <a:gd name="T116" fmla="*/ 29578 w 2019300"/>
                <a:gd name="T117" fmla="*/ 706 h 20240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19300"/>
                <a:gd name="T178" fmla="*/ 0 h 2024062"/>
                <a:gd name="T179" fmla="*/ 2019300 w 2019300"/>
                <a:gd name="T180" fmla="*/ 2024062 h 20240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19300" h="2024062">
                  <a:moveTo>
                    <a:pt x="1630680" y="4762"/>
                  </a:moveTo>
                  <a:lnTo>
                    <a:pt x="1640523" y="4762"/>
                  </a:lnTo>
                  <a:lnTo>
                    <a:pt x="1650048" y="4762"/>
                  </a:lnTo>
                  <a:lnTo>
                    <a:pt x="1659255" y="5397"/>
                  </a:lnTo>
                  <a:lnTo>
                    <a:pt x="1668145" y="6032"/>
                  </a:lnTo>
                  <a:lnTo>
                    <a:pt x="1677353" y="6667"/>
                  </a:lnTo>
                  <a:lnTo>
                    <a:pt x="1686243" y="7619"/>
                  </a:lnTo>
                  <a:lnTo>
                    <a:pt x="1695450" y="8889"/>
                  </a:lnTo>
                  <a:lnTo>
                    <a:pt x="1704340" y="10159"/>
                  </a:lnTo>
                  <a:lnTo>
                    <a:pt x="1712913" y="12064"/>
                  </a:lnTo>
                  <a:lnTo>
                    <a:pt x="1730375" y="15556"/>
                  </a:lnTo>
                  <a:lnTo>
                    <a:pt x="1747838" y="20317"/>
                  </a:lnTo>
                  <a:lnTo>
                    <a:pt x="1764665" y="25714"/>
                  </a:lnTo>
                  <a:lnTo>
                    <a:pt x="1780858" y="32063"/>
                  </a:lnTo>
                  <a:lnTo>
                    <a:pt x="1797050" y="38729"/>
                  </a:lnTo>
                  <a:lnTo>
                    <a:pt x="1812608" y="46348"/>
                  </a:lnTo>
                  <a:lnTo>
                    <a:pt x="1827848" y="54284"/>
                  </a:lnTo>
                  <a:lnTo>
                    <a:pt x="1843088" y="63808"/>
                  </a:lnTo>
                  <a:lnTo>
                    <a:pt x="1857058" y="73331"/>
                  </a:lnTo>
                  <a:lnTo>
                    <a:pt x="1871028" y="83172"/>
                  </a:lnTo>
                  <a:lnTo>
                    <a:pt x="1884680" y="94283"/>
                  </a:lnTo>
                  <a:lnTo>
                    <a:pt x="1897380" y="105711"/>
                  </a:lnTo>
                  <a:lnTo>
                    <a:pt x="1909763" y="117457"/>
                  </a:lnTo>
                  <a:lnTo>
                    <a:pt x="1921510" y="130155"/>
                  </a:lnTo>
                  <a:lnTo>
                    <a:pt x="1932940" y="143170"/>
                  </a:lnTo>
                  <a:lnTo>
                    <a:pt x="1943735" y="156821"/>
                  </a:lnTo>
                  <a:lnTo>
                    <a:pt x="1953578" y="170789"/>
                  </a:lnTo>
                  <a:lnTo>
                    <a:pt x="1963103" y="185391"/>
                  </a:lnTo>
                  <a:lnTo>
                    <a:pt x="1971993" y="200311"/>
                  </a:lnTo>
                  <a:lnTo>
                    <a:pt x="1979930" y="215867"/>
                  </a:lnTo>
                  <a:lnTo>
                    <a:pt x="1987233" y="231739"/>
                  </a:lnTo>
                  <a:lnTo>
                    <a:pt x="1993900" y="247929"/>
                  </a:lnTo>
                  <a:lnTo>
                    <a:pt x="1999615" y="264436"/>
                  </a:lnTo>
                  <a:lnTo>
                    <a:pt x="2005013" y="281261"/>
                  </a:lnTo>
                  <a:lnTo>
                    <a:pt x="2009140" y="298721"/>
                  </a:lnTo>
                  <a:lnTo>
                    <a:pt x="2012950" y="316181"/>
                  </a:lnTo>
                  <a:lnTo>
                    <a:pt x="2014220" y="325069"/>
                  </a:lnTo>
                  <a:lnTo>
                    <a:pt x="2015808" y="333958"/>
                  </a:lnTo>
                  <a:lnTo>
                    <a:pt x="2016760" y="342847"/>
                  </a:lnTo>
                  <a:lnTo>
                    <a:pt x="2017395" y="352053"/>
                  </a:lnTo>
                  <a:lnTo>
                    <a:pt x="2019300" y="352053"/>
                  </a:lnTo>
                  <a:lnTo>
                    <a:pt x="2019300" y="509508"/>
                  </a:lnTo>
                  <a:lnTo>
                    <a:pt x="2018665" y="509508"/>
                  </a:lnTo>
                  <a:lnTo>
                    <a:pt x="2018983" y="522206"/>
                  </a:lnTo>
                  <a:lnTo>
                    <a:pt x="2018665" y="535539"/>
                  </a:lnTo>
                  <a:lnTo>
                    <a:pt x="2017713" y="548237"/>
                  </a:lnTo>
                  <a:lnTo>
                    <a:pt x="2016125" y="561252"/>
                  </a:lnTo>
                  <a:lnTo>
                    <a:pt x="2013903" y="573950"/>
                  </a:lnTo>
                  <a:lnTo>
                    <a:pt x="2010728" y="586331"/>
                  </a:lnTo>
                  <a:lnTo>
                    <a:pt x="2007235" y="599029"/>
                  </a:lnTo>
                  <a:lnTo>
                    <a:pt x="2002790" y="611409"/>
                  </a:lnTo>
                  <a:lnTo>
                    <a:pt x="1998028" y="623472"/>
                  </a:lnTo>
                  <a:lnTo>
                    <a:pt x="1992630" y="635218"/>
                  </a:lnTo>
                  <a:lnTo>
                    <a:pt x="1986280" y="646964"/>
                  </a:lnTo>
                  <a:lnTo>
                    <a:pt x="1979295" y="658392"/>
                  </a:lnTo>
                  <a:lnTo>
                    <a:pt x="1971993" y="669503"/>
                  </a:lnTo>
                  <a:lnTo>
                    <a:pt x="1963738" y="680296"/>
                  </a:lnTo>
                  <a:lnTo>
                    <a:pt x="1954848" y="690772"/>
                  </a:lnTo>
                  <a:lnTo>
                    <a:pt x="1945323" y="700613"/>
                  </a:lnTo>
                  <a:lnTo>
                    <a:pt x="695643" y="1950096"/>
                  </a:lnTo>
                  <a:lnTo>
                    <a:pt x="685800" y="1959620"/>
                  </a:lnTo>
                  <a:lnTo>
                    <a:pt x="675323" y="1968508"/>
                  </a:lnTo>
                  <a:lnTo>
                    <a:pt x="664845" y="1976762"/>
                  </a:lnTo>
                  <a:lnTo>
                    <a:pt x="653733" y="1984063"/>
                  </a:lnTo>
                  <a:lnTo>
                    <a:pt x="642303" y="1991047"/>
                  </a:lnTo>
                  <a:lnTo>
                    <a:pt x="630555" y="1997079"/>
                  </a:lnTo>
                  <a:lnTo>
                    <a:pt x="618808" y="2002793"/>
                  </a:lnTo>
                  <a:lnTo>
                    <a:pt x="606425" y="2007555"/>
                  </a:lnTo>
                  <a:lnTo>
                    <a:pt x="594043" y="2011999"/>
                  </a:lnTo>
                  <a:lnTo>
                    <a:pt x="581660" y="2015491"/>
                  </a:lnTo>
                  <a:lnTo>
                    <a:pt x="568960" y="2018348"/>
                  </a:lnTo>
                  <a:lnTo>
                    <a:pt x="555943" y="2020888"/>
                  </a:lnTo>
                  <a:lnTo>
                    <a:pt x="543243" y="2022157"/>
                  </a:lnTo>
                  <a:lnTo>
                    <a:pt x="530543" y="2023427"/>
                  </a:lnTo>
                  <a:lnTo>
                    <a:pt x="517525" y="2023745"/>
                  </a:lnTo>
                  <a:lnTo>
                    <a:pt x="504825" y="2023427"/>
                  </a:lnTo>
                  <a:lnTo>
                    <a:pt x="504825" y="2024062"/>
                  </a:lnTo>
                  <a:lnTo>
                    <a:pt x="347028" y="2024062"/>
                  </a:lnTo>
                  <a:lnTo>
                    <a:pt x="347028" y="2022157"/>
                  </a:lnTo>
                  <a:lnTo>
                    <a:pt x="337820" y="2021523"/>
                  </a:lnTo>
                  <a:lnTo>
                    <a:pt x="328930" y="2020570"/>
                  </a:lnTo>
                  <a:lnTo>
                    <a:pt x="320040" y="2018983"/>
                  </a:lnTo>
                  <a:lnTo>
                    <a:pt x="311150" y="2017713"/>
                  </a:lnTo>
                  <a:lnTo>
                    <a:pt x="293688" y="2014221"/>
                  </a:lnTo>
                  <a:lnTo>
                    <a:pt x="276543" y="2009459"/>
                  </a:lnTo>
                  <a:lnTo>
                    <a:pt x="259398" y="2004380"/>
                  </a:lnTo>
                  <a:lnTo>
                    <a:pt x="242888" y="1998349"/>
                  </a:lnTo>
                  <a:lnTo>
                    <a:pt x="226695" y="1992000"/>
                  </a:lnTo>
                  <a:lnTo>
                    <a:pt x="210820" y="1984381"/>
                  </a:lnTo>
                  <a:lnTo>
                    <a:pt x="195263" y="1976445"/>
                  </a:lnTo>
                  <a:lnTo>
                    <a:pt x="180340" y="1967874"/>
                  </a:lnTo>
                  <a:lnTo>
                    <a:pt x="166053" y="1958033"/>
                  </a:lnTo>
                  <a:lnTo>
                    <a:pt x="151765" y="1948192"/>
                  </a:lnTo>
                  <a:lnTo>
                    <a:pt x="138430" y="1937398"/>
                  </a:lnTo>
                  <a:lnTo>
                    <a:pt x="125095" y="1926605"/>
                  </a:lnTo>
                  <a:lnTo>
                    <a:pt x="112713" y="1914224"/>
                  </a:lnTo>
                  <a:lnTo>
                    <a:pt x="100648" y="1902161"/>
                  </a:lnTo>
                  <a:lnTo>
                    <a:pt x="89218" y="1889146"/>
                  </a:lnTo>
                  <a:lnTo>
                    <a:pt x="78423" y="1875813"/>
                  </a:lnTo>
                  <a:lnTo>
                    <a:pt x="68263" y="1862163"/>
                  </a:lnTo>
                  <a:lnTo>
                    <a:pt x="58420" y="1847560"/>
                  </a:lnTo>
                  <a:lnTo>
                    <a:pt x="49530" y="1832957"/>
                  </a:lnTo>
                  <a:lnTo>
                    <a:pt x="41275" y="1817402"/>
                  </a:lnTo>
                  <a:lnTo>
                    <a:pt x="33973" y="1801847"/>
                  </a:lnTo>
                  <a:lnTo>
                    <a:pt x="26670" y="1785340"/>
                  </a:lnTo>
                  <a:lnTo>
                    <a:pt x="20638" y="1769150"/>
                  </a:lnTo>
                  <a:lnTo>
                    <a:pt x="15240" y="1752325"/>
                  </a:lnTo>
                  <a:lnTo>
                    <a:pt x="10795" y="1735183"/>
                  </a:lnTo>
                  <a:lnTo>
                    <a:pt x="6985" y="1717723"/>
                  </a:lnTo>
                  <a:lnTo>
                    <a:pt x="5398" y="1708834"/>
                  </a:lnTo>
                  <a:lnTo>
                    <a:pt x="4128" y="1699946"/>
                  </a:lnTo>
                  <a:lnTo>
                    <a:pt x="2540" y="1691057"/>
                  </a:lnTo>
                  <a:lnTo>
                    <a:pt x="1905" y="1682168"/>
                  </a:lnTo>
                  <a:lnTo>
                    <a:pt x="635" y="1672962"/>
                  </a:lnTo>
                  <a:lnTo>
                    <a:pt x="318" y="1663756"/>
                  </a:lnTo>
                  <a:lnTo>
                    <a:pt x="0" y="1654550"/>
                  </a:lnTo>
                  <a:lnTo>
                    <a:pt x="0" y="1645027"/>
                  </a:lnTo>
                  <a:lnTo>
                    <a:pt x="0" y="1635503"/>
                  </a:lnTo>
                  <a:lnTo>
                    <a:pt x="318" y="1625980"/>
                  </a:lnTo>
                  <a:lnTo>
                    <a:pt x="1270" y="1616456"/>
                  </a:lnTo>
                  <a:lnTo>
                    <a:pt x="1905" y="1606615"/>
                  </a:lnTo>
                  <a:lnTo>
                    <a:pt x="2858" y="1597092"/>
                  </a:lnTo>
                  <a:lnTo>
                    <a:pt x="4445" y="1587568"/>
                  </a:lnTo>
                  <a:lnTo>
                    <a:pt x="5715" y="1578362"/>
                  </a:lnTo>
                  <a:lnTo>
                    <a:pt x="7620" y="1568839"/>
                  </a:lnTo>
                  <a:lnTo>
                    <a:pt x="9843" y="1559633"/>
                  </a:lnTo>
                  <a:lnTo>
                    <a:pt x="11748" y="1550744"/>
                  </a:lnTo>
                  <a:lnTo>
                    <a:pt x="14288" y="1541538"/>
                  </a:lnTo>
                  <a:lnTo>
                    <a:pt x="16828" y="1532649"/>
                  </a:lnTo>
                  <a:lnTo>
                    <a:pt x="20003" y="1523761"/>
                  </a:lnTo>
                  <a:lnTo>
                    <a:pt x="22860" y="1515190"/>
                  </a:lnTo>
                  <a:lnTo>
                    <a:pt x="26035" y="1506619"/>
                  </a:lnTo>
                  <a:lnTo>
                    <a:pt x="29528" y="1498047"/>
                  </a:lnTo>
                  <a:lnTo>
                    <a:pt x="33655" y="1489476"/>
                  </a:lnTo>
                  <a:lnTo>
                    <a:pt x="37465" y="1481223"/>
                  </a:lnTo>
                  <a:lnTo>
                    <a:pt x="41275" y="1472651"/>
                  </a:lnTo>
                  <a:lnTo>
                    <a:pt x="45720" y="1465033"/>
                  </a:lnTo>
                  <a:lnTo>
                    <a:pt x="50165" y="1456779"/>
                  </a:lnTo>
                  <a:lnTo>
                    <a:pt x="54928" y="1448843"/>
                  </a:lnTo>
                  <a:lnTo>
                    <a:pt x="59690" y="1441224"/>
                  </a:lnTo>
                  <a:lnTo>
                    <a:pt x="64453" y="1433605"/>
                  </a:lnTo>
                  <a:lnTo>
                    <a:pt x="69850" y="1426304"/>
                  </a:lnTo>
                  <a:lnTo>
                    <a:pt x="75248" y="1418685"/>
                  </a:lnTo>
                  <a:lnTo>
                    <a:pt x="80645" y="1411701"/>
                  </a:lnTo>
                  <a:lnTo>
                    <a:pt x="86360" y="1404400"/>
                  </a:lnTo>
                  <a:lnTo>
                    <a:pt x="92393" y="1397733"/>
                  </a:lnTo>
                  <a:lnTo>
                    <a:pt x="98425" y="1390749"/>
                  </a:lnTo>
                  <a:lnTo>
                    <a:pt x="104458" y="1384083"/>
                  </a:lnTo>
                  <a:lnTo>
                    <a:pt x="110808" y="1377734"/>
                  </a:lnTo>
                  <a:lnTo>
                    <a:pt x="117158" y="1371385"/>
                  </a:lnTo>
                  <a:lnTo>
                    <a:pt x="124143" y="1365353"/>
                  </a:lnTo>
                  <a:lnTo>
                    <a:pt x="130810" y="1359322"/>
                  </a:lnTo>
                  <a:lnTo>
                    <a:pt x="137795" y="1353290"/>
                  </a:lnTo>
                  <a:lnTo>
                    <a:pt x="144780" y="1347576"/>
                  </a:lnTo>
                  <a:lnTo>
                    <a:pt x="152083" y="1342179"/>
                  </a:lnTo>
                  <a:lnTo>
                    <a:pt x="159385" y="1336783"/>
                  </a:lnTo>
                  <a:lnTo>
                    <a:pt x="166688" y="1331386"/>
                  </a:lnTo>
                  <a:lnTo>
                    <a:pt x="174625" y="1326307"/>
                  </a:lnTo>
                  <a:lnTo>
                    <a:pt x="182563" y="1321545"/>
                  </a:lnTo>
                  <a:lnTo>
                    <a:pt x="190183" y="1316783"/>
                  </a:lnTo>
                  <a:lnTo>
                    <a:pt x="198120" y="1312657"/>
                  </a:lnTo>
                  <a:lnTo>
                    <a:pt x="206375" y="1308212"/>
                  </a:lnTo>
                  <a:lnTo>
                    <a:pt x="214630" y="1304085"/>
                  </a:lnTo>
                  <a:lnTo>
                    <a:pt x="222568" y="1299959"/>
                  </a:lnTo>
                  <a:lnTo>
                    <a:pt x="231140" y="1296467"/>
                  </a:lnTo>
                  <a:lnTo>
                    <a:pt x="239713" y="1292975"/>
                  </a:lnTo>
                  <a:lnTo>
                    <a:pt x="248285" y="1289800"/>
                  </a:lnTo>
                  <a:lnTo>
                    <a:pt x="257175" y="1286626"/>
                  </a:lnTo>
                  <a:lnTo>
                    <a:pt x="266065" y="1283769"/>
                  </a:lnTo>
                  <a:lnTo>
                    <a:pt x="274955" y="1281229"/>
                  </a:lnTo>
                  <a:lnTo>
                    <a:pt x="283845" y="1278689"/>
                  </a:lnTo>
                  <a:lnTo>
                    <a:pt x="293370" y="1276467"/>
                  </a:lnTo>
                  <a:lnTo>
                    <a:pt x="302260" y="1274563"/>
                  </a:lnTo>
                  <a:lnTo>
                    <a:pt x="311785" y="1272658"/>
                  </a:lnTo>
                  <a:lnTo>
                    <a:pt x="320993" y="1271388"/>
                  </a:lnTo>
                  <a:lnTo>
                    <a:pt x="330200" y="1269801"/>
                  </a:lnTo>
                  <a:lnTo>
                    <a:pt x="339725" y="1268848"/>
                  </a:lnTo>
                  <a:lnTo>
                    <a:pt x="349568" y="1267579"/>
                  </a:lnTo>
                  <a:lnTo>
                    <a:pt x="359093" y="1267261"/>
                  </a:lnTo>
                  <a:lnTo>
                    <a:pt x="368618" y="1266944"/>
                  </a:lnTo>
                  <a:lnTo>
                    <a:pt x="378778" y="1266626"/>
                  </a:lnTo>
                  <a:lnTo>
                    <a:pt x="393700" y="1266944"/>
                  </a:lnTo>
                  <a:lnTo>
                    <a:pt x="408623" y="1267896"/>
                  </a:lnTo>
                  <a:lnTo>
                    <a:pt x="423545" y="1269483"/>
                  </a:lnTo>
                  <a:lnTo>
                    <a:pt x="438150" y="1271705"/>
                  </a:lnTo>
                  <a:lnTo>
                    <a:pt x="452438" y="1274245"/>
                  </a:lnTo>
                  <a:lnTo>
                    <a:pt x="466725" y="1277420"/>
                  </a:lnTo>
                  <a:lnTo>
                    <a:pt x="481013" y="1280912"/>
                  </a:lnTo>
                  <a:lnTo>
                    <a:pt x="494665" y="1285038"/>
                  </a:lnTo>
                  <a:lnTo>
                    <a:pt x="508318" y="1289800"/>
                  </a:lnTo>
                  <a:lnTo>
                    <a:pt x="521653" y="1295197"/>
                  </a:lnTo>
                  <a:lnTo>
                    <a:pt x="534670" y="1300593"/>
                  </a:lnTo>
                  <a:lnTo>
                    <a:pt x="547370" y="1306942"/>
                  </a:lnTo>
                  <a:lnTo>
                    <a:pt x="560388" y="1313291"/>
                  </a:lnTo>
                  <a:lnTo>
                    <a:pt x="572453" y="1320275"/>
                  </a:lnTo>
                  <a:lnTo>
                    <a:pt x="584518" y="1327894"/>
                  </a:lnTo>
                  <a:lnTo>
                    <a:pt x="596265" y="1335830"/>
                  </a:lnTo>
                  <a:lnTo>
                    <a:pt x="1331278" y="600933"/>
                  </a:lnTo>
                  <a:lnTo>
                    <a:pt x="1323340" y="589188"/>
                  </a:lnTo>
                  <a:lnTo>
                    <a:pt x="1315720" y="577125"/>
                  </a:lnTo>
                  <a:lnTo>
                    <a:pt x="1308735" y="565062"/>
                  </a:lnTo>
                  <a:lnTo>
                    <a:pt x="1302068" y="552681"/>
                  </a:lnTo>
                  <a:lnTo>
                    <a:pt x="1295718" y="539666"/>
                  </a:lnTo>
                  <a:lnTo>
                    <a:pt x="1290320" y="526650"/>
                  </a:lnTo>
                  <a:lnTo>
                    <a:pt x="1285240" y="513000"/>
                  </a:lnTo>
                  <a:lnTo>
                    <a:pt x="1280160" y="499667"/>
                  </a:lnTo>
                  <a:lnTo>
                    <a:pt x="1276350" y="485699"/>
                  </a:lnTo>
                  <a:lnTo>
                    <a:pt x="1272223" y="471731"/>
                  </a:lnTo>
                  <a:lnTo>
                    <a:pt x="1269365" y="457446"/>
                  </a:lnTo>
                  <a:lnTo>
                    <a:pt x="1266508" y="442843"/>
                  </a:lnTo>
                  <a:lnTo>
                    <a:pt x="1264920" y="428241"/>
                  </a:lnTo>
                  <a:lnTo>
                    <a:pt x="1263333" y="413320"/>
                  </a:lnTo>
                  <a:lnTo>
                    <a:pt x="1262380" y="398400"/>
                  </a:lnTo>
                  <a:lnTo>
                    <a:pt x="1262063" y="383480"/>
                  </a:lnTo>
                  <a:lnTo>
                    <a:pt x="1262380" y="373639"/>
                  </a:lnTo>
                  <a:lnTo>
                    <a:pt x="1262698" y="363798"/>
                  </a:lnTo>
                  <a:lnTo>
                    <a:pt x="1263015" y="354275"/>
                  </a:lnTo>
                  <a:lnTo>
                    <a:pt x="1264285" y="344751"/>
                  </a:lnTo>
                  <a:lnTo>
                    <a:pt x="1265238" y="335228"/>
                  </a:lnTo>
                  <a:lnTo>
                    <a:pt x="1266190" y="325704"/>
                  </a:lnTo>
                  <a:lnTo>
                    <a:pt x="1268095" y="316498"/>
                  </a:lnTo>
                  <a:lnTo>
                    <a:pt x="1270000" y="307292"/>
                  </a:lnTo>
                  <a:lnTo>
                    <a:pt x="1271588" y="298086"/>
                  </a:lnTo>
                  <a:lnTo>
                    <a:pt x="1274128" y="288880"/>
                  </a:lnTo>
                  <a:lnTo>
                    <a:pt x="1276350" y="279674"/>
                  </a:lnTo>
                  <a:lnTo>
                    <a:pt x="1279208" y="270785"/>
                  </a:lnTo>
                  <a:lnTo>
                    <a:pt x="1282065" y="261897"/>
                  </a:lnTo>
                  <a:lnTo>
                    <a:pt x="1285240" y="253008"/>
                  </a:lnTo>
                  <a:lnTo>
                    <a:pt x="1288415" y="244437"/>
                  </a:lnTo>
                  <a:lnTo>
                    <a:pt x="1291908" y="236183"/>
                  </a:lnTo>
                  <a:lnTo>
                    <a:pt x="1295400" y="227930"/>
                  </a:lnTo>
                  <a:lnTo>
                    <a:pt x="1299528" y="219359"/>
                  </a:lnTo>
                  <a:lnTo>
                    <a:pt x="1303338" y="211105"/>
                  </a:lnTo>
                  <a:lnTo>
                    <a:pt x="1307465" y="202851"/>
                  </a:lnTo>
                  <a:lnTo>
                    <a:pt x="1312228" y="195232"/>
                  </a:lnTo>
                  <a:lnTo>
                    <a:pt x="1316990" y="187296"/>
                  </a:lnTo>
                  <a:lnTo>
                    <a:pt x="1321753" y="179360"/>
                  </a:lnTo>
                  <a:lnTo>
                    <a:pt x="1326833" y="172058"/>
                  </a:lnTo>
                  <a:lnTo>
                    <a:pt x="1331913" y="164440"/>
                  </a:lnTo>
                  <a:lnTo>
                    <a:pt x="1337310" y="156821"/>
                  </a:lnTo>
                  <a:lnTo>
                    <a:pt x="1343025" y="149837"/>
                  </a:lnTo>
                  <a:lnTo>
                    <a:pt x="1348423" y="142853"/>
                  </a:lnTo>
                  <a:lnTo>
                    <a:pt x="1354138" y="135552"/>
                  </a:lnTo>
                  <a:lnTo>
                    <a:pt x="1360488" y="128885"/>
                  </a:lnTo>
                  <a:lnTo>
                    <a:pt x="1366838" y="122536"/>
                  </a:lnTo>
                  <a:lnTo>
                    <a:pt x="1372870" y="115552"/>
                  </a:lnTo>
                  <a:lnTo>
                    <a:pt x="1379538" y="109521"/>
                  </a:lnTo>
                  <a:lnTo>
                    <a:pt x="1385888" y="103172"/>
                  </a:lnTo>
                  <a:lnTo>
                    <a:pt x="1392873" y="97140"/>
                  </a:lnTo>
                  <a:lnTo>
                    <a:pt x="1399858" y="91426"/>
                  </a:lnTo>
                  <a:lnTo>
                    <a:pt x="1406843" y="85712"/>
                  </a:lnTo>
                  <a:lnTo>
                    <a:pt x="1414145" y="79998"/>
                  </a:lnTo>
                  <a:lnTo>
                    <a:pt x="1421448" y="74601"/>
                  </a:lnTo>
                  <a:lnTo>
                    <a:pt x="1429068" y="69840"/>
                  </a:lnTo>
                  <a:lnTo>
                    <a:pt x="1436688" y="64760"/>
                  </a:lnTo>
                  <a:lnTo>
                    <a:pt x="1444308" y="59681"/>
                  </a:lnTo>
                  <a:lnTo>
                    <a:pt x="1452245" y="55237"/>
                  </a:lnTo>
                  <a:lnTo>
                    <a:pt x="1460183" y="50475"/>
                  </a:lnTo>
                  <a:lnTo>
                    <a:pt x="1468120" y="46348"/>
                  </a:lnTo>
                  <a:lnTo>
                    <a:pt x="1476375" y="42221"/>
                  </a:lnTo>
                  <a:lnTo>
                    <a:pt x="1484630" y="38412"/>
                  </a:lnTo>
                  <a:lnTo>
                    <a:pt x="1493203" y="34920"/>
                  </a:lnTo>
                  <a:lnTo>
                    <a:pt x="1501775" y="31111"/>
                  </a:lnTo>
                  <a:lnTo>
                    <a:pt x="1510348" y="27936"/>
                  </a:lnTo>
                  <a:lnTo>
                    <a:pt x="1519238" y="24762"/>
                  </a:lnTo>
                  <a:lnTo>
                    <a:pt x="1528128" y="21905"/>
                  </a:lnTo>
                  <a:lnTo>
                    <a:pt x="1537018" y="19048"/>
                  </a:lnTo>
                  <a:lnTo>
                    <a:pt x="1545908" y="17143"/>
                  </a:lnTo>
                  <a:lnTo>
                    <a:pt x="1555115" y="14603"/>
                  </a:lnTo>
                  <a:lnTo>
                    <a:pt x="1564323" y="12699"/>
                  </a:lnTo>
                  <a:lnTo>
                    <a:pt x="1573530" y="11111"/>
                  </a:lnTo>
                  <a:lnTo>
                    <a:pt x="1583055" y="9207"/>
                  </a:lnTo>
                  <a:lnTo>
                    <a:pt x="1592263" y="8254"/>
                  </a:lnTo>
                  <a:lnTo>
                    <a:pt x="1601788" y="6984"/>
                  </a:lnTo>
                  <a:lnTo>
                    <a:pt x="1611313" y="6032"/>
                  </a:lnTo>
                  <a:lnTo>
                    <a:pt x="1621155" y="5715"/>
                  </a:lnTo>
                  <a:lnTo>
                    <a:pt x="1630680" y="4762"/>
                  </a:lnTo>
                  <a:close/>
                  <a:moveTo>
                    <a:pt x="324803" y="0"/>
                  </a:moveTo>
                  <a:lnTo>
                    <a:pt x="329565" y="0"/>
                  </a:lnTo>
                  <a:lnTo>
                    <a:pt x="532448" y="0"/>
                  </a:lnTo>
                  <a:lnTo>
                    <a:pt x="537210" y="0"/>
                  </a:lnTo>
                  <a:lnTo>
                    <a:pt x="541338" y="634"/>
                  </a:lnTo>
                  <a:lnTo>
                    <a:pt x="545783" y="1585"/>
                  </a:lnTo>
                  <a:lnTo>
                    <a:pt x="549593" y="3488"/>
                  </a:lnTo>
                  <a:lnTo>
                    <a:pt x="553403" y="5073"/>
                  </a:lnTo>
                  <a:lnTo>
                    <a:pt x="557213" y="7292"/>
                  </a:lnTo>
                  <a:lnTo>
                    <a:pt x="560705" y="9828"/>
                  </a:lnTo>
                  <a:lnTo>
                    <a:pt x="563563" y="12682"/>
                  </a:lnTo>
                  <a:lnTo>
                    <a:pt x="566420" y="15852"/>
                  </a:lnTo>
                  <a:lnTo>
                    <a:pt x="569278" y="19022"/>
                  </a:lnTo>
                  <a:lnTo>
                    <a:pt x="571183" y="22510"/>
                  </a:lnTo>
                  <a:lnTo>
                    <a:pt x="573088" y="26631"/>
                  </a:lnTo>
                  <a:lnTo>
                    <a:pt x="574675" y="30435"/>
                  </a:lnTo>
                  <a:lnTo>
                    <a:pt x="575628" y="34874"/>
                  </a:lnTo>
                  <a:lnTo>
                    <a:pt x="576263" y="38995"/>
                  </a:lnTo>
                  <a:lnTo>
                    <a:pt x="576580" y="43751"/>
                  </a:lnTo>
                  <a:lnTo>
                    <a:pt x="576580" y="284695"/>
                  </a:lnTo>
                  <a:lnTo>
                    <a:pt x="818198" y="284695"/>
                  </a:lnTo>
                  <a:lnTo>
                    <a:pt x="822326" y="285012"/>
                  </a:lnTo>
                  <a:lnTo>
                    <a:pt x="827088" y="285963"/>
                  </a:lnTo>
                  <a:lnTo>
                    <a:pt x="830898" y="286914"/>
                  </a:lnTo>
                  <a:lnTo>
                    <a:pt x="835343" y="288182"/>
                  </a:lnTo>
                  <a:lnTo>
                    <a:pt x="839153" y="290085"/>
                  </a:lnTo>
                  <a:lnTo>
                    <a:pt x="842646" y="292304"/>
                  </a:lnTo>
                  <a:lnTo>
                    <a:pt x="845821" y="294840"/>
                  </a:lnTo>
                  <a:lnTo>
                    <a:pt x="848996" y="297693"/>
                  </a:lnTo>
                  <a:lnTo>
                    <a:pt x="851853" y="300864"/>
                  </a:lnTo>
                  <a:lnTo>
                    <a:pt x="854393" y="304351"/>
                  </a:lnTo>
                  <a:lnTo>
                    <a:pt x="856616" y="307838"/>
                  </a:lnTo>
                  <a:lnTo>
                    <a:pt x="858521" y="311643"/>
                  </a:lnTo>
                  <a:lnTo>
                    <a:pt x="860108" y="315764"/>
                  </a:lnTo>
                  <a:lnTo>
                    <a:pt x="861378" y="319886"/>
                  </a:lnTo>
                  <a:lnTo>
                    <a:pt x="862013" y="324324"/>
                  </a:lnTo>
                  <a:lnTo>
                    <a:pt x="862013" y="328762"/>
                  </a:lnTo>
                  <a:lnTo>
                    <a:pt x="862013" y="531663"/>
                  </a:lnTo>
                  <a:lnTo>
                    <a:pt x="862013" y="535784"/>
                  </a:lnTo>
                  <a:lnTo>
                    <a:pt x="861378" y="540540"/>
                  </a:lnTo>
                  <a:lnTo>
                    <a:pt x="860108" y="544344"/>
                  </a:lnTo>
                  <a:lnTo>
                    <a:pt x="858521" y="548783"/>
                  </a:lnTo>
                  <a:lnTo>
                    <a:pt x="856616" y="552587"/>
                  </a:lnTo>
                  <a:lnTo>
                    <a:pt x="854393" y="556074"/>
                  </a:lnTo>
                  <a:lnTo>
                    <a:pt x="851853" y="559245"/>
                  </a:lnTo>
                  <a:lnTo>
                    <a:pt x="848996" y="562415"/>
                  </a:lnTo>
                  <a:lnTo>
                    <a:pt x="845821" y="565268"/>
                  </a:lnTo>
                  <a:lnTo>
                    <a:pt x="842646" y="567805"/>
                  </a:lnTo>
                  <a:lnTo>
                    <a:pt x="839153" y="570024"/>
                  </a:lnTo>
                  <a:lnTo>
                    <a:pt x="835343" y="572243"/>
                  </a:lnTo>
                  <a:lnTo>
                    <a:pt x="830898" y="573511"/>
                  </a:lnTo>
                  <a:lnTo>
                    <a:pt x="827088" y="574462"/>
                  </a:lnTo>
                  <a:lnTo>
                    <a:pt x="822326" y="575413"/>
                  </a:lnTo>
                  <a:lnTo>
                    <a:pt x="818198" y="575413"/>
                  </a:lnTo>
                  <a:lnTo>
                    <a:pt x="576580" y="575413"/>
                  </a:lnTo>
                  <a:lnTo>
                    <a:pt x="576580" y="816358"/>
                  </a:lnTo>
                  <a:lnTo>
                    <a:pt x="576263" y="821113"/>
                  </a:lnTo>
                  <a:lnTo>
                    <a:pt x="575628" y="825235"/>
                  </a:lnTo>
                  <a:lnTo>
                    <a:pt x="574675" y="829673"/>
                  </a:lnTo>
                  <a:lnTo>
                    <a:pt x="573088" y="833477"/>
                  </a:lnTo>
                  <a:lnTo>
                    <a:pt x="571183" y="837282"/>
                  </a:lnTo>
                  <a:lnTo>
                    <a:pt x="569278" y="841086"/>
                  </a:lnTo>
                  <a:lnTo>
                    <a:pt x="566420" y="844574"/>
                  </a:lnTo>
                  <a:lnTo>
                    <a:pt x="563563" y="847427"/>
                  </a:lnTo>
                  <a:lnTo>
                    <a:pt x="560705" y="850280"/>
                  </a:lnTo>
                  <a:lnTo>
                    <a:pt x="557213" y="852816"/>
                  </a:lnTo>
                  <a:lnTo>
                    <a:pt x="553403" y="855353"/>
                  </a:lnTo>
                  <a:lnTo>
                    <a:pt x="549593" y="856938"/>
                  </a:lnTo>
                  <a:lnTo>
                    <a:pt x="545783" y="858523"/>
                  </a:lnTo>
                  <a:lnTo>
                    <a:pt x="541338" y="859474"/>
                  </a:lnTo>
                  <a:lnTo>
                    <a:pt x="537210" y="860108"/>
                  </a:lnTo>
                  <a:lnTo>
                    <a:pt x="532448" y="860425"/>
                  </a:lnTo>
                  <a:lnTo>
                    <a:pt x="329565" y="860425"/>
                  </a:lnTo>
                  <a:lnTo>
                    <a:pt x="324803" y="860108"/>
                  </a:lnTo>
                  <a:lnTo>
                    <a:pt x="320675" y="859474"/>
                  </a:lnTo>
                  <a:lnTo>
                    <a:pt x="316230" y="858523"/>
                  </a:lnTo>
                  <a:lnTo>
                    <a:pt x="312420" y="856938"/>
                  </a:lnTo>
                  <a:lnTo>
                    <a:pt x="308610" y="855353"/>
                  </a:lnTo>
                  <a:lnTo>
                    <a:pt x="304800" y="852816"/>
                  </a:lnTo>
                  <a:lnTo>
                    <a:pt x="301625" y="850280"/>
                  </a:lnTo>
                  <a:lnTo>
                    <a:pt x="298450" y="847427"/>
                  </a:lnTo>
                  <a:lnTo>
                    <a:pt x="295593" y="844574"/>
                  </a:lnTo>
                  <a:lnTo>
                    <a:pt x="293053" y="841086"/>
                  </a:lnTo>
                  <a:lnTo>
                    <a:pt x="291148" y="837282"/>
                  </a:lnTo>
                  <a:lnTo>
                    <a:pt x="289243" y="833477"/>
                  </a:lnTo>
                  <a:lnTo>
                    <a:pt x="287338" y="829673"/>
                  </a:lnTo>
                  <a:lnTo>
                    <a:pt x="286385" y="825235"/>
                  </a:lnTo>
                  <a:lnTo>
                    <a:pt x="285750" y="821113"/>
                  </a:lnTo>
                  <a:lnTo>
                    <a:pt x="285750" y="816358"/>
                  </a:lnTo>
                  <a:lnTo>
                    <a:pt x="285750" y="575413"/>
                  </a:lnTo>
                  <a:lnTo>
                    <a:pt x="44133" y="575413"/>
                  </a:lnTo>
                  <a:lnTo>
                    <a:pt x="39688" y="575413"/>
                  </a:lnTo>
                  <a:lnTo>
                    <a:pt x="35243" y="574462"/>
                  </a:lnTo>
                  <a:lnTo>
                    <a:pt x="31115" y="573511"/>
                  </a:lnTo>
                  <a:lnTo>
                    <a:pt x="26988" y="572243"/>
                  </a:lnTo>
                  <a:lnTo>
                    <a:pt x="23178" y="570024"/>
                  </a:lnTo>
                  <a:lnTo>
                    <a:pt x="19685" y="567805"/>
                  </a:lnTo>
                  <a:lnTo>
                    <a:pt x="15875" y="565268"/>
                  </a:lnTo>
                  <a:lnTo>
                    <a:pt x="12700" y="562415"/>
                  </a:lnTo>
                  <a:lnTo>
                    <a:pt x="10478" y="559245"/>
                  </a:lnTo>
                  <a:lnTo>
                    <a:pt x="7620" y="556074"/>
                  </a:lnTo>
                  <a:lnTo>
                    <a:pt x="5398" y="552587"/>
                  </a:lnTo>
                  <a:lnTo>
                    <a:pt x="3493" y="548783"/>
                  </a:lnTo>
                  <a:lnTo>
                    <a:pt x="2223" y="544344"/>
                  </a:lnTo>
                  <a:lnTo>
                    <a:pt x="953" y="540540"/>
                  </a:lnTo>
                  <a:lnTo>
                    <a:pt x="318" y="535784"/>
                  </a:lnTo>
                  <a:lnTo>
                    <a:pt x="0" y="531663"/>
                  </a:lnTo>
                  <a:lnTo>
                    <a:pt x="0" y="328762"/>
                  </a:lnTo>
                  <a:lnTo>
                    <a:pt x="318" y="324324"/>
                  </a:lnTo>
                  <a:lnTo>
                    <a:pt x="953" y="319886"/>
                  </a:lnTo>
                  <a:lnTo>
                    <a:pt x="2223" y="315764"/>
                  </a:lnTo>
                  <a:lnTo>
                    <a:pt x="3493" y="311643"/>
                  </a:lnTo>
                  <a:lnTo>
                    <a:pt x="5398" y="307838"/>
                  </a:lnTo>
                  <a:lnTo>
                    <a:pt x="7620" y="304351"/>
                  </a:lnTo>
                  <a:lnTo>
                    <a:pt x="10478" y="300864"/>
                  </a:lnTo>
                  <a:lnTo>
                    <a:pt x="12700" y="297693"/>
                  </a:lnTo>
                  <a:lnTo>
                    <a:pt x="15875" y="294840"/>
                  </a:lnTo>
                  <a:lnTo>
                    <a:pt x="19685" y="292304"/>
                  </a:lnTo>
                  <a:lnTo>
                    <a:pt x="23178" y="290085"/>
                  </a:lnTo>
                  <a:lnTo>
                    <a:pt x="26988" y="288182"/>
                  </a:lnTo>
                  <a:lnTo>
                    <a:pt x="31115" y="286914"/>
                  </a:lnTo>
                  <a:lnTo>
                    <a:pt x="35243" y="285963"/>
                  </a:lnTo>
                  <a:lnTo>
                    <a:pt x="39688" y="285012"/>
                  </a:lnTo>
                  <a:lnTo>
                    <a:pt x="44133" y="284695"/>
                  </a:lnTo>
                  <a:lnTo>
                    <a:pt x="285750" y="284695"/>
                  </a:lnTo>
                  <a:lnTo>
                    <a:pt x="285750" y="43751"/>
                  </a:lnTo>
                  <a:lnTo>
                    <a:pt x="285750" y="38995"/>
                  </a:lnTo>
                  <a:lnTo>
                    <a:pt x="286385" y="34874"/>
                  </a:lnTo>
                  <a:lnTo>
                    <a:pt x="287338" y="30435"/>
                  </a:lnTo>
                  <a:lnTo>
                    <a:pt x="289243" y="26631"/>
                  </a:lnTo>
                  <a:lnTo>
                    <a:pt x="291148" y="22510"/>
                  </a:lnTo>
                  <a:lnTo>
                    <a:pt x="293053" y="19022"/>
                  </a:lnTo>
                  <a:lnTo>
                    <a:pt x="295593" y="15852"/>
                  </a:lnTo>
                  <a:lnTo>
                    <a:pt x="298450" y="12682"/>
                  </a:lnTo>
                  <a:lnTo>
                    <a:pt x="301625" y="9828"/>
                  </a:lnTo>
                  <a:lnTo>
                    <a:pt x="304800" y="7292"/>
                  </a:lnTo>
                  <a:lnTo>
                    <a:pt x="308610" y="5073"/>
                  </a:lnTo>
                  <a:lnTo>
                    <a:pt x="312420" y="3488"/>
                  </a:lnTo>
                  <a:lnTo>
                    <a:pt x="316230" y="1585"/>
                  </a:lnTo>
                  <a:lnTo>
                    <a:pt x="320675" y="634"/>
                  </a:lnTo>
                  <a:lnTo>
                    <a:pt x="324803" y="0"/>
                  </a:lnTo>
                  <a:close/>
                </a:path>
              </a:pathLst>
            </a:custGeom>
            <a:solidFill>
              <a:srgbClr val="0081A5"/>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grpSp>
      <p:grpSp>
        <p:nvGrpSpPr>
          <p:cNvPr id="17" name="组合 17"/>
          <p:cNvGrpSpPr>
            <a:grpSpLocks/>
          </p:cNvGrpSpPr>
          <p:nvPr/>
        </p:nvGrpSpPr>
        <p:grpSpPr bwMode="auto">
          <a:xfrm>
            <a:off x="4178878" y="826042"/>
            <a:ext cx="1012031" cy="1000922"/>
            <a:chOff x="0" y="0"/>
            <a:chExt cx="1532586" cy="1532586"/>
          </a:xfrm>
          <a:solidFill>
            <a:schemeClr val="tx2">
              <a:lumMod val="60000"/>
              <a:lumOff val="40000"/>
            </a:schemeClr>
          </a:solidFill>
        </p:grpSpPr>
        <p:sp>
          <p:nvSpPr>
            <p:cNvPr id="18" name="椭圆 18"/>
            <p:cNvSpPr>
              <a:spLocks noChangeArrowheads="1"/>
            </p:cNvSpPr>
            <p:nvPr/>
          </p:nvSpPr>
          <p:spPr bwMode="auto">
            <a:xfrm>
              <a:off x="0" y="0"/>
              <a:ext cx="1532586" cy="1532586"/>
            </a:xfrm>
            <a:prstGeom prst="ellipse">
              <a:avLst/>
            </a:prstGeom>
            <a:grpFill/>
            <a:ln>
              <a:noFill/>
            </a:ln>
            <a:extLst>
              <a:ext uri="{91240B29-F687-4f45-9708-019B960494DF}">
                <a14:hiddenLine xmlns:a14="http://schemas.microsoft.com/office/drawing/2010/main" w="25400" cap="flat" cmpd="sng">
                  <a:solidFill>
                    <a:srgbClr val="AB0F59"/>
                  </a:solidFill>
                  <a:bevel/>
                  <a:headEnd/>
                  <a:tailEnd/>
                </a14:hiddenLine>
              </a:ext>
            </a:extLst>
          </p:spPr>
          <p:txBody>
            <a:bodyPr anchor="ctr"/>
            <a:lstStyle/>
            <a:p>
              <a:pPr algn="ctr">
                <a:defRPr/>
              </a:pPr>
              <a:endParaRPr lang="zh-CN" altLang="en-US" sz="1350">
                <a:solidFill>
                  <a:srgbClr val="FFFFFF"/>
                </a:solidFill>
                <a:latin typeface="黑体" charset="0"/>
                <a:ea typeface="黑体" charset="0"/>
                <a:cs typeface="黑体" charset="0"/>
                <a:sym typeface="黑体" charset="0"/>
              </a:endParaRPr>
            </a:p>
          </p:txBody>
        </p:sp>
        <p:sp>
          <p:nvSpPr>
            <p:cNvPr id="19" name="KSO_Shape"/>
            <p:cNvSpPr>
              <a:spLocks noChangeArrowheads="1"/>
            </p:cNvSpPr>
            <p:nvPr/>
          </p:nvSpPr>
          <p:spPr bwMode="auto">
            <a:xfrm>
              <a:off x="302324" y="301549"/>
              <a:ext cx="927938" cy="929487"/>
            </a:xfrm>
            <a:custGeom>
              <a:avLst/>
              <a:gdLst>
                <a:gd name="T0" fmla="*/ 1686243 w 2019300"/>
                <a:gd name="T1" fmla="*/ 7619 h 2024062"/>
                <a:gd name="T2" fmla="*/ 1780858 w 2019300"/>
                <a:gd name="T3" fmla="*/ 32063 h 2024062"/>
                <a:gd name="T4" fmla="*/ 1884680 w 2019300"/>
                <a:gd name="T5" fmla="*/ 94283 h 2024062"/>
                <a:gd name="T6" fmla="*/ 1963103 w 2019300"/>
                <a:gd name="T7" fmla="*/ 185391 h 2024062"/>
                <a:gd name="T8" fmla="*/ 2009140 w 2019300"/>
                <a:gd name="T9" fmla="*/ 298721 h 2024062"/>
                <a:gd name="T10" fmla="*/ 2019300 w 2019300"/>
                <a:gd name="T11" fmla="*/ 509508 h 2024062"/>
                <a:gd name="T12" fmla="*/ 2010728 w 2019300"/>
                <a:gd name="T13" fmla="*/ 586331 h 2024062"/>
                <a:gd name="T14" fmla="*/ 1971993 w 2019300"/>
                <a:gd name="T15" fmla="*/ 669503 h 2024062"/>
                <a:gd name="T16" fmla="*/ 664845 w 2019300"/>
                <a:gd name="T17" fmla="*/ 1976762 h 2024062"/>
                <a:gd name="T18" fmla="*/ 581660 w 2019300"/>
                <a:gd name="T19" fmla="*/ 2015491 h 2024062"/>
                <a:gd name="T20" fmla="*/ 504825 w 2019300"/>
                <a:gd name="T21" fmla="*/ 2024062 h 2024062"/>
                <a:gd name="T22" fmla="*/ 293688 w 2019300"/>
                <a:gd name="T23" fmla="*/ 2014221 h 2024062"/>
                <a:gd name="T24" fmla="*/ 180340 w 2019300"/>
                <a:gd name="T25" fmla="*/ 1967874 h 2024062"/>
                <a:gd name="T26" fmla="*/ 89218 w 2019300"/>
                <a:gd name="T27" fmla="*/ 1889146 h 2024062"/>
                <a:gd name="T28" fmla="*/ 26670 w 2019300"/>
                <a:gd name="T29" fmla="*/ 1785340 h 2024062"/>
                <a:gd name="T30" fmla="*/ 2540 w 2019300"/>
                <a:gd name="T31" fmla="*/ 1691057 h 2024062"/>
                <a:gd name="T32" fmla="*/ 318 w 2019300"/>
                <a:gd name="T33" fmla="*/ 1625980 h 2024062"/>
                <a:gd name="T34" fmla="*/ 9843 w 2019300"/>
                <a:gd name="T35" fmla="*/ 1559633 h 2024062"/>
                <a:gd name="T36" fmla="*/ 29528 w 2019300"/>
                <a:gd name="T37" fmla="*/ 1498047 h 2024062"/>
                <a:gd name="T38" fmla="*/ 59690 w 2019300"/>
                <a:gd name="T39" fmla="*/ 1441224 h 2024062"/>
                <a:gd name="T40" fmla="*/ 98425 w 2019300"/>
                <a:gd name="T41" fmla="*/ 1390749 h 2024062"/>
                <a:gd name="T42" fmla="*/ 144780 w 2019300"/>
                <a:gd name="T43" fmla="*/ 1347576 h 2024062"/>
                <a:gd name="T44" fmla="*/ 198120 w 2019300"/>
                <a:gd name="T45" fmla="*/ 1312657 h 2024062"/>
                <a:gd name="T46" fmla="*/ 257175 w 2019300"/>
                <a:gd name="T47" fmla="*/ 1286626 h 2024062"/>
                <a:gd name="T48" fmla="*/ 320993 w 2019300"/>
                <a:gd name="T49" fmla="*/ 1271388 h 2024062"/>
                <a:gd name="T50" fmla="*/ 393700 w 2019300"/>
                <a:gd name="T51" fmla="*/ 1266944 h 2024062"/>
                <a:gd name="T52" fmla="*/ 494665 w 2019300"/>
                <a:gd name="T53" fmla="*/ 1285038 h 2024062"/>
                <a:gd name="T54" fmla="*/ 584518 w 2019300"/>
                <a:gd name="T55" fmla="*/ 1327894 h 2024062"/>
                <a:gd name="T56" fmla="*/ 1295718 w 2019300"/>
                <a:gd name="T57" fmla="*/ 539666 h 2024062"/>
                <a:gd name="T58" fmla="*/ 1266508 w 2019300"/>
                <a:gd name="T59" fmla="*/ 442843 h 2024062"/>
                <a:gd name="T60" fmla="*/ 1263015 w 2019300"/>
                <a:gd name="T61" fmla="*/ 354275 h 2024062"/>
                <a:gd name="T62" fmla="*/ 1274128 w 2019300"/>
                <a:gd name="T63" fmla="*/ 288880 h 2024062"/>
                <a:gd name="T64" fmla="*/ 1295400 w 2019300"/>
                <a:gd name="T65" fmla="*/ 227930 h 2024062"/>
                <a:gd name="T66" fmla="*/ 1326833 w 2019300"/>
                <a:gd name="T67" fmla="*/ 172058 h 2024062"/>
                <a:gd name="T68" fmla="*/ 1366838 w 2019300"/>
                <a:gd name="T69" fmla="*/ 122536 h 2024062"/>
                <a:gd name="T70" fmla="*/ 1414145 w 2019300"/>
                <a:gd name="T71" fmla="*/ 79998 h 2024062"/>
                <a:gd name="T72" fmla="*/ 1468120 w 2019300"/>
                <a:gd name="T73" fmla="*/ 46348 h 2024062"/>
                <a:gd name="T74" fmla="*/ 1528128 w 2019300"/>
                <a:gd name="T75" fmla="*/ 21905 h 2024062"/>
                <a:gd name="T76" fmla="*/ 1592263 w 2019300"/>
                <a:gd name="T77" fmla="*/ 8254 h 2024062"/>
                <a:gd name="T78" fmla="*/ 532448 w 2019300"/>
                <a:gd name="T79" fmla="*/ 0 h 2024062"/>
                <a:gd name="T80" fmla="*/ 560705 w 2019300"/>
                <a:gd name="T81" fmla="*/ 9828 h 2024062"/>
                <a:gd name="T82" fmla="*/ 575628 w 2019300"/>
                <a:gd name="T83" fmla="*/ 34874 h 2024062"/>
                <a:gd name="T84" fmla="*/ 830898 w 2019300"/>
                <a:gd name="T85" fmla="*/ 286914 h 2024062"/>
                <a:gd name="T86" fmla="*/ 854393 w 2019300"/>
                <a:gd name="T87" fmla="*/ 304351 h 2024062"/>
                <a:gd name="T88" fmla="*/ 862013 w 2019300"/>
                <a:gd name="T89" fmla="*/ 531663 h 2024062"/>
                <a:gd name="T90" fmla="*/ 851853 w 2019300"/>
                <a:gd name="T91" fmla="*/ 559245 h 2024062"/>
                <a:gd name="T92" fmla="*/ 827088 w 2019300"/>
                <a:gd name="T93" fmla="*/ 574462 h 2024062"/>
                <a:gd name="T94" fmla="*/ 574675 w 2019300"/>
                <a:gd name="T95" fmla="*/ 829673 h 2024062"/>
                <a:gd name="T96" fmla="*/ 557213 w 2019300"/>
                <a:gd name="T97" fmla="*/ 852816 h 2024062"/>
                <a:gd name="T98" fmla="*/ 329565 w 2019300"/>
                <a:gd name="T99" fmla="*/ 860425 h 2024062"/>
                <a:gd name="T100" fmla="*/ 301625 w 2019300"/>
                <a:gd name="T101" fmla="*/ 850280 h 2024062"/>
                <a:gd name="T102" fmla="*/ 286385 w 2019300"/>
                <a:gd name="T103" fmla="*/ 825235 h 2024062"/>
                <a:gd name="T104" fmla="*/ 31115 w 2019300"/>
                <a:gd name="T105" fmla="*/ 573511 h 2024062"/>
                <a:gd name="T106" fmla="*/ 7620 w 2019300"/>
                <a:gd name="T107" fmla="*/ 556074 h 2024062"/>
                <a:gd name="T108" fmla="*/ 0 w 2019300"/>
                <a:gd name="T109" fmla="*/ 328762 h 2024062"/>
                <a:gd name="T110" fmla="*/ 10478 w 2019300"/>
                <a:gd name="T111" fmla="*/ 300864 h 2024062"/>
                <a:gd name="T112" fmla="*/ 35243 w 2019300"/>
                <a:gd name="T113" fmla="*/ 285963 h 2024062"/>
                <a:gd name="T114" fmla="*/ 287338 w 2019300"/>
                <a:gd name="T115" fmla="*/ 30435 h 2024062"/>
                <a:gd name="T116" fmla="*/ 304800 w 2019300"/>
                <a:gd name="T117" fmla="*/ 7292 h 20240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19300"/>
                <a:gd name="T178" fmla="*/ 0 h 2024062"/>
                <a:gd name="T179" fmla="*/ 2019300 w 2019300"/>
                <a:gd name="T180" fmla="*/ 2024062 h 20240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19300" h="2024062">
                  <a:moveTo>
                    <a:pt x="1630680" y="4762"/>
                  </a:moveTo>
                  <a:lnTo>
                    <a:pt x="1640523" y="4762"/>
                  </a:lnTo>
                  <a:lnTo>
                    <a:pt x="1650048" y="4762"/>
                  </a:lnTo>
                  <a:lnTo>
                    <a:pt x="1659255" y="5397"/>
                  </a:lnTo>
                  <a:lnTo>
                    <a:pt x="1668145" y="6032"/>
                  </a:lnTo>
                  <a:lnTo>
                    <a:pt x="1677353" y="6667"/>
                  </a:lnTo>
                  <a:lnTo>
                    <a:pt x="1686243" y="7619"/>
                  </a:lnTo>
                  <a:lnTo>
                    <a:pt x="1695450" y="8889"/>
                  </a:lnTo>
                  <a:lnTo>
                    <a:pt x="1704340" y="10159"/>
                  </a:lnTo>
                  <a:lnTo>
                    <a:pt x="1712913" y="12064"/>
                  </a:lnTo>
                  <a:lnTo>
                    <a:pt x="1730375" y="15556"/>
                  </a:lnTo>
                  <a:lnTo>
                    <a:pt x="1747838" y="20317"/>
                  </a:lnTo>
                  <a:lnTo>
                    <a:pt x="1764665" y="25714"/>
                  </a:lnTo>
                  <a:lnTo>
                    <a:pt x="1780858" y="32063"/>
                  </a:lnTo>
                  <a:lnTo>
                    <a:pt x="1797050" y="38729"/>
                  </a:lnTo>
                  <a:lnTo>
                    <a:pt x="1812608" y="46348"/>
                  </a:lnTo>
                  <a:lnTo>
                    <a:pt x="1827848" y="54284"/>
                  </a:lnTo>
                  <a:lnTo>
                    <a:pt x="1843088" y="63808"/>
                  </a:lnTo>
                  <a:lnTo>
                    <a:pt x="1857058" y="73331"/>
                  </a:lnTo>
                  <a:lnTo>
                    <a:pt x="1871028" y="83172"/>
                  </a:lnTo>
                  <a:lnTo>
                    <a:pt x="1884680" y="94283"/>
                  </a:lnTo>
                  <a:lnTo>
                    <a:pt x="1897380" y="105711"/>
                  </a:lnTo>
                  <a:lnTo>
                    <a:pt x="1909763" y="117457"/>
                  </a:lnTo>
                  <a:lnTo>
                    <a:pt x="1921510" y="130155"/>
                  </a:lnTo>
                  <a:lnTo>
                    <a:pt x="1932940" y="143170"/>
                  </a:lnTo>
                  <a:lnTo>
                    <a:pt x="1943735" y="156821"/>
                  </a:lnTo>
                  <a:lnTo>
                    <a:pt x="1953578" y="170789"/>
                  </a:lnTo>
                  <a:lnTo>
                    <a:pt x="1963103" y="185391"/>
                  </a:lnTo>
                  <a:lnTo>
                    <a:pt x="1971993" y="200311"/>
                  </a:lnTo>
                  <a:lnTo>
                    <a:pt x="1979930" y="215867"/>
                  </a:lnTo>
                  <a:lnTo>
                    <a:pt x="1987233" y="231739"/>
                  </a:lnTo>
                  <a:lnTo>
                    <a:pt x="1993900" y="247929"/>
                  </a:lnTo>
                  <a:lnTo>
                    <a:pt x="1999615" y="264436"/>
                  </a:lnTo>
                  <a:lnTo>
                    <a:pt x="2005013" y="281261"/>
                  </a:lnTo>
                  <a:lnTo>
                    <a:pt x="2009140" y="298721"/>
                  </a:lnTo>
                  <a:lnTo>
                    <a:pt x="2012950" y="316181"/>
                  </a:lnTo>
                  <a:lnTo>
                    <a:pt x="2014220" y="325069"/>
                  </a:lnTo>
                  <a:lnTo>
                    <a:pt x="2015808" y="333958"/>
                  </a:lnTo>
                  <a:lnTo>
                    <a:pt x="2016760" y="342847"/>
                  </a:lnTo>
                  <a:lnTo>
                    <a:pt x="2017395" y="352053"/>
                  </a:lnTo>
                  <a:lnTo>
                    <a:pt x="2019300" y="352053"/>
                  </a:lnTo>
                  <a:lnTo>
                    <a:pt x="2019300" y="509508"/>
                  </a:lnTo>
                  <a:lnTo>
                    <a:pt x="2018665" y="509508"/>
                  </a:lnTo>
                  <a:lnTo>
                    <a:pt x="2018983" y="522206"/>
                  </a:lnTo>
                  <a:lnTo>
                    <a:pt x="2018665" y="535539"/>
                  </a:lnTo>
                  <a:lnTo>
                    <a:pt x="2017713" y="548237"/>
                  </a:lnTo>
                  <a:lnTo>
                    <a:pt x="2016125" y="561252"/>
                  </a:lnTo>
                  <a:lnTo>
                    <a:pt x="2013903" y="573950"/>
                  </a:lnTo>
                  <a:lnTo>
                    <a:pt x="2010728" y="586331"/>
                  </a:lnTo>
                  <a:lnTo>
                    <a:pt x="2007235" y="599029"/>
                  </a:lnTo>
                  <a:lnTo>
                    <a:pt x="2002790" y="611409"/>
                  </a:lnTo>
                  <a:lnTo>
                    <a:pt x="1998028" y="623472"/>
                  </a:lnTo>
                  <a:lnTo>
                    <a:pt x="1992630" y="635218"/>
                  </a:lnTo>
                  <a:lnTo>
                    <a:pt x="1986280" y="646964"/>
                  </a:lnTo>
                  <a:lnTo>
                    <a:pt x="1979295" y="658392"/>
                  </a:lnTo>
                  <a:lnTo>
                    <a:pt x="1971993" y="669503"/>
                  </a:lnTo>
                  <a:lnTo>
                    <a:pt x="1963738" y="680296"/>
                  </a:lnTo>
                  <a:lnTo>
                    <a:pt x="1954848" y="690772"/>
                  </a:lnTo>
                  <a:lnTo>
                    <a:pt x="1945323" y="700613"/>
                  </a:lnTo>
                  <a:lnTo>
                    <a:pt x="695643" y="1950096"/>
                  </a:lnTo>
                  <a:lnTo>
                    <a:pt x="685800" y="1959620"/>
                  </a:lnTo>
                  <a:lnTo>
                    <a:pt x="675323" y="1968508"/>
                  </a:lnTo>
                  <a:lnTo>
                    <a:pt x="664845" y="1976762"/>
                  </a:lnTo>
                  <a:lnTo>
                    <a:pt x="653733" y="1984063"/>
                  </a:lnTo>
                  <a:lnTo>
                    <a:pt x="642303" y="1991047"/>
                  </a:lnTo>
                  <a:lnTo>
                    <a:pt x="630555" y="1997079"/>
                  </a:lnTo>
                  <a:lnTo>
                    <a:pt x="618808" y="2002793"/>
                  </a:lnTo>
                  <a:lnTo>
                    <a:pt x="606425" y="2007555"/>
                  </a:lnTo>
                  <a:lnTo>
                    <a:pt x="594043" y="2011999"/>
                  </a:lnTo>
                  <a:lnTo>
                    <a:pt x="581660" y="2015491"/>
                  </a:lnTo>
                  <a:lnTo>
                    <a:pt x="568960" y="2018348"/>
                  </a:lnTo>
                  <a:lnTo>
                    <a:pt x="555943" y="2020888"/>
                  </a:lnTo>
                  <a:lnTo>
                    <a:pt x="543243" y="2022157"/>
                  </a:lnTo>
                  <a:lnTo>
                    <a:pt x="530543" y="2023427"/>
                  </a:lnTo>
                  <a:lnTo>
                    <a:pt x="517525" y="2023745"/>
                  </a:lnTo>
                  <a:lnTo>
                    <a:pt x="504825" y="2023427"/>
                  </a:lnTo>
                  <a:lnTo>
                    <a:pt x="504825" y="2024062"/>
                  </a:lnTo>
                  <a:lnTo>
                    <a:pt x="347028" y="2024062"/>
                  </a:lnTo>
                  <a:lnTo>
                    <a:pt x="347028" y="2022157"/>
                  </a:lnTo>
                  <a:lnTo>
                    <a:pt x="337820" y="2021523"/>
                  </a:lnTo>
                  <a:lnTo>
                    <a:pt x="328930" y="2020570"/>
                  </a:lnTo>
                  <a:lnTo>
                    <a:pt x="320040" y="2018983"/>
                  </a:lnTo>
                  <a:lnTo>
                    <a:pt x="311150" y="2017713"/>
                  </a:lnTo>
                  <a:lnTo>
                    <a:pt x="293688" y="2014221"/>
                  </a:lnTo>
                  <a:lnTo>
                    <a:pt x="276543" y="2009459"/>
                  </a:lnTo>
                  <a:lnTo>
                    <a:pt x="259398" y="2004380"/>
                  </a:lnTo>
                  <a:lnTo>
                    <a:pt x="242888" y="1998349"/>
                  </a:lnTo>
                  <a:lnTo>
                    <a:pt x="226695" y="1992000"/>
                  </a:lnTo>
                  <a:lnTo>
                    <a:pt x="210820" y="1984381"/>
                  </a:lnTo>
                  <a:lnTo>
                    <a:pt x="195263" y="1976445"/>
                  </a:lnTo>
                  <a:lnTo>
                    <a:pt x="180340" y="1967874"/>
                  </a:lnTo>
                  <a:lnTo>
                    <a:pt x="166053" y="1958033"/>
                  </a:lnTo>
                  <a:lnTo>
                    <a:pt x="151765" y="1948192"/>
                  </a:lnTo>
                  <a:lnTo>
                    <a:pt x="138430" y="1937398"/>
                  </a:lnTo>
                  <a:lnTo>
                    <a:pt x="125095" y="1926605"/>
                  </a:lnTo>
                  <a:lnTo>
                    <a:pt x="112713" y="1914224"/>
                  </a:lnTo>
                  <a:lnTo>
                    <a:pt x="100648" y="1902161"/>
                  </a:lnTo>
                  <a:lnTo>
                    <a:pt x="89218" y="1889146"/>
                  </a:lnTo>
                  <a:lnTo>
                    <a:pt x="78423" y="1875813"/>
                  </a:lnTo>
                  <a:lnTo>
                    <a:pt x="68263" y="1862163"/>
                  </a:lnTo>
                  <a:lnTo>
                    <a:pt x="58420" y="1847560"/>
                  </a:lnTo>
                  <a:lnTo>
                    <a:pt x="49530" y="1832957"/>
                  </a:lnTo>
                  <a:lnTo>
                    <a:pt x="41275" y="1817402"/>
                  </a:lnTo>
                  <a:lnTo>
                    <a:pt x="33973" y="1801847"/>
                  </a:lnTo>
                  <a:lnTo>
                    <a:pt x="26670" y="1785340"/>
                  </a:lnTo>
                  <a:lnTo>
                    <a:pt x="20638" y="1769150"/>
                  </a:lnTo>
                  <a:lnTo>
                    <a:pt x="15240" y="1752325"/>
                  </a:lnTo>
                  <a:lnTo>
                    <a:pt x="10795" y="1735183"/>
                  </a:lnTo>
                  <a:lnTo>
                    <a:pt x="6985" y="1717723"/>
                  </a:lnTo>
                  <a:lnTo>
                    <a:pt x="5398" y="1708834"/>
                  </a:lnTo>
                  <a:lnTo>
                    <a:pt x="4128" y="1699946"/>
                  </a:lnTo>
                  <a:lnTo>
                    <a:pt x="2540" y="1691057"/>
                  </a:lnTo>
                  <a:lnTo>
                    <a:pt x="1905" y="1682168"/>
                  </a:lnTo>
                  <a:lnTo>
                    <a:pt x="635" y="1672962"/>
                  </a:lnTo>
                  <a:lnTo>
                    <a:pt x="318" y="1663756"/>
                  </a:lnTo>
                  <a:lnTo>
                    <a:pt x="0" y="1654550"/>
                  </a:lnTo>
                  <a:lnTo>
                    <a:pt x="0" y="1645027"/>
                  </a:lnTo>
                  <a:lnTo>
                    <a:pt x="0" y="1635503"/>
                  </a:lnTo>
                  <a:lnTo>
                    <a:pt x="318" y="1625980"/>
                  </a:lnTo>
                  <a:lnTo>
                    <a:pt x="1270" y="1616456"/>
                  </a:lnTo>
                  <a:lnTo>
                    <a:pt x="1905" y="1606615"/>
                  </a:lnTo>
                  <a:lnTo>
                    <a:pt x="2858" y="1597092"/>
                  </a:lnTo>
                  <a:lnTo>
                    <a:pt x="4445" y="1587568"/>
                  </a:lnTo>
                  <a:lnTo>
                    <a:pt x="5715" y="1578362"/>
                  </a:lnTo>
                  <a:lnTo>
                    <a:pt x="7620" y="1568839"/>
                  </a:lnTo>
                  <a:lnTo>
                    <a:pt x="9843" y="1559633"/>
                  </a:lnTo>
                  <a:lnTo>
                    <a:pt x="11748" y="1550744"/>
                  </a:lnTo>
                  <a:lnTo>
                    <a:pt x="14288" y="1541538"/>
                  </a:lnTo>
                  <a:lnTo>
                    <a:pt x="16828" y="1532649"/>
                  </a:lnTo>
                  <a:lnTo>
                    <a:pt x="20003" y="1523761"/>
                  </a:lnTo>
                  <a:lnTo>
                    <a:pt x="22860" y="1515190"/>
                  </a:lnTo>
                  <a:lnTo>
                    <a:pt x="26035" y="1506619"/>
                  </a:lnTo>
                  <a:lnTo>
                    <a:pt x="29528" y="1498047"/>
                  </a:lnTo>
                  <a:lnTo>
                    <a:pt x="33655" y="1489476"/>
                  </a:lnTo>
                  <a:lnTo>
                    <a:pt x="37465" y="1481223"/>
                  </a:lnTo>
                  <a:lnTo>
                    <a:pt x="41275" y="1472651"/>
                  </a:lnTo>
                  <a:lnTo>
                    <a:pt x="45720" y="1465033"/>
                  </a:lnTo>
                  <a:lnTo>
                    <a:pt x="50165" y="1456779"/>
                  </a:lnTo>
                  <a:lnTo>
                    <a:pt x="54928" y="1448843"/>
                  </a:lnTo>
                  <a:lnTo>
                    <a:pt x="59690" y="1441224"/>
                  </a:lnTo>
                  <a:lnTo>
                    <a:pt x="64453" y="1433605"/>
                  </a:lnTo>
                  <a:lnTo>
                    <a:pt x="69850" y="1426304"/>
                  </a:lnTo>
                  <a:lnTo>
                    <a:pt x="75248" y="1418685"/>
                  </a:lnTo>
                  <a:lnTo>
                    <a:pt x="80645" y="1411701"/>
                  </a:lnTo>
                  <a:lnTo>
                    <a:pt x="86360" y="1404400"/>
                  </a:lnTo>
                  <a:lnTo>
                    <a:pt x="92393" y="1397733"/>
                  </a:lnTo>
                  <a:lnTo>
                    <a:pt x="98425" y="1390749"/>
                  </a:lnTo>
                  <a:lnTo>
                    <a:pt x="104458" y="1384083"/>
                  </a:lnTo>
                  <a:lnTo>
                    <a:pt x="110808" y="1377734"/>
                  </a:lnTo>
                  <a:lnTo>
                    <a:pt x="117158" y="1371385"/>
                  </a:lnTo>
                  <a:lnTo>
                    <a:pt x="124143" y="1365353"/>
                  </a:lnTo>
                  <a:lnTo>
                    <a:pt x="130810" y="1359322"/>
                  </a:lnTo>
                  <a:lnTo>
                    <a:pt x="137795" y="1353290"/>
                  </a:lnTo>
                  <a:lnTo>
                    <a:pt x="144780" y="1347576"/>
                  </a:lnTo>
                  <a:lnTo>
                    <a:pt x="152083" y="1342179"/>
                  </a:lnTo>
                  <a:lnTo>
                    <a:pt x="159385" y="1336783"/>
                  </a:lnTo>
                  <a:lnTo>
                    <a:pt x="166688" y="1331386"/>
                  </a:lnTo>
                  <a:lnTo>
                    <a:pt x="174625" y="1326307"/>
                  </a:lnTo>
                  <a:lnTo>
                    <a:pt x="182563" y="1321545"/>
                  </a:lnTo>
                  <a:lnTo>
                    <a:pt x="190183" y="1316783"/>
                  </a:lnTo>
                  <a:lnTo>
                    <a:pt x="198120" y="1312657"/>
                  </a:lnTo>
                  <a:lnTo>
                    <a:pt x="206375" y="1308212"/>
                  </a:lnTo>
                  <a:lnTo>
                    <a:pt x="214630" y="1304085"/>
                  </a:lnTo>
                  <a:lnTo>
                    <a:pt x="222568" y="1299959"/>
                  </a:lnTo>
                  <a:lnTo>
                    <a:pt x="231140" y="1296467"/>
                  </a:lnTo>
                  <a:lnTo>
                    <a:pt x="239713" y="1292975"/>
                  </a:lnTo>
                  <a:lnTo>
                    <a:pt x="248285" y="1289800"/>
                  </a:lnTo>
                  <a:lnTo>
                    <a:pt x="257175" y="1286626"/>
                  </a:lnTo>
                  <a:lnTo>
                    <a:pt x="266065" y="1283769"/>
                  </a:lnTo>
                  <a:lnTo>
                    <a:pt x="274955" y="1281229"/>
                  </a:lnTo>
                  <a:lnTo>
                    <a:pt x="283845" y="1278689"/>
                  </a:lnTo>
                  <a:lnTo>
                    <a:pt x="293370" y="1276467"/>
                  </a:lnTo>
                  <a:lnTo>
                    <a:pt x="302260" y="1274563"/>
                  </a:lnTo>
                  <a:lnTo>
                    <a:pt x="311785" y="1272658"/>
                  </a:lnTo>
                  <a:lnTo>
                    <a:pt x="320993" y="1271388"/>
                  </a:lnTo>
                  <a:lnTo>
                    <a:pt x="330200" y="1269801"/>
                  </a:lnTo>
                  <a:lnTo>
                    <a:pt x="339725" y="1268848"/>
                  </a:lnTo>
                  <a:lnTo>
                    <a:pt x="349568" y="1267579"/>
                  </a:lnTo>
                  <a:lnTo>
                    <a:pt x="359093" y="1267261"/>
                  </a:lnTo>
                  <a:lnTo>
                    <a:pt x="368618" y="1266944"/>
                  </a:lnTo>
                  <a:lnTo>
                    <a:pt x="378778" y="1266626"/>
                  </a:lnTo>
                  <a:lnTo>
                    <a:pt x="393700" y="1266944"/>
                  </a:lnTo>
                  <a:lnTo>
                    <a:pt x="408623" y="1267896"/>
                  </a:lnTo>
                  <a:lnTo>
                    <a:pt x="423545" y="1269483"/>
                  </a:lnTo>
                  <a:lnTo>
                    <a:pt x="438150" y="1271705"/>
                  </a:lnTo>
                  <a:lnTo>
                    <a:pt x="452438" y="1274245"/>
                  </a:lnTo>
                  <a:lnTo>
                    <a:pt x="466725" y="1277420"/>
                  </a:lnTo>
                  <a:lnTo>
                    <a:pt x="481013" y="1280912"/>
                  </a:lnTo>
                  <a:lnTo>
                    <a:pt x="494665" y="1285038"/>
                  </a:lnTo>
                  <a:lnTo>
                    <a:pt x="508318" y="1289800"/>
                  </a:lnTo>
                  <a:lnTo>
                    <a:pt x="521653" y="1295197"/>
                  </a:lnTo>
                  <a:lnTo>
                    <a:pt x="534670" y="1300593"/>
                  </a:lnTo>
                  <a:lnTo>
                    <a:pt x="547370" y="1306942"/>
                  </a:lnTo>
                  <a:lnTo>
                    <a:pt x="560388" y="1313291"/>
                  </a:lnTo>
                  <a:lnTo>
                    <a:pt x="572453" y="1320275"/>
                  </a:lnTo>
                  <a:lnTo>
                    <a:pt x="584518" y="1327894"/>
                  </a:lnTo>
                  <a:lnTo>
                    <a:pt x="596265" y="1335830"/>
                  </a:lnTo>
                  <a:lnTo>
                    <a:pt x="1331278" y="600933"/>
                  </a:lnTo>
                  <a:lnTo>
                    <a:pt x="1323340" y="589188"/>
                  </a:lnTo>
                  <a:lnTo>
                    <a:pt x="1315720" y="577125"/>
                  </a:lnTo>
                  <a:lnTo>
                    <a:pt x="1308735" y="565062"/>
                  </a:lnTo>
                  <a:lnTo>
                    <a:pt x="1302068" y="552681"/>
                  </a:lnTo>
                  <a:lnTo>
                    <a:pt x="1295718" y="539666"/>
                  </a:lnTo>
                  <a:lnTo>
                    <a:pt x="1290320" y="526650"/>
                  </a:lnTo>
                  <a:lnTo>
                    <a:pt x="1285240" y="513000"/>
                  </a:lnTo>
                  <a:lnTo>
                    <a:pt x="1280160" y="499667"/>
                  </a:lnTo>
                  <a:lnTo>
                    <a:pt x="1276350" y="485699"/>
                  </a:lnTo>
                  <a:lnTo>
                    <a:pt x="1272223" y="471731"/>
                  </a:lnTo>
                  <a:lnTo>
                    <a:pt x="1269365" y="457446"/>
                  </a:lnTo>
                  <a:lnTo>
                    <a:pt x="1266508" y="442843"/>
                  </a:lnTo>
                  <a:lnTo>
                    <a:pt x="1264920" y="428241"/>
                  </a:lnTo>
                  <a:lnTo>
                    <a:pt x="1263333" y="413320"/>
                  </a:lnTo>
                  <a:lnTo>
                    <a:pt x="1262380" y="398400"/>
                  </a:lnTo>
                  <a:lnTo>
                    <a:pt x="1262063" y="383480"/>
                  </a:lnTo>
                  <a:lnTo>
                    <a:pt x="1262380" y="373639"/>
                  </a:lnTo>
                  <a:lnTo>
                    <a:pt x="1262698" y="363798"/>
                  </a:lnTo>
                  <a:lnTo>
                    <a:pt x="1263015" y="354275"/>
                  </a:lnTo>
                  <a:lnTo>
                    <a:pt x="1264285" y="344751"/>
                  </a:lnTo>
                  <a:lnTo>
                    <a:pt x="1265238" y="335228"/>
                  </a:lnTo>
                  <a:lnTo>
                    <a:pt x="1266190" y="325704"/>
                  </a:lnTo>
                  <a:lnTo>
                    <a:pt x="1268095" y="316498"/>
                  </a:lnTo>
                  <a:lnTo>
                    <a:pt x="1270000" y="307292"/>
                  </a:lnTo>
                  <a:lnTo>
                    <a:pt x="1271588" y="298086"/>
                  </a:lnTo>
                  <a:lnTo>
                    <a:pt x="1274128" y="288880"/>
                  </a:lnTo>
                  <a:lnTo>
                    <a:pt x="1276350" y="279674"/>
                  </a:lnTo>
                  <a:lnTo>
                    <a:pt x="1279208" y="270785"/>
                  </a:lnTo>
                  <a:lnTo>
                    <a:pt x="1282065" y="261897"/>
                  </a:lnTo>
                  <a:lnTo>
                    <a:pt x="1285240" y="253008"/>
                  </a:lnTo>
                  <a:lnTo>
                    <a:pt x="1288415" y="244437"/>
                  </a:lnTo>
                  <a:lnTo>
                    <a:pt x="1291908" y="236183"/>
                  </a:lnTo>
                  <a:lnTo>
                    <a:pt x="1295400" y="227930"/>
                  </a:lnTo>
                  <a:lnTo>
                    <a:pt x="1299528" y="219359"/>
                  </a:lnTo>
                  <a:lnTo>
                    <a:pt x="1303338" y="211105"/>
                  </a:lnTo>
                  <a:lnTo>
                    <a:pt x="1307465" y="202851"/>
                  </a:lnTo>
                  <a:lnTo>
                    <a:pt x="1312228" y="195232"/>
                  </a:lnTo>
                  <a:lnTo>
                    <a:pt x="1316990" y="187296"/>
                  </a:lnTo>
                  <a:lnTo>
                    <a:pt x="1321753" y="179360"/>
                  </a:lnTo>
                  <a:lnTo>
                    <a:pt x="1326833" y="172058"/>
                  </a:lnTo>
                  <a:lnTo>
                    <a:pt x="1331913" y="164440"/>
                  </a:lnTo>
                  <a:lnTo>
                    <a:pt x="1337310" y="156821"/>
                  </a:lnTo>
                  <a:lnTo>
                    <a:pt x="1343025" y="149837"/>
                  </a:lnTo>
                  <a:lnTo>
                    <a:pt x="1348423" y="142853"/>
                  </a:lnTo>
                  <a:lnTo>
                    <a:pt x="1354138" y="135552"/>
                  </a:lnTo>
                  <a:lnTo>
                    <a:pt x="1360488" y="128885"/>
                  </a:lnTo>
                  <a:lnTo>
                    <a:pt x="1366838" y="122536"/>
                  </a:lnTo>
                  <a:lnTo>
                    <a:pt x="1372870" y="115552"/>
                  </a:lnTo>
                  <a:lnTo>
                    <a:pt x="1379538" y="109521"/>
                  </a:lnTo>
                  <a:lnTo>
                    <a:pt x="1385888" y="103172"/>
                  </a:lnTo>
                  <a:lnTo>
                    <a:pt x="1392873" y="97140"/>
                  </a:lnTo>
                  <a:lnTo>
                    <a:pt x="1399858" y="91426"/>
                  </a:lnTo>
                  <a:lnTo>
                    <a:pt x="1406843" y="85712"/>
                  </a:lnTo>
                  <a:lnTo>
                    <a:pt x="1414145" y="79998"/>
                  </a:lnTo>
                  <a:lnTo>
                    <a:pt x="1421448" y="74601"/>
                  </a:lnTo>
                  <a:lnTo>
                    <a:pt x="1429068" y="69840"/>
                  </a:lnTo>
                  <a:lnTo>
                    <a:pt x="1436688" y="64760"/>
                  </a:lnTo>
                  <a:lnTo>
                    <a:pt x="1444308" y="59681"/>
                  </a:lnTo>
                  <a:lnTo>
                    <a:pt x="1452245" y="55237"/>
                  </a:lnTo>
                  <a:lnTo>
                    <a:pt x="1460183" y="50475"/>
                  </a:lnTo>
                  <a:lnTo>
                    <a:pt x="1468120" y="46348"/>
                  </a:lnTo>
                  <a:lnTo>
                    <a:pt x="1476375" y="42221"/>
                  </a:lnTo>
                  <a:lnTo>
                    <a:pt x="1484630" y="38412"/>
                  </a:lnTo>
                  <a:lnTo>
                    <a:pt x="1493203" y="34920"/>
                  </a:lnTo>
                  <a:lnTo>
                    <a:pt x="1501775" y="31111"/>
                  </a:lnTo>
                  <a:lnTo>
                    <a:pt x="1510348" y="27936"/>
                  </a:lnTo>
                  <a:lnTo>
                    <a:pt x="1519238" y="24762"/>
                  </a:lnTo>
                  <a:lnTo>
                    <a:pt x="1528128" y="21905"/>
                  </a:lnTo>
                  <a:lnTo>
                    <a:pt x="1537018" y="19048"/>
                  </a:lnTo>
                  <a:lnTo>
                    <a:pt x="1545908" y="17143"/>
                  </a:lnTo>
                  <a:lnTo>
                    <a:pt x="1555115" y="14603"/>
                  </a:lnTo>
                  <a:lnTo>
                    <a:pt x="1564323" y="12699"/>
                  </a:lnTo>
                  <a:lnTo>
                    <a:pt x="1573530" y="11111"/>
                  </a:lnTo>
                  <a:lnTo>
                    <a:pt x="1583055" y="9207"/>
                  </a:lnTo>
                  <a:lnTo>
                    <a:pt x="1592263" y="8254"/>
                  </a:lnTo>
                  <a:lnTo>
                    <a:pt x="1601788" y="6984"/>
                  </a:lnTo>
                  <a:lnTo>
                    <a:pt x="1611313" y="6032"/>
                  </a:lnTo>
                  <a:lnTo>
                    <a:pt x="1621155" y="5715"/>
                  </a:lnTo>
                  <a:lnTo>
                    <a:pt x="1630680" y="4762"/>
                  </a:lnTo>
                  <a:close/>
                  <a:moveTo>
                    <a:pt x="324803" y="0"/>
                  </a:moveTo>
                  <a:lnTo>
                    <a:pt x="329565" y="0"/>
                  </a:lnTo>
                  <a:lnTo>
                    <a:pt x="532448" y="0"/>
                  </a:lnTo>
                  <a:lnTo>
                    <a:pt x="537210" y="0"/>
                  </a:lnTo>
                  <a:lnTo>
                    <a:pt x="541338" y="634"/>
                  </a:lnTo>
                  <a:lnTo>
                    <a:pt x="545783" y="1585"/>
                  </a:lnTo>
                  <a:lnTo>
                    <a:pt x="549593" y="3488"/>
                  </a:lnTo>
                  <a:lnTo>
                    <a:pt x="553403" y="5073"/>
                  </a:lnTo>
                  <a:lnTo>
                    <a:pt x="557213" y="7292"/>
                  </a:lnTo>
                  <a:lnTo>
                    <a:pt x="560705" y="9828"/>
                  </a:lnTo>
                  <a:lnTo>
                    <a:pt x="563563" y="12682"/>
                  </a:lnTo>
                  <a:lnTo>
                    <a:pt x="566420" y="15852"/>
                  </a:lnTo>
                  <a:lnTo>
                    <a:pt x="569278" y="19022"/>
                  </a:lnTo>
                  <a:lnTo>
                    <a:pt x="571183" y="22510"/>
                  </a:lnTo>
                  <a:lnTo>
                    <a:pt x="573088" y="26631"/>
                  </a:lnTo>
                  <a:lnTo>
                    <a:pt x="574675" y="30435"/>
                  </a:lnTo>
                  <a:lnTo>
                    <a:pt x="575628" y="34874"/>
                  </a:lnTo>
                  <a:lnTo>
                    <a:pt x="576263" y="38995"/>
                  </a:lnTo>
                  <a:lnTo>
                    <a:pt x="576580" y="43751"/>
                  </a:lnTo>
                  <a:lnTo>
                    <a:pt x="576580" y="284695"/>
                  </a:lnTo>
                  <a:lnTo>
                    <a:pt x="818198" y="284695"/>
                  </a:lnTo>
                  <a:lnTo>
                    <a:pt x="822326" y="285012"/>
                  </a:lnTo>
                  <a:lnTo>
                    <a:pt x="827088" y="285963"/>
                  </a:lnTo>
                  <a:lnTo>
                    <a:pt x="830898" y="286914"/>
                  </a:lnTo>
                  <a:lnTo>
                    <a:pt x="835343" y="288182"/>
                  </a:lnTo>
                  <a:lnTo>
                    <a:pt x="839153" y="290085"/>
                  </a:lnTo>
                  <a:lnTo>
                    <a:pt x="842646" y="292304"/>
                  </a:lnTo>
                  <a:lnTo>
                    <a:pt x="845821" y="294840"/>
                  </a:lnTo>
                  <a:lnTo>
                    <a:pt x="848996" y="297693"/>
                  </a:lnTo>
                  <a:lnTo>
                    <a:pt x="851853" y="300864"/>
                  </a:lnTo>
                  <a:lnTo>
                    <a:pt x="854393" y="304351"/>
                  </a:lnTo>
                  <a:lnTo>
                    <a:pt x="856616" y="307838"/>
                  </a:lnTo>
                  <a:lnTo>
                    <a:pt x="858521" y="311643"/>
                  </a:lnTo>
                  <a:lnTo>
                    <a:pt x="860108" y="315764"/>
                  </a:lnTo>
                  <a:lnTo>
                    <a:pt x="861378" y="319886"/>
                  </a:lnTo>
                  <a:lnTo>
                    <a:pt x="862013" y="324324"/>
                  </a:lnTo>
                  <a:lnTo>
                    <a:pt x="862013" y="328762"/>
                  </a:lnTo>
                  <a:lnTo>
                    <a:pt x="862013" y="531663"/>
                  </a:lnTo>
                  <a:lnTo>
                    <a:pt x="862013" y="535784"/>
                  </a:lnTo>
                  <a:lnTo>
                    <a:pt x="861378" y="540540"/>
                  </a:lnTo>
                  <a:lnTo>
                    <a:pt x="860108" y="544344"/>
                  </a:lnTo>
                  <a:lnTo>
                    <a:pt x="858521" y="548783"/>
                  </a:lnTo>
                  <a:lnTo>
                    <a:pt x="856616" y="552587"/>
                  </a:lnTo>
                  <a:lnTo>
                    <a:pt x="854393" y="556074"/>
                  </a:lnTo>
                  <a:lnTo>
                    <a:pt x="851853" y="559245"/>
                  </a:lnTo>
                  <a:lnTo>
                    <a:pt x="848996" y="562415"/>
                  </a:lnTo>
                  <a:lnTo>
                    <a:pt x="845821" y="565268"/>
                  </a:lnTo>
                  <a:lnTo>
                    <a:pt x="842646" y="567805"/>
                  </a:lnTo>
                  <a:lnTo>
                    <a:pt x="839153" y="570024"/>
                  </a:lnTo>
                  <a:lnTo>
                    <a:pt x="835343" y="572243"/>
                  </a:lnTo>
                  <a:lnTo>
                    <a:pt x="830898" y="573511"/>
                  </a:lnTo>
                  <a:lnTo>
                    <a:pt x="827088" y="574462"/>
                  </a:lnTo>
                  <a:lnTo>
                    <a:pt x="822326" y="575413"/>
                  </a:lnTo>
                  <a:lnTo>
                    <a:pt x="818198" y="575413"/>
                  </a:lnTo>
                  <a:lnTo>
                    <a:pt x="576580" y="575413"/>
                  </a:lnTo>
                  <a:lnTo>
                    <a:pt x="576580" y="816358"/>
                  </a:lnTo>
                  <a:lnTo>
                    <a:pt x="576263" y="821113"/>
                  </a:lnTo>
                  <a:lnTo>
                    <a:pt x="575628" y="825235"/>
                  </a:lnTo>
                  <a:lnTo>
                    <a:pt x="574675" y="829673"/>
                  </a:lnTo>
                  <a:lnTo>
                    <a:pt x="573088" y="833477"/>
                  </a:lnTo>
                  <a:lnTo>
                    <a:pt x="571183" y="837282"/>
                  </a:lnTo>
                  <a:lnTo>
                    <a:pt x="569278" y="841086"/>
                  </a:lnTo>
                  <a:lnTo>
                    <a:pt x="566420" y="844574"/>
                  </a:lnTo>
                  <a:lnTo>
                    <a:pt x="563563" y="847427"/>
                  </a:lnTo>
                  <a:lnTo>
                    <a:pt x="560705" y="850280"/>
                  </a:lnTo>
                  <a:lnTo>
                    <a:pt x="557213" y="852816"/>
                  </a:lnTo>
                  <a:lnTo>
                    <a:pt x="553403" y="855353"/>
                  </a:lnTo>
                  <a:lnTo>
                    <a:pt x="549593" y="856938"/>
                  </a:lnTo>
                  <a:lnTo>
                    <a:pt x="545783" y="858523"/>
                  </a:lnTo>
                  <a:lnTo>
                    <a:pt x="541338" y="859474"/>
                  </a:lnTo>
                  <a:lnTo>
                    <a:pt x="537210" y="860108"/>
                  </a:lnTo>
                  <a:lnTo>
                    <a:pt x="532448" y="860425"/>
                  </a:lnTo>
                  <a:lnTo>
                    <a:pt x="329565" y="860425"/>
                  </a:lnTo>
                  <a:lnTo>
                    <a:pt x="324803" y="860108"/>
                  </a:lnTo>
                  <a:lnTo>
                    <a:pt x="320675" y="859474"/>
                  </a:lnTo>
                  <a:lnTo>
                    <a:pt x="316230" y="858523"/>
                  </a:lnTo>
                  <a:lnTo>
                    <a:pt x="312420" y="856938"/>
                  </a:lnTo>
                  <a:lnTo>
                    <a:pt x="308610" y="855353"/>
                  </a:lnTo>
                  <a:lnTo>
                    <a:pt x="304800" y="852816"/>
                  </a:lnTo>
                  <a:lnTo>
                    <a:pt x="301625" y="850280"/>
                  </a:lnTo>
                  <a:lnTo>
                    <a:pt x="298450" y="847427"/>
                  </a:lnTo>
                  <a:lnTo>
                    <a:pt x="295593" y="844574"/>
                  </a:lnTo>
                  <a:lnTo>
                    <a:pt x="293053" y="841086"/>
                  </a:lnTo>
                  <a:lnTo>
                    <a:pt x="291148" y="837282"/>
                  </a:lnTo>
                  <a:lnTo>
                    <a:pt x="289243" y="833477"/>
                  </a:lnTo>
                  <a:lnTo>
                    <a:pt x="287338" y="829673"/>
                  </a:lnTo>
                  <a:lnTo>
                    <a:pt x="286385" y="825235"/>
                  </a:lnTo>
                  <a:lnTo>
                    <a:pt x="285750" y="821113"/>
                  </a:lnTo>
                  <a:lnTo>
                    <a:pt x="285750" y="816358"/>
                  </a:lnTo>
                  <a:lnTo>
                    <a:pt x="285750" y="575413"/>
                  </a:lnTo>
                  <a:lnTo>
                    <a:pt x="44133" y="575413"/>
                  </a:lnTo>
                  <a:lnTo>
                    <a:pt x="39688" y="575413"/>
                  </a:lnTo>
                  <a:lnTo>
                    <a:pt x="35243" y="574462"/>
                  </a:lnTo>
                  <a:lnTo>
                    <a:pt x="31115" y="573511"/>
                  </a:lnTo>
                  <a:lnTo>
                    <a:pt x="26988" y="572243"/>
                  </a:lnTo>
                  <a:lnTo>
                    <a:pt x="23178" y="570024"/>
                  </a:lnTo>
                  <a:lnTo>
                    <a:pt x="19685" y="567805"/>
                  </a:lnTo>
                  <a:lnTo>
                    <a:pt x="15875" y="565268"/>
                  </a:lnTo>
                  <a:lnTo>
                    <a:pt x="12700" y="562415"/>
                  </a:lnTo>
                  <a:lnTo>
                    <a:pt x="10478" y="559245"/>
                  </a:lnTo>
                  <a:lnTo>
                    <a:pt x="7620" y="556074"/>
                  </a:lnTo>
                  <a:lnTo>
                    <a:pt x="5398" y="552587"/>
                  </a:lnTo>
                  <a:lnTo>
                    <a:pt x="3493" y="548783"/>
                  </a:lnTo>
                  <a:lnTo>
                    <a:pt x="2223" y="544344"/>
                  </a:lnTo>
                  <a:lnTo>
                    <a:pt x="953" y="540540"/>
                  </a:lnTo>
                  <a:lnTo>
                    <a:pt x="318" y="535784"/>
                  </a:lnTo>
                  <a:lnTo>
                    <a:pt x="0" y="531663"/>
                  </a:lnTo>
                  <a:lnTo>
                    <a:pt x="0" y="328762"/>
                  </a:lnTo>
                  <a:lnTo>
                    <a:pt x="318" y="324324"/>
                  </a:lnTo>
                  <a:lnTo>
                    <a:pt x="953" y="319886"/>
                  </a:lnTo>
                  <a:lnTo>
                    <a:pt x="2223" y="315764"/>
                  </a:lnTo>
                  <a:lnTo>
                    <a:pt x="3493" y="311643"/>
                  </a:lnTo>
                  <a:lnTo>
                    <a:pt x="5398" y="307838"/>
                  </a:lnTo>
                  <a:lnTo>
                    <a:pt x="7620" y="304351"/>
                  </a:lnTo>
                  <a:lnTo>
                    <a:pt x="10478" y="300864"/>
                  </a:lnTo>
                  <a:lnTo>
                    <a:pt x="12700" y="297693"/>
                  </a:lnTo>
                  <a:lnTo>
                    <a:pt x="15875" y="294840"/>
                  </a:lnTo>
                  <a:lnTo>
                    <a:pt x="19685" y="292304"/>
                  </a:lnTo>
                  <a:lnTo>
                    <a:pt x="23178" y="290085"/>
                  </a:lnTo>
                  <a:lnTo>
                    <a:pt x="26988" y="288182"/>
                  </a:lnTo>
                  <a:lnTo>
                    <a:pt x="31115" y="286914"/>
                  </a:lnTo>
                  <a:lnTo>
                    <a:pt x="35243" y="285963"/>
                  </a:lnTo>
                  <a:lnTo>
                    <a:pt x="39688" y="285012"/>
                  </a:lnTo>
                  <a:lnTo>
                    <a:pt x="44133" y="284695"/>
                  </a:lnTo>
                  <a:lnTo>
                    <a:pt x="285750" y="284695"/>
                  </a:lnTo>
                  <a:lnTo>
                    <a:pt x="285750" y="43751"/>
                  </a:lnTo>
                  <a:lnTo>
                    <a:pt x="285750" y="38995"/>
                  </a:lnTo>
                  <a:lnTo>
                    <a:pt x="286385" y="34874"/>
                  </a:lnTo>
                  <a:lnTo>
                    <a:pt x="287338" y="30435"/>
                  </a:lnTo>
                  <a:lnTo>
                    <a:pt x="289243" y="26631"/>
                  </a:lnTo>
                  <a:lnTo>
                    <a:pt x="291148" y="22510"/>
                  </a:lnTo>
                  <a:lnTo>
                    <a:pt x="293053" y="19022"/>
                  </a:lnTo>
                  <a:lnTo>
                    <a:pt x="295593" y="15852"/>
                  </a:lnTo>
                  <a:lnTo>
                    <a:pt x="298450" y="12682"/>
                  </a:lnTo>
                  <a:lnTo>
                    <a:pt x="301625" y="9828"/>
                  </a:lnTo>
                  <a:lnTo>
                    <a:pt x="304800" y="7292"/>
                  </a:lnTo>
                  <a:lnTo>
                    <a:pt x="308610" y="5073"/>
                  </a:lnTo>
                  <a:lnTo>
                    <a:pt x="312420" y="3488"/>
                  </a:lnTo>
                  <a:lnTo>
                    <a:pt x="316230" y="1585"/>
                  </a:lnTo>
                  <a:lnTo>
                    <a:pt x="320675" y="634"/>
                  </a:lnTo>
                  <a:lnTo>
                    <a:pt x="324803"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lgn="ctr">
                <a:defRPr/>
              </a:pPr>
              <a:endParaRPr lang="zh-CN" altLang="en-US" sz="1350">
                <a:solidFill>
                  <a:srgbClr val="FFFFFF"/>
                </a:solidFill>
                <a:latin typeface="Franklin Gothic Book" charset="0"/>
                <a:ea typeface="黑体" charset="0"/>
                <a:cs typeface="黑体" charset="0"/>
                <a:sym typeface="黑体" charset="0"/>
              </a:endParaRPr>
            </a:p>
          </p:txBody>
        </p:sp>
      </p:grpSp>
      <p:grpSp>
        <p:nvGrpSpPr>
          <p:cNvPr id="20" name="组合 20"/>
          <p:cNvGrpSpPr>
            <a:grpSpLocks/>
          </p:cNvGrpSpPr>
          <p:nvPr/>
        </p:nvGrpSpPr>
        <p:grpSpPr bwMode="auto">
          <a:xfrm>
            <a:off x="6555312" y="1711896"/>
            <a:ext cx="953954" cy="946547"/>
            <a:chOff x="0" y="0"/>
            <a:chExt cx="1532586" cy="1532586"/>
          </a:xfrm>
          <a:solidFill>
            <a:schemeClr val="accent3">
              <a:lumMod val="50000"/>
            </a:schemeClr>
          </a:solidFill>
        </p:grpSpPr>
        <p:sp>
          <p:nvSpPr>
            <p:cNvPr id="21" name="椭圆 21"/>
            <p:cNvSpPr>
              <a:spLocks noChangeArrowheads="1"/>
            </p:cNvSpPr>
            <p:nvPr/>
          </p:nvSpPr>
          <p:spPr bwMode="auto">
            <a:xfrm>
              <a:off x="0" y="0"/>
              <a:ext cx="1532586" cy="1532586"/>
            </a:xfrm>
            <a:prstGeom prst="ellipse">
              <a:avLst/>
            </a:prstGeom>
            <a:grpFill/>
            <a:ln>
              <a:noFill/>
            </a:ln>
            <a:extLst>
              <a:ext uri="{91240B29-F687-4f45-9708-019B960494DF}">
                <a14:hiddenLine xmlns:a14="http://schemas.microsoft.com/office/drawing/2010/main" w="25400" cap="flat" cmpd="sng">
                  <a:solidFill>
                    <a:srgbClr val="AB0F59"/>
                  </a:solidFill>
                  <a:bevel/>
                  <a:headEnd/>
                  <a:tailEnd/>
                </a14:hiddenLine>
              </a:ext>
            </a:extLst>
          </p:spPr>
          <p:txBody>
            <a:bodyPr anchor="ctr"/>
            <a:lstStyle/>
            <a:p>
              <a:pPr algn="ctr">
                <a:defRPr/>
              </a:pPr>
              <a:endParaRPr lang="zh-CN" altLang="en-US" sz="1350">
                <a:solidFill>
                  <a:srgbClr val="FFFFFF"/>
                </a:solidFill>
                <a:latin typeface="黑体" charset="0"/>
                <a:ea typeface="黑体" charset="0"/>
                <a:cs typeface="黑体" charset="0"/>
                <a:sym typeface="黑体" charset="0"/>
              </a:endParaRPr>
            </a:p>
          </p:txBody>
        </p:sp>
        <p:sp>
          <p:nvSpPr>
            <p:cNvPr id="22" name="KSO_Shape"/>
            <p:cNvSpPr>
              <a:spLocks noChangeArrowheads="1"/>
            </p:cNvSpPr>
            <p:nvPr/>
          </p:nvSpPr>
          <p:spPr bwMode="auto">
            <a:xfrm>
              <a:off x="302324" y="301549"/>
              <a:ext cx="927938" cy="929487"/>
            </a:xfrm>
            <a:custGeom>
              <a:avLst/>
              <a:gdLst>
                <a:gd name="T0" fmla="*/ 1686243 w 2019300"/>
                <a:gd name="T1" fmla="*/ 7619 h 2024062"/>
                <a:gd name="T2" fmla="*/ 1780858 w 2019300"/>
                <a:gd name="T3" fmla="*/ 32063 h 2024062"/>
                <a:gd name="T4" fmla="*/ 1884680 w 2019300"/>
                <a:gd name="T5" fmla="*/ 94283 h 2024062"/>
                <a:gd name="T6" fmla="*/ 1963103 w 2019300"/>
                <a:gd name="T7" fmla="*/ 185391 h 2024062"/>
                <a:gd name="T8" fmla="*/ 2009140 w 2019300"/>
                <a:gd name="T9" fmla="*/ 298721 h 2024062"/>
                <a:gd name="T10" fmla="*/ 2019300 w 2019300"/>
                <a:gd name="T11" fmla="*/ 509508 h 2024062"/>
                <a:gd name="T12" fmla="*/ 2010728 w 2019300"/>
                <a:gd name="T13" fmla="*/ 586331 h 2024062"/>
                <a:gd name="T14" fmla="*/ 1971993 w 2019300"/>
                <a:gd name="T15" fmla="*/ 669503 h 2024062"/>
                <a:gd name="T16" fmla="*/ 664845 w 2019300"/>
                <a:gd name="T17" fmla="*/ 1976762 h 2024062"/>
                <a:gd name="T18" fmla="*/ 581660 w 2019300"/>
                <a:gd name="T19" fmla="*/ 2015491 h 2024062"/>
                <a:gd name="T20" fmla="*/ 504825 w 2019300"/>
                <a:gd name="T21" fmla="*/ 2024062 h 2024062"/>
                <a:gd name="T22" fmla="*/ 293688 w 2019300"/>
                <a:gd name="T23" fmla="*/ 2014221 h 2024062"/>
                <a:gd name="T24" fmla="*/ 180340 w 2019300"/>
                <a:gd name="T25" fmla="*/ 1967874 h 2024062"/>
                <a:gd name="T26" fmla="*/ 89218 w 2019300"/>
                <a:gd name="T27" fmla="*/ 1889146 h 2024062"/>
                <a:gd name="T28" fmla="*/ 26670 w 2019300"/>
                <a:gd name="T29" fmla="*/ 1785340 h 2024062"/>
                <a:gd name="T30" fmla="*/ 2540 w 2019300"/>
                <a:gd name="T31" fmla="*/ 1691057 h 2024062"/>
                <a:gd name="T32" fmla="*/ 318 w 2019300"/>
                <a:gd name="T33" fmla="*/ 1625980 h 2024062"/>
                <a:gd name="T34" fmla="*/ 9843 w 2019300"/>
                <a:gd name="T35" fmla="*/ 1559633 h 2024062"/>
                <a:gd name="T36" fmla="*/ 29528 w 2019300"/>
                <a:gd name="T37" fmla="*/ 1498047 h 2024062"/>
                <a:gd name="T38" fmla="*/ 59690 w 2019300"/>
                <a:gd name="T39" fmla="*/ 1441224 h 2024062"/>
                <a:gd name="T40" fmla="*/ 98425 w 2019300"/>
                <a:gd name="T41" fmla="*/ 1390749 h 2024062"/>
                <a:gd name="T42" fmla="*/ 144780 w 2019300"/>
                <a:gd name="T43" fmla="*/ 1347576 h 2024062"/>
                <a:gd name="T44" fmla="*/ 198120 w 2019300"/>
                <a:gd name="T45" fmla="*/ 1312657 h 2024062"/>
                <a:gd name="T46" fmla="*/ 257175 w 2019300"/>
                <a:gd name="T47" fmla="*/ 1286626 h 2024062"/>
                <a:gd name="T48" fmla="*/ 320993 w 2019300"/>
                <a:gd name="T49" fmla="*/ 1271388 h 2024062"/>
                <a:gd name="T50" fmla="*/ 393700 w 2019300"/>
                <a:gd name="T51" fmla="*/ 1266944 h 2024062"/>
                <a:gd name="T52" fmla="*/ 494665 w 2019300"/>
                <a:gd name="T53" fmla="*/ 1285038 h 2024062"/>
                <a:gd name="T54" fmla="*/ 584518 w 2019300"/>
                <a:gd name="T55" fmla="*/ 1327894 h 2024062"/>
                <a:gd name="T56" fmla="*/ 1295718 w 2019300"/>
                <a:gd name="T57" fmla="*/ 539666 h 2024062"/>
                <a:gd name="T58" fmla="*/ 1266508 w 2019300"/>
                <a:gd name="T59" fmla="*/ 442843 h 2024062"/>
                <a:gd name="T60" fmla="*/ 1263015 w 2019300"/>
                <a:gd name="T61" fmla="*/ 354275 h 2024062"/>
                <a:gd name="T62" fmla="*/ 1274128 w 2019300"/>
                <a:gd name="T63" fmla="*/ 288880 h 2024062"/>
                <a:gd name="T64" fmla="*/ 1295400 w 2019300"/>
                <a:gd name="T65" fmla="*/ 227930 h 2024062"/>
                <a:gd name="T66" fmla="*/ 1326833 w 2019300"/>
                <a:gd name="T67" fmla="*/ 172058 h 2024062"/>
                <a:gd name="T68" fmla="*/ 1366838 w 2019300"/>
                <a:gd name="T69" fmla="*/ 122536 h 2024062"/>
                <a:gd name="T70" fmla="*/ 1414145 w 2019300"/>
                <a:gd name="T71" fmla="*/ 79998 h 2024062"/>
                <a:gd name="T72" fmla="*/ 1468120 w 2019300"/>
                <a:gd name="T73" fmla="*/ 46348 h 2024062"/>
                <a:gd name="T74" fmla="*/ 1528128 w 2019300"/>
                <a:gd name="T75" fmla="*/ 21905 h 2024062"/>
                <a:gd name="T76" fmla="*/ 1592263 w 2019300"/>
                <a:gd name="T77" fmla="*/ 8254 h 2024062"/>
                <a:gd name="T78" fmla="*/ 532448 w 2019300"/>
                <a:gd name="T79" fmla="*/ 0 h 2024062"/>
                <a:gd name="T80" fmla="*/ 560705 w 2019300"/>
                <a:gd name="T81" fmla="*/ 9828 h 2024062"/>
                <a:gd name="T82" fmla="*/ 575628 w 2019300"/>
                <a:gd name="T83" fmla="*/ 34874 h 2024062"/>
                <a:gd name="T84" fmla="*/ 830898 w 2019300"/>
                <a:gd name="T85" fmla="*/ 286914 h 2024062"/>
                <a:gd name="T86" fmla="*/ 854393 w 2019300"/>
                <a:gd name="T87" fmla="*/ 304351 h 2024062"/>
                <a:gd name="T88" fmla="*/ 862013 w 2019300"/>
                <a:gd name="T89" fmla="*/ 531663 h 2024062"/>
                <a:gd name="T90" fmla="*/ 851853 w 2019300"/>
                <a:gd name="T91" fmla="*/ 559245 h 2024062"/>
                <a:gd name="T92" fmla="*/ 827088 w 2019300"/>
                <a:gd name="T93" fmla="*/ 574462 h 2024062"/>
                <a:gd name="T94" fmla="*/ 574675 w 2019300"/>
                <a:gd name="T95" fmla="*/ 829673 h 2024062"/>
                <a:gd name="T96" fmla="*/ 557213 w 2019300"/>
                <a:gd name="T97" fmla="*/ 852816 h 2024062"/>
                <a:gd name="T98" fmla="*/ 329565 w 2019300"/>
                <a:gd name="T99" fmla="*/ 860425 h 2024062"/>
                <a:gd name="T100" fmla="*/ 301625 w 2019300"/>
                <a:gd name="T101" fmla="*/ 850280 h 2024062"/>
                <a:gd name="T102" fmla="*/ 286385 w 2019300"/>
                <a:gd name="T103" fmla="*/ 825235 h 2024062"/>
                <a:gd name="T104" fmla="*/ 31115 w 2019300"/>
                <a:gd name="T105" fmla="*/ 573511 h 2024062"/>
                <a:gd name="T106" fmla="*/ 7620 w 2019300"/>
                <a:gd name="T107" fmla="*/ 556074 h 2024062"/>
                <a:gd name="T108" fmla="*/ 0 w 2019300"/>
                <a:gd name="T109" fmla="*/ 328762 h 2024062"/>
                <a:gd name="T110" fmla="*/ 10478 w 2019300"/>
                <a:gd name="T111" fmla="*/ 300864 h 2024062"/>
                <a:gd name="T112" fmla="*/ 35243 w 2019300"/>
                <a:gd name="T113" fmla="*/ 285963 h 2024062"/>
                <a:gd name="T114" fmla="*/ 287338 w 2019300"/>
                <a:gd name="T115" fmla="*/ 30435 h 2024062"/>
                <a:gd name="T116" fmla="*/ 304800 w 2019300"/>
                <a:gd name="T117" fmla="*/ 7292 h 20240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19300"/>
                <a:gd name="T178" fmla="*/ 0 h 2024062"/>
                <a:gd name="T179" fmla="*/ 2019300 w 2019300"/>
                <a:gd name="T180" fmla="*/ 2024062 h 20240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19300" h="2024062">
                  <a:moveTo>
                    <a:pt x="1630680" y="4762"/>
                  </a:moveTo>
                  <a:lnTo>
                    <a:pt x="1640523" y="4762"/>
                  </a:lnTo>
                  <a:lnTo>
                    <a:pt x="1650048" y="4762"/>
                  </a:lnTo>
                  <a:lnTo>
                    <a:pt x="1659255" y="5397"/>
                  </a:lnTo>
                  <a:lnTo>
                    <a:pt x="1668145" y="6032"/>
                  </a:lnTo>
                  <a:lnTo>
                    <a:pt x="1677353" y="6667"/>
                  </a:lnTo>
                  <a:lnTo>
                    <a:pt x="1686243" y="7619"/>
                  </a:lnTo>
                  <a:lnTo>
                    <a:pt x="1695450" y="8889"/>
                  </a:lnTo>
                  <a:lnTo>
                    <a:pt x="1704340" y="10159"/>
                  </a:lnTo>
                  <a:lnTo>
                    <a:pt x="1712913" y="12064"/>
                  </a:lnTo>
                  <a:lnTo>
                    <a:pt x="1730375" y="15556"/>
                  </a:lnTo>
                  <a:lnTo>
                    <a:pt x="1747838" y="20317"/>
                  </a:lnTo>
                  <a:lnTo>
                    <a:pt x="1764665" y="25714"/>
                  </a:lnTo>
                  <a:lnTo>
                    <a:pt x="1780858" y="32063"/>
                  </a:lnTo>
                  <a:lnTo>
                    <a:pt x="1797050" y="38729"/>
                  </a:lnTo>
                  <a:lnTo>
                    <a:pt x="1812608" y="46348"/>
                  </a:lnTo>
                  <a:lnTo>
                    <a:pt x="1827848" y="54284"/>
                  </a:lnTo>
                  <a:lnTo>
                    <a:pt x="1843088" y="63808"/>
                  </a:lnTo>
                  <a:lnTo>
                    <a:pt x="1857058" y="73331"/>
                  </a:lnTo>
                  <a:lnTo>
                    <a:pt x="1871028" y="83172"/>
                  </a:lnTo>
                  <a:lnTo>
                    <a:pt x="1884680" y="94283"/>
                  </a:lnTo>
                  <a:lnTo>
                    <a:pt x="1897380" y="105711"/>
                  </a:lnTo>
                  <a:lnTo>
                    <a:pt x="1909763" y="117457"/>
                  </a:lnTo>
                  <a:lnTo>
                    <a:pt x="1921510" y="130155"/>
                  </a:lnTo>
                  <a:lnTo>
                    <a:pt x="1932940" y="143170"/>
                  </a:lnTo>
                  <a:lnTo>
                    <a:pt x="1943735" y="156821"/>
                  </a:lnTo>
                  <a:lnTo>
                    <a:pt x="1953578" y="170789"/>
                  </a:lnTo>
                  <a:lnTo>
                    <a:pt x="1963103" y="185391"/>
                  </a:lnTo>
                  <a:lnTo>
                    <a:pt x="1971993" y="200311"/>
                  </a:lnTo>
                  <a:lnTo>
                    <a:pt x="1979930" y="215867"/>
                  </a:lnTo>
                  <a:lnTo>
                    <a:pt x="1987233" y="231739"/>
                  </a:lnTo>
                  <a:lnTo>
                    <a:pt x="1993900" y="247929"/>
                  </a:lnTo>
                  <a:lnTo>
                    <a:pt x="1999615" y="264436"/>
                  </a:lnTo>
                  <a:lnTo>
                    <a:pt x="2005013" y="281261"/>
                  </a:lnTo>
                  <a:lnTo>
                    <a:pt x="2009140" y="298721"/>
                  </a:lnTo>
                  <a:lnTo>
                    <a:pt x="2012950" y="316181"/>
                  </a:lnTo>
                  <a:lnTo>
                    <a:pt x="2014220" y="325069"/>
                  </a:lnTo>
                  <a:lnTo>
                    <a:pt x="2015808" y="333958"/>
                  </a:lnTo>
                  <a:lnTo>
                    <a:pt x="2016760" y="342847"/>
                  </a:lnTo>
                  <a:lnTo>
                    <a:pt x="2017395" y="352053"/>
                  </a:lnTo>
                  <a:lnTo>
                    <a:pt x="2019300" y="352053"/>
                  </a:lnTo>
                  <a:lnTo>
                    <a:pt x="2019300" y="509508"/>
                  </a:lnTo>
                  <a:lnTo>
                    <a:pt x="2018665" y="509508"/>
                  </a:lnTo>
                  <a:lnTo>
                    <a:pt x="2018983" y="522206"/>
                  </a:lnTo>
                  <a:lnTo>
                    <a:pt x="2018665" y="535539"/>
                  </a:lnTo>
                  <a:lnTo>
                    <a:pt x="2017713" y="548237"/>
                  </a:lnTo>
                  <a:lnTo>
                    <a:pt x="2016125" y="561252"/>
                  </a:lnTo>
                  <a:lnTo>
                    <a:pt x="2013903" y="573950"/>
                  </a:lnTo>
                  <a:lnTo>
                    <a:pt x="2010728" y="586331"/>
                  </a:lnTo>
                  <a:lnTo>
                    <a:pt x="2007235" y="599029"/>
                  </a:lnTo>
                  <a:lnTo>
                    <a:pt x="2002790" y="611409"/>
                  </a:lnTo>
                  <a:lnTo>
                    <a:pt x="1998028" y="623472"/>
                  </a:lnTo>
                  <a:lnTo>
                    <a:pt x="1992630" y="635218"/>
                  </a:lnTo>
                  <a:lnTo>
                    <a:pt x="1986280" y="646964"/>
                  </a:lnTo>
                  <a:lnTo>
                    <a:pt x="1979295" y="658392"/>
                  </a:lnTo>
                  <a:lnTo>
                    <a:pt x="1971993" y="669503"/>
                  </a:lnTo>
                  <a:lnTo>
                    <a:pt x="1963738" y="680296"/>
                  </a:lnTo>
                  <a:lnTo>
                    <a:pt x="1954848" y="690772"/>
                  </a:lnTo>
                  <a:lnTo>
                    <a:pt x="1945323" y="700613"/>
                  </a:lnTo>
                  <a:lnTo>
                    <a:pt x="695643" y="1950096"/>
                  </a:lnTo>
                  <a:lnTo>
                    <a:pt x="685800" y="1959620"/>
                  </a:lnTo>
                  <a:lnTo>
                    <a:pt x="675323" y="1968508"/>
                  </a:lnTo>
                  <a:lnTo>
                    <a:pt x="664845" y="1976762"/>
                  </a:lnTo>
                  <a:lnTo>
                    <a:pt x="653733" y="1984063"/>
                  </a:lnTo>
                  <a:lnTo>
                    <a:pt x="642303" y="1991047"/>
                  </a:lnTo>
                  <a:lnTo>
                    <a:pt x="630555" y="1997079"/>
                  </a:lnTo>
                  <a:lnTo>
                    <a:pt x="618808" y="2002793"/>
                  </a:lnTo>
                  <a:lnTo>
                    <a:pt x="606425" y="2007555"/>
                  </a:lnTo>
                  <a:lnTo>
                    <a:pt x="594043" y="2011999"/>
                  </a:lnTo>
                  <a:lnTo>
                    <a:pt x="581660" y="2015491"/>
                  </a:lnTo>
                  <a:lnTo>
                    <a:pt x="568960" y="2018348"/>
                  </a:lnTo>
                  <a:lnTo>
                    <a:pt x="555943" y="2020888"/>
                  </a:lnTo>
                  <a:lnTo>
                    <a:pt x="543243" y="2022157"/>
                  </a:lnTo>
                  <a:lnTo>
                    <a:pt x="530543" y="2023427"/>
                  </a:lnTo>
                  <a:lnTo>
                    <a:pt x="517525" y="2023745"/>
                  </a:lnTo>
                  <a:lnTo>
                    <a:pt x="504825" y="2023427"/>
                  </a:lnTo>
                  <a:lnTo>
                    <a:pt x="504825" y="2024062"/>
                  </a:lnTo>
                  <a:lnTo>
                    <a:pt x="347028" y="2024062"/>
                  </a:lnTo>
                  <a:lnTo>
                    <a:pt x="347028" y="2022157"/>
                  </a:lnTo>
                  <a:lnTo>
                    <a:pt x="337820" y="2021523"/>
                  </a:lnTo>
                  <a:lnTo>
                    <a:pt x="328930" y="2020570"/>
                  </a:lnTo>
                  <a:lnTo>
                    <a:pt x="320040" y="2018983"/>
                  </a:lnTo>
                  <a:lnTo>
                    <a:pt x="311150" y="2017713"/>
                  </a:lnTo>
                  <a:lnTo>
                    <a:pt x="293688" y="2014221"/>
                  </a:lnTo>
                  <a:lnTo>
                    <a:pt x="276543" y="2009459"/>
                  </a:lnTo>
                  <a:lnTo>
                    <a:pt x="259398" y="2004380"/>
                  </a:lnTo>
                  <a:lnTo>
                    <a:pt x="242888" y="1998349"/>
                  </a:lnTo>
                  <a:lnTo>
                    <a:pt x="226695" y="1992000"/>
                  </a:lnTo>
                  <a:lnTo>
                    <a:pt x="210820" y="1984381"/>
                  </a:lnTo>
                  <a:lnTo>
                    <a:pt x="195263" y="1976445"/>
                  </a:lnTo>
                  <a:lnTo>
                    <a:pt x="180340" y="1967874"/>
                  </a:lnTo>
                  <a:lnTo>
                    <a:pt x="166053" y="1958033"/>
                  </a:lnTo>
                  <a:lnTo>
                    <a:pt x="151765" y="1948192"/>
                  </a:lnTo>
                  <a:lnTo>
                    <a:pt x="138430" y="1937398"/>
                  </a:lnTo>
                  <a:lnTo>
                    <a:pt x="125095" y="1926605"/>
                  </a:lnTo>
                  <a:lnTo>
                    <a:pt x="112713" y="1914224"/>
                  </a:lnTo>
                  <a:lnTo>
                    <a:pt x="100648" y="1902161"/>
                  </a:lnTo>
                  <a:lnTo>
                    <a:pt x="89218" y="1889146"/>
                  </a:lnTo>
                  <a:lnTo>
                    <a:pt x="78423" y="1875813"/>
                  </a:lnTo>
                  <a:lnTo>
                    <a:pt x="68263" y="1862163"/>
                  </a:lnTo>
                  <a:lnTo>
                    <a:pt x="58420" y="1847560"/>
                  </a:lnTo>
                  <a:lnTo>
                    <a:pt x="49530" y="1832957"/>
                  </a:lnTo>
                  <a:lnTo>
                    <a:pt x="41275" y="1817402"/>
                  </a:lnTo>
                  <a:lnTo>
                    <a:pt x="33973" y="1801847"/>
                  </a:lnTo>
                  <a:lnTo>
                    <a:pt x="26670" y="1785340"/>
                  </a:lnTo>
                  <a:lnTo>
                    <a:pt x="20638" y="1769150"/>
                  </a:lnTo>
                  <a:lnTo>
                    <a:pt x="15240" y="1752325"/>
                  </a:lnTo>
                  <a:lnTo>
                    <a:pt x="10795" y="1735183"/>
                  </a:lnTo>
                  <a:lnTo>
                    <a:pt x="6985" y="1717723"/>
                  </a:lnTo>
                  <a:lnTo>
                    <a:pt x="5398" y="1708834"/>
                  </a:lnTo>
                  <a:lnTo>
                    <a:pt x="4128" y="1699946"/>
                  </a:lnTo>
                  <a:lnTo>
                    <a:pt x="2540" y="1691057"/>
                  </a:lnTo>
                  <a:lnTo>
                    <a:pt x="1905" y="1682168"/>
                  </a:lnTo>
                  <a:lnTo>
                    <a:pt x="635" y="1672962"/>
                  </a:lnTo>
                  <a:lnTo>
                    <a:pt x="318" y="1663756"/>
                  </a:lnTo>
                  <a:lnTo>
                    <a:pt x="0" y="1654550"/>
                  </a:lnTo>
                  <a:lnTo>
                    <a:pt x="0" y="1645027"/>
                  </a:lnTo>
                  <a:lnTo>
                    <a:pt x="0" y="1635503"/>
                  </a:lnTo>
                  <a:lnTo>
                    <a:pt x="318" y="1625980"/>
                  </a:lnTo>
                  <a:lnTo>
                    <a:pt x="1270" y="1616456"/>
                  </a:lnTo>
                  <a:lnTo>
                    <a:pt x="1905" y="1606615"/>
                  </a:lnTo>
                  <a:lnTo>
                    <a:pt x="2858" y="1597092"/>
                  </a:lnTo>
                  <a:lnTo>
                    <a:pt x="4445" y="1587568"/>
                  </a:lnTo>
                  <a:lnTo>
                    <a:pt x="5715" y="1578362"/>
                  </a:lnTo>
                  <a:lnTo>
                    <a:pt x="7620" y="1568839"/>
                  </a:lnTo>
                  <a:lnTo>
                    <a:pt x="9843" y="1559633"/>
                  </a:lnTo>
                  <a:lnTo>
                    <a:pt x="11748" y="1550744"/>
                  </a:lnTo>
                  <a:lnTo>
                    <a:pt x="14288" y="1541538"/>
                  </a:lnTo>
                  <a:lnTo>
                    <a:pt x="16828" y="1532649"/>
                  </a:lnTo>
                  <a:lnTo>
                    <a:pt x="20003" y="1523761"/>
                  </a:lnTo>
                  <a:lnTo>
                    <a:pt x="22860" y="1515190"/>
                  </a:lnTo>
                  <a:lnTo>
                    <a:pt x="26035" y="1506619"/>
                  </a:lnTo>
                  <a:lnTo>
                    <a:pt x="29528" y="1498047"/>
                  </a:lnTo>
                  <a:lnTo>
                    <a:pt x="33655" y="1489476"/>
                  </a:lnTo>
                  <a:lnTo>
                    <a:pt x="37465" y="1481223"/>
                  </a:lnTo>
                  <a:lnTo>
                    <a:pt x="41275" y="1472651"/>
                  </a:lnTo>
                  <a:lnTo>
                    <a:pt x="45720" y="1465033"/>
                  </a:lnTo>
                  <a:lnTo>
                    <a:pt x="50165" y="1456779"/>
                  </a:lnTo>
                  <a:lnTo>
                    <a:pt x="54928" y="1448843"/>
                  </a:lnTo>
                  <a:lnTo>
                    <a:pt x="59690" y="1441224"/>
                  </a:lnTo>
                  <a:lnTo>
                    <a:pt x="64453" y="1433605"/>
                  </a:lnTo>
                  <a:lnTo>
                    <a:pt x="69850" y="1426304"/>
                  </a:lnTo>
                  <a:lnTo>
                    <a:pt x="75248" y="1418685"/>
                  </a:lnTo>
                  <a:lnTo>
                    <a:pt x="80645" y="1411701"/>
                  </a:lnTo>
                  <a:lnTo>
                    <a:pt x="86360" y="1404400"/>
                  </a:lnTo>
                  <a:lnTo>
                    <a:pt x="92393" y="1397733"/>
                  </a:lnTo>
                  <a:lnTo>
                    <a:pt x="98425" y="1390749"/>
                  </a:lnTo>
                  <a:lnTo>
                    <a:pt x="104458" y="1384083"/>
                  </a:lnTo>
                  <a:lnTo>
                    <a:pt x="110808" y="1377734"/>
                  </a:lnTo>
                  <a:lnTo>
                    <a:pt x="117158" y="1371385"/>
                  </a:lnTo>
                  <a:lnTo>
                    <a:pt x="124143" y="1365353"/>
                  </a:lnTo>
                  <a:lnTo>
                    <a:pt x="130810" y="1359322"/>
                  </a:lnTo>
                  <a:lnTo>
                    <a:pt x="137795" y="1353290"/>
                  </a:lnTo>
                  <a:lnTo>
                    <a:pt x="144780" y="1347576"/>
                  </a:lnTo>
                  <a:lnTo>
                    <a:pt x="152083" y="1342179"/>
                  </a:lnTo>
                  <a:lnTo>
                    <a:pt x="159385" y="1336783"/>
                  </a:lnTo>
                  <a:lnTo>
                    <a:pt x="166688" y="1331386"/>
                  </a:lnTo>
                  <a:lnTo>
                    <a:pt x="174625" y="1326307"/>
                  </a:lnTo>
                  <a:lnTo>
                    <a:pt x="182563" y="1321545"/>
                  </a:lnTo>
                  <a:lnTo>
                    <a:pt x="190183" y="1316783"/>
                  </a:lnTo>
                  <a:lnTo>
                    <a:pt x="198120" y="1312657"/>
                  </a:lnTo>
                  <a:lnTo>
                    <a:pt x="206375" y="1308212"/>
                  </a:lnTo>
                  <a:lnTo>
                    <a:pt x="214630" y="1304085"/>
                  </a:lnTo>
                  <a:lnTo>
                    <a:pt x="222568" y="1299959"/>
                  </a:lnTo>
                  <a:lnTo>
                    <a:pt x="231140" y="1296467"/>
                  </a:lnTo>
                  <a:lnTo>
                    <a:pt x="239713" y="1292975"/>
                  </a:lnTo>
                  <a:lnTo>
                    <a:pt x="248285" y="1289800"/>
                  </a:lnTo>
                  <a:lnTo>
                    <a:pt x="257175" y="1286626"/>
                  </a:lnTo>
                  <a:lnTo>
                    <a:pt x="266065" y="1283769"/>
                  </a:lnTo>
                  <a:lnTo>
                    <a:pt x="274955" y="1281229"/>
                  </a:lnTo>
                  <a:lnTo>
                    <a:pt x="283845" y="1278689"/>
                  </a:lnTo>
                  <a:lnTo>
                    <a:pt x="293370" y="1276467"/>
                  </a:lnTo>
                  <a:lnTo>
                    <a:pt x="302260" y="1274563"/>
                  </a:lnTo>
                  <a:lnTo>
                    <a:pt x="311785" y="1272658"/>
                  </a:lnTo>
                  <a:lnTo>
                    <a:pt x="320993" y="1271388"/>
                  </a:lnTo>
                  <a:lnTo>
                    <a:pt x="330200" y="1269801"/>
                  </a:lnTo>
                  <a:lnTo>
                    <a:pt x="339725" y="1268848"/>
                  </a:lnTo>
                  <a:lnTo>
                    <a:pt x="349568" y="1267579"/>
                  </a:lnTo>
                  <a:lnTo>
                    <a:pt x="359093" y="1267261"/>
                  </a:lnTo>
                  <a:lnTo>
                    <a:pt x="368618" y="1266944"/>
                  </a:lnTo>
                  <a:lnTo>
                    <a:pt x="378778" y="1266626"/>
                  </a:lnTo>
                  <a:lnTo>
                    <a:pt x="393700" y="1266944"/>
                  </a:lnTo>
                  <a:lnTo>
                    <a:pt x="408623" y="1267896"/>
                  </a:lnTo>
                  <a:lnTo>
                    <a:pt x="423545" y="1269483"/>
                  </a:lnTo>
                  <a:lnTo>
                    <a:pt x="438150" y="1271705"/>
                  </a:lnTo>
                  <a:lnTo>
                    <a:pt x="452438" y="1274245"/>
                  </a:lnTo>
                  <a:lnTo>
                    <a:pt x="466725" y="1277420"/>
                  </a:lnTo>
                  <a:lnTo>
                    <a:pt x="481013" y="1280912"/>
                  </a:lnTo>
                  <a:lnTo>
                    <a:pt x="494665" y="1285038"/>
                  </a:lnTo>
                  <a:lnTo>
                    <a:pt x="508318" y="1289800"/>
                  </a:lnTo>
                  <a:lnTo>
                    <a:pt x="521653" y="1295197"/>
                  </a:lnTo>
                  <a:lnTo>
                    <a:pt x="534670" y="1300593"/>
                  </a:lnTo>
                  <a:lnTo>
                    <a:pt x="547370" y="1306942"/>
                  </a:lnTo>
                  <a:lnTo>
                    <a:pt x="560388" y="1313291"/>
                  </a:lnTo>
                  <a:lnTo>
                    <a:pt x="572453" y="1320275"/>
                  </a:lnTo>
                  <a:lnTo>
                    <a:pt x="584518" y="1327894"/>
                  </a:lnTo>
                  <a:lnTo>
                    <a:pt x="596265" y="1335830"/>
                  </a:lnTo>
                  <a:lnTo>
                    <a:pt x="1331278" y="600933"/>
                  </a:lnTo>
                  <a:lnTo>
                    <a:pt x="1323340" y="589188"/>
                  </a:lnTo>
                  <a:lnTo>
                    <a:pt x="1315720" y="577125"/>
                  </a:lnTo>
                  <a:lnTo>
                    <a:pt x="1308735" y="565062"/>
                  </a:lnTo>
                  <a:lnTo>
                    <a:pt x="1302068" y="552681"/>
                  </a:lnTo>
                  <a:lnTo>
                    <a:pt x="1295718" y="539666"/>
                  </a:lnTo>
                  <a:lnTo>
                    <a:pt x="1290320" y="526650"/>
                  </a:lnTo>
                  <a:lnTo>
                    <a:pt x="1285240" y="513000"/>
                  </a:lnTo>
                  <a:lnTo>
                    <a:pt x="1280160" y="499667"/>
                  </a:lnTo>
                  <a:lnTo>
                    <a:pt x="1276350" y="485699"/>
                  </a:lnTo>
                  <a:lnTo>
                    <a:pt x="1272223" y="471731"/>
                  </a:lnTo>
                  <a:lnTo>
                    <a:pt x="1269365" y="457446"/>
                  </a:lnTo>
                  <a:lnTo>
                    <a:pt x="1266508" y="442843"/>
                  </a:lnTo>
                  <a:lnTo>
                    <a:pt x="1264920" y="428241"/>
                  </a:lnTo>
                  <a:lnTo>
                    <a:pt x="1263333" y="413320"/>
                  </a:lnTo>
                  <a:lnTo>
                    <a:pt x="1262380" y="398400"/>
                  </a:lnTo>
                  <a:lnTo>
                    <a:pt x="1262063" y="383480"/>
                  </a:lnTo>
                  <a:lnTo>
                    <a:pt x="1262380" y="373639"/>
                  </a:lnTo>
                  <a:lnTo>
                    <a:pt x="1262698" y="363798"/>
                  </a:lnTo>
                  <a:lnTo>
                    <a:pt x="1263015" y="354275"/>
                  </a:lnTo>
                  <a:lnTo>
                    <a:pt x="1264285" y="344751"/>
                  </a:lnTo>
                  <a:lnTo>
                    <a:pt x="1265238" y="335228"/>
                  </a:lnTo>
                  <a:lnTo>
                    <a:pt x="1266190" y="325704"/>
                  </a:lnTo>
                  <a:lnTo>
                    <a:pt x="1268095" y="316498"/>
                  </a:lnTo>
                  <a:lnTo>
                    <a:pt x="1270000" y="307292"/>
                  </a:lnTo>
                  <a:lnTo>
                    <a:pt x="1271588" y="298086"/>
                  </a:lnTo>
                  <a:lnTo>
                    <a:pt x="1274128" y="288880"/>
                  </a:lnTo>
                  <a:lnTo>
                    <a:pt x="1276350" y="279674"/>
                  </a:lnTo>
                  <a:lnTo>
                    <a:pt x="1279208" y="270785"/>
                  </a:lnTo>
                  <a:lnTo>
                    <a:pt x="1282065" y="261897"/>
                  </a:lnTo>
                  <a:lnTo>
                    <a:pt x="1285240" y="253008"/>
                  </a:lnTo>
                  <a:lnTo>
                    <a:pt x="1288415" y="244437"/>
                  </a:lnTo>
                  <a:lnTo>
                    <a:pt x="1291908" y="236183"/>
                  </a:lnTo>
                  <a:lnTo>
                    <a:pt x="1295400" y="227930"/>
                  </a:lnTo>
                  <a:lnTo>
                    <a:pt x="1299528" y="219359"/>
                  </a:lnTo>
                  <a:lnTo>
                    <a:pt x="1303338" y="211105"/>
                  </a:lnTo>
                  <a:lnTo>
                    <a:pt x="1307465" y="202851"/>
                  </a:lnTo>
                  <a:lnTo>
                    <a:pt x="1312228" y="195232"/>
                  </a:lnTo>
                  <a:lnTo>
                    <a:pt x="1316990" y="187296"/>
                  </a:lnTo>
                  <a:lnTo>
                    <a:pt x="1321753" y="179360"/>
                  </a:lnTo>
                  <a:lnTo>
                    <a:pt x="1326833" y="172058"/>
                  </a:lnTo>
                  <a:lnTo>
                    <a:pt x="1331913" y="164440"/>
                  </a:lnTo>
                  <a:lnTo>
                    <a:pt x="1337310" y="156821"/>
                  </a:lnTo>
                  <a:lnTo>
                    <a:pt x="1343025" y="149837"/>
                  </a:lnTo>
                  <a:lnTo>
                    <a:pt x="1348423" y="142853"/>
                  </a:lnTo>
                  <a:lnTo>
                    <a:pt x="1354138" y="135552"/>
                  </a:lnTo>
                  <a:lnTo>
                    <a:pt x="1360488" y="128885"/>
                  </a:lnTo>
                  <a:lnTo>
                    <a:pt x="1366838" y="122536"/>
                  </a:lnTo>
                  <a:lnTo>
                    <a:pt x="1372870" y="115552"/>
                  </a:lnTo>
                  <a:lnTo>
                    <a:pt x="1379538" y="109521"/>
                  </a:lnTo>
                  <a:lnTo>
                    <a:pt x="1385888" y="103172"/>
                  </a:lnTo>
                  <a:lnTo>
                    <a:pt x="1392873" y="97140"/>
                  </a:lnTo>
                  <a:lnTo>
                    <a:pt x="1399858" y="91426"/>
                  </a:lnTo>
                  <a:lnTo>
                    <a:pt x="1406843" y="85712"/>
                  </a:lnTo>
                  <a:lnTo>
                    <a:pt x="1414145" y="79998"/>
                  </a:lnTo>
                  <a:lnTo>
                    <a:pt x="1421448" y="74601"/>
                  </a:lnTo>
                  <a:lnTo>
                    <a:pt x="1429068" y="69840"/>
                  </a:lnTo>
                  <a:lnTo>
                    <a:pt x="1436688" y="64760"/>
                  </a:lnTo>
                  <a:lnTo>
                    <a:pt x="1444308" y="59681"/>
                  </a:lnTo>
                  <a:lnTo>
                    <a:pt x="1452245" y="55237"/>
                  </a:lnTo>
                  <a:lnTo>
                    <a:pt x="1460183" y="50475"/>
                  </a:lnTo>
                  <a:lnTo>
                    <a:pt x="1468120" y="46348"/>
                  </a:lnTo>
                  <a:lnTo>
                    <a:pt x="1476375" y="42221"/>
                  </a:lnTo>
                  <a:lnTo>
                    <a:pt x="1484630" y="38412"/>
                  </a:lnTo>
                  <a:lnTo>
                    <a:pt x="1493203" y="34920"/>
                  </a:lnTo>
                  <a:lnTo>
                    <a:pt x="1501775" y="31111"/>
                  </a:lnTo>
                  <a:lnTo>
                    <a:pt x="1510348" y="27936"/>
                  </a:lnTo>
                  <a:lnTo>
                    <a:pt x="1519238" y="24762"/>
                  </a:lnTo>
                  <a:lnTo>
                    <a:pt x="1528128" y="21905"/>
                  </a:lnTo>
                  <a:lnTo>
                    <a:pt x="1537018" y="19048"/>
                  </a:lnTo>
                  <a:lnTo>
                    <a:pt x="1545908" y="17143"/>
                  </a:lnTo>
                  <a:lnTo>
                    <a:pt x="1555115" y="14603"/>
                  </a:lnTo>
                  <a:lnTo>
                    <a:pt x="1564323" y="12699"/>
                  </a:lnTo>
                  <a:lnTo>
                    <a:pt x="1573530" y="11111"/>
                  </a:lnTo>
                  <a:lnTo>
                    <a:pt x="1583055" y="9207"/>
                  </a:lnTo>
                  <a:lnTo>
                    <a:pt x="1592263" y="8254"/>
                  </a:lnTo>
                  <a:lnTo>
                    <a:pt x="1601788" y="6984"/>
                  </a:lnTo>
                  <a:lnTo>
                    <a:pt x="1611313" y="6032"/>
                  </a:lnTo>
                  <a:lnTo>
                    <a:pt x="1621155" y="5715"/>
                  </a:lnTo>
                  <a:lnTo>
                    <a:pt x="1630680" y="4762"/>
                  </a:lnTo>
                  <a:close/>
                  <a:moveTo>
                    <a:pt x="324803" y="0"/>
                  </a:moveTo>
                  <a:lnTo>
                    <a:pt x="329565" y="0"/>
                  </a:lnTo>
                  <a:lnTo>
                    <a:pt x="532448" y="0"/>
                  </a:lnTo>
                  <a:lnTo>
                    <a:pt x="537210" y="0"/>
                  </a:lnTo>
                  <a:lnTo>
                    <a:pt x="541338" y="634"/>
                  </a:lnTo>
                  <a:lnTo>
                    <a:pt x="545783" y="1585"/>
                  </a:lnTo>
                  <a:lnTo>
                    <a:pt x="549593" y="3488"/>
                  </a:lnTo>
                  <a:lnTo>
                    <a:pt x="553403" y="5073"/>
                  </a:lnTo>
                  <a:lnTo>
                    <a:pt x="557213" y="7292"/>
                  </a:lnTo>
                  <a:lnTo>
                    <a:pt x="560705" y="9828"/>
                  </a:lnTo>
                  <a:lnTo>
                    <a:pt x="563563" y="12682"/>
                  </a:lnTo>
                  <a:lnTo>
                    <a:pt x="566420" y="15852"/>
                  </a:lnTo>
                  <a:lnTo>
                    <a:pt x="569278" y="19022"/>
                  </a:lnTo>
                  <a:lnTo>
                    <a:pt x="571183" y="22510"/>
                  </a:lnTo>
                  <a:lnTo>
                    <a:pt x="573088" y="26631"/>
                  </a:lnTo>
                  <a:lnTo>
                    <a:pt x="574675" y="30435"/>
                  </a:lnTo>
                  <a:lnTo>
                    <a:pt x="575628" y="34874"/>
                  </a:lnTo>
                  <a:lnTo>
                    <a:pt x="576263" y="38995"/>
                  </a:lnTo>
                  <a:lnTo>
                    <a:pt x="576580" y="43751"/>
                  </a:lnTo>
                  <a:lnTo>
                    <a:pt x="576580" y="284695"/>
                  </a:lnTo>
                  <a:lnTo>
                    <a:pt x="818198" y="284695"/>
                  </a:lnTo>
                  <a:lnTo>
                    <a:pt x="822326" y="285012"/>
                  </a:lnTo>
                  <a:lnTo>
                    <a:pt x="827088" y="285963"/>
                  </a:lnTo>
                  <a:lnTo>
                    <a:pt x="830898" y="286914"/>
                  </a:lnTo>
                  <a:lnTo>
                    <a:pt x="835343" y="288182"/>
                  </a:lnTo>
                  <a:lnTo>
                    <a:pt x="839153" y="290085"/>
                  </a:lnTo>
                  <a:lnTo>
                    <a:pt x="842646" y="292304"/>
                  </a:lnTo>
                  <a:lnTo>
                    <a:pt x="845821" y="294840"/>
                  </a:lnTo>
                  <a:lnTo>
                    <a:pt x="848996" y="297693"/>
                  </a:lnTo>
                  <a:lnTo>
                    <a:pt x="851853" y="300864"/>
                  </a:lnTo>
                  <a:lnTo>
                    <a:pt x="854393" y="304351"/>
                  </a:lnTo>
                  <a:lnTo>
                    <a:pt x="856616" y="307838"/>
                  </a:lnTo>
                  <a:lnTo>
                    <a:pt x="858521" y="311643"/>
                  </a:lnTo>
                  <a:lnTo>
                    <a:pt x="860108" y="315764"/>
                  </a:lnTo>
                  <a:lnTo>
                    <a:pt x="861378" y="319886"/>
                  </a:lnTo>
                  <a:lnTo>
                    <a:pt x="862013" y="324324"/>
                  </a:lnTo>
                  <a:lnTo>
                    <a:pt x="862013" y="328762"/>
                  </a:lnTo>
                  <a:lnTo>
                    <a:pt x="862013" y="531663"/>
                  </a:lnTo>
                  <a:lnTo>
                    <a:pt x="862013" y="535784"/>
                  </a:lnTo>
                  <a:lnTo>
                    <a:pt x="861378" y="540540"/>
                  </a:lnTo>
                  <a:lnTo>
                    <a:pt x="860108" y="544344"/>
                  </a:lnTo>
                  <a:lnTo>
                    <a:pt x="858521" y="548783"/>
                  </a:lnTo>
                  <a:lnTo>
                    <a:pt x="856616" y="552587"/>
                  </a:lnTo>
                  <a:lnTo>
                    <a:pt x="854393" y="556074"/>
                  </a:lnTo>
                  <a:lnTo>
                    <a:pt x="851853" y="559245"/>
                  </a:lnTo>
                  <a:lnTo>
                    <a:pt x="848996" y="562415"/>
                  </a:lnTo>
                  <a:lnTo>
                    <a:pt x="845821" y="565268"/>
                  </a:lnTo>
                  <a:lnTo>
                    <a:pt x="842646" y="567805"/>
                  </a:lnTo>
                  <a:lnTo>
                    <a:pt x="839153" y="570024"/>
                  </a:lnTo>
                  <a:lnTo>
                    <a:pt x="835343" y="572243"/>
                  </a:lnTo>
                  <a:lnTo>
                    <a:pt x="830898" y="573511"/>
                  </a:lnTo>
                  <a:lnTo>
                    <a:pt x="827088" y="574462"/>
                  </a:lnTo>
                  <a:lnTo>
                    <a:pt x="822326" y="575413"/>
                  </a:lnTo>
                  <a:lnTo>
                    <a:pt x="818198" y="575413"/>
                  </a:lnTo>
                  <a:lnTo>
                    <a:pt x="576580" y="575413"/>
                  </a:lnTo>
                  <a:lnTo>
                    <a:pt x="576580" y="816358"/>
                  </a:lnTo>
                  <a:lnTo>
                    <a:pt x="576263" y="821113"/>
                  </a:lnTo>
                  <a:lnTo>
                    <a:pt x="575628" y="825235"/>
                  </a:lnTo>
                  <a:lnTo>
                    <a:pt x="574675" y="829673"/>
                  </a:lnTo>
                  <a:lnTo>
                    <a:pt x="573088" y="833477"/>
                  </a:lnTo>
                  <a:lnTo>
                    <a:pt x="571183" y="837282"/>
                  </a:lnTo>
                  <a:lnTo>
                    <a:pt x="569278" y="841086"/>
                  </a:lnTo>
                  <a:lnTo>
                    <a:pt x="566420" y="844574"/>
                  </a:lnTo>
                  <a:lnTo>
                    <a:pt x="563563" y="847427"/>
                  </a:lnTo>
                  <a:lnTo>
                    <a:pt x="560705" y="850280"/>
                  </a:lnTo>
                  <a:lnTo>
                    <a:pt x="557213" y="852816"/>
                  </a:lnTo>
                  <a:lnTo>
                    <a:pt x="553403" y="855353"/>
                  </a:lnTo>
                  <a:lnTo>
                    <a:pt x="549593" y="856938"/>
                  </a:lnTo>
                  <a:lnTo>
                    <a:pt x="545783" y="858523"/>
                  </a:lnTo>
                  <a:lnTo>
                    <a:pt x="541338" y="859474"/>
                  </a:lnTo>
                  <a:lnTo>
                    <a:pt x="537210" y="860108"/>
                  </a:lnTo>
                  <a:lnTo>
                    <a:pt x="532448" y="860425"/>
                  </a:lnTo>
                  <a:lnTo>
                    <a:pt x="329565" y="860425"/>
                  </a:lnTo>
                  <a:lnTo>
                    <a:pt x="324803" y="860108"/>
                  </a:lnTo>
                  <a:lnTo>
                    <a:pt x="320675" y="859474"/>
                  </a:lnTo>
                  <a:lnTo>
                    <a:pt x="316230" y="858523"/>
                  </a:lnTo>
                  <a:lnTo>
                    <a:pt x="312420" y="856938"/>
                  </a:lnTo>
                  <a:lnTo>
                    <a:pt x="308610" y="855353"/>
                  </a:lnTo>
                  <a:lnTo>
                    <a:pt x="304800" y="852816"/>
                  </a:lnTo>
                  <a:lnTo>
                    <a:pt x="301625" y="850280"/>
                  </a:lnTo>
                  <a:lnTo>
                    <a:pt x="298450" y="847427"/>
                  </a:lnTo>
                  <a:lnTo>
                    <a:pt x="295593" y="844574"/>
                  </a:lnTo>
                  <a:lnTo>
                    <a:pt x="293053" y="841086"/>
                  </a:lnTo>
                  <a:lnTo>
                    <a:pt x="291148" y="837282"/>
                  </a:lnTo>
                  <a:lnTo>
                    <a:pt x="289243" y="833477"/>
                  </a:lnTo>
                  <a:lnTo>
                    <a:pt x="287338" y="829673"/>
                  </a:lnTo>
                  <a:lnTo>
                    <a:pt x="286385" y="825235"/>
                  </a:lnTo>
                  <a:lnTo>
                    <a:pt x="285750" y="821113"/>
                  </a:lnTo>
                  <a:lnTo>
                    <a:pt x="285750" y="816358"/>
                  </a:lnTo>
                  <a:lnTo>
                    <a:pt x="285750" y="575413"/>
                  </a:lnTo>
                  <a:lnTo>
                    <a:pt x="44133" y="575413"/>
                  </a:lnTo>
                  <a:lnTo>
                    <a:pt x="39688" y="575413"/>
                  </a:lnTo>
                  <a:lnTo>
                    <a:pt x="35243" y="574462"/>
                  </a:lnTo>
                  <a:lnTo>
                    <a:pt x="31115" y="573511"/>
                  </a:lnTo>
                  <a:lnTo>
                    <a:pt x="26988" y="572243"/>
                  </a:lnTo>
                  <a:lnTo>
                    <a:pt x="23178" y="570024"/>
                  </a:lnTo>
                  <a:lnTo>
                    <a:pt x="19685" y="567805"/>
                  </a:lnTo>
                  <a:lnTo>
                    <a:pt x="15875" y="565268"/>
                  </a:lnTo>
                  <a:lnTo>
                    <a:pt x="12700" y="562415"/>
                  </a:lnTo>
                  <a:lnTo>
                    <a:pt x="10478" y="559245"/>
                  </a:lnTo>
                  <a:lnTo>
                    <a:pt x="7620" y="556074"/>
                  </a:lnTo>
                  <a:lnTo>
                    <a:pt x="5398" y="552587"/>
                  </a:lnTo>
                  <a:lnTo>
                    <a:pt x="3493" y="548783"/>
                  </a:lnTo>
                  <a:lnTo>
                    <a:pt x="2223" y="544344"/>
                  </a:lnTo>
                  <a:lnTo>
                    <a:pt x="953" y="540540"/>
                  </a:lnTo>
                  <a:lnTo>
                    <a:pt x="318" y="535784"/>
                  </a:lnTo>
                  <a:lnTo>
                    <a:pt x="0" y="531663"/>
                  </a:lnTo>
                  <a:lnTo>
                    <a:pt x="0" y="328762"/>
                  </a:lnTo>
                  <a:lnTo>
                    <a:pt x="318" y="324324"/>
                  </a:lnTo>
                  <a:lnTo>
                    <a:pt x="953" y="319886"/>
                  </a:lnTo>
                  <a:lnTo>
                    <a:pt x="2223" y="315764"/>
                  </a:lnTo>
                  <a:lnTo>
                    <a:pt x="3493" y="311643"/>
                  </a:lnTo>
                  <a:lnTo>
                    <a:pt x="5398" y="307838"/>
                  </a:lnTo>
                  <a:lnTo>
                    <a:pt x="7620" y="304351"/>
                  </a:lnTo>
                  <a:lnTo>
                    <a:pt x="10478" y="300864"/>
                  </a:lnTo>
                  <a:lnTo>
                    <a:pt x="12700" y="297693"/>
                  </a:lnTo>
                  <a:lnTo>
                    <a:pt x="15875" y="294840"/>
                  </a:lnTo>
                  <a:lnTo>
                    <a:pt x="19685" y="292304"/>
                  </a:lnTo>
                  <a:lnTo>
                    <a:pt x="23178" y="290085"/>
                  </a:lnTo>
                  <a:lnTo>
                    <a:pt x="26988" y="288182"/>
                  </a:lnTo>
                  <a:lnTo>
                    <a:pt x="31115" y="286914"/>
                  </a:lnTo>
                  <a:lnTo>
                    <a:pt x="35243" y="285963"/>
                  </a:lnTo>
                  <a:lnTo>
                    <a:pt x="39688" y="285012"/>
                  </a:lnTo>
                  <a:lnTo>
                    <a:pt x="44133" y="284695"/>
                  </a:lnTo>
                  <a:lnTo>
                    <a:pt x="285750" y="284695"/>
                  </a:lnTo>
                  <a:lnTo>
                    <a:pt x="285750" y="43751"/>
                  </a:lnTo>
                  <a:lnTo>
                    <a:pt x="285750" y="38995"/>
                  </a:lnTo>
                  <a:lnTo>
                    <a:pt x="286385" y="34874"/>
                  </a:lnTo>
                  <a:lnTo>
                    <a:pt x="287338" y="30435"/>
                  </a:lnTo>
                  <a:lnTo>
                    <a:pt x="289243" y="26631"/>
                  </a:lnTo>
                  <a:lnTo>
                    <a:pt x="291148" y="22510"/>
                  </a:lnTo>
                  <a:lnTo>
                    <a:pt x="293053" y="19022"/>
                  </a:lnTo>
                  <a:lnTo>
                    <a:pt x="295593" y="15852"/>
                  </a:lnTo>
                  <a:lnTo>
                    <a:pt x="298450" y="12682"/>
                  </a:lnTo>
                  <a:lnTo>
                    <a:pt x="301625" y="9828"/>
                  </a:lnTo>
                  <a:lnTo>
                    <a:pt x="304800" y="7292"/>
                  </a:lnTo>
                  <a:lnTo>
                    <a:pt x="308610" y="5073"/>
                  </a:lnTo>
                  <a:lnTo>
                    <a:pt x="312420" y="3488"/>
                  </a:lnTo>
                  <a:lnTo>
                    <a:pt x="316230" y="1585"/>
                  </a:lnTo>
                  <a:lnTo>
                    <a:pt x="320675" y="634"/>
                  </a:lnTo>
                  <a:lnTo>
                    <a:pt x="324803"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lgn="ctr">
                <a:defRPr/>
              </a:pPr>
              <a:endParaRPr lang="zh-CN" altLang="en-US" sz="1350">
                <a:solidFill>
                  <a:srgbClr val="FFFFFF"/>
                </a:solidFill>
                <a:latin typeface="Franklin Gothic Book" charset="0"/>
                <a:ea typeface="黑体" charset="0"/>
                <a:cs typeface="黑体" charset="0"/>
                <a:sym typeface="黑体" charset="0"/>
              </a:endParaRPr>
            </a:p>
          </p:txBody>
        </p:sp>
      </p:grpSp>
      <p:grpSp>
        <p:nvGrpSpPr>
          <p:cNvPr id="23" name="组合 23"/>
          <p:cNvGrpSpPr>
            <a:grpSpLocks/>
          </p:cNvGrpSpPr>
          <p:nvPr/>
        </p:nvGrpSpPr>
        <p:grpSpPr bwMode="auto">
          <a:xfrm>
            <a:off x="7725218" y="3294262"/>
            <a:ext cx="981671" cy="947738"/>
            <a:chOff x="0" y="0"/>
            <a:chExt cx="1532586" cy="1532586"/>
          </a:xfrm>
          <a:solidFill>
            <a:srgbClr val="B20000"/>
          </a:solidFill>
        </p:grpSpPr>
        <p:sp>
          <p:nvSpPr>
            <p:cNvPr id="24" name="椭圆 24"/>
            <p:cNvSpPr>
              <a:spLocks noChangeArrowheads="1"/>
            </p:cNvSpPr>
            <p:nvPr/>
          </p:nvSpPr>
          <p:spPr bwMode="auto">
            <a:xfrm>
              <a:off x="0" y="0"/>
              <a:ext cx="1532586" cy="1532586"/>
            </a:xfrm>
            <a:prstGeom prst="ellipse">
              <a:avLst/>
            </a:prstGeom>
            <a:grpFill/>
            <a:ln>
              <a:noFill/>
            </a:ln>
            <a:extLst>
              <a:ext uri="{91240B29-F687-4f45-9708-019B960494DF}">
                <a14:hiddenLine xmlns:a14="http://schemas.microsoft.com/office/drawing/2010/main" w="25400" cap="flat" cmpd="sng">
                  <a:solidFill>
                    <a:srgbClr val="AB0F59"/>
                  </a:solidFill>
                  <a:bevel/>
                  <a:headEnd/>
                  <a:tailEnd/>
                </a14:hiddenLine>
              </a:ext>
            </a:extLst>
          </p:spPr>
          <p:txBody>
            <a:bodyPr anchor="ctr"/>
            <a:lstStyle/>
            <a:p>
              <a:pPr algn="ctr">
                <a:defRPr/>
              </a:pPr>
              <a:endParaRPr lang="zh-CN" altLang="en-US" sz="1350">
                <a:solidFill>
                  <a:srgbClr val="FFFFFF"/>
                </a:solidFill>
                <a:latin typeface="黑体" charset="0"/>
                <a:ea typeface="黑体" charset="0"/>
                <a:cs typeface="黑体" charset="0"/>
                <a:sym typeface="黑体" charset="0"/>
              </a:endParaRPr>
            </a:p>
          </p:txBody>
        </p:sp>
        <p:sp>
          <p:nvSpPr>
            <p:cNvPr id="25" name="KSO_Shape"/>
            <p:cNvSpPr>
              <a:spLocks noChangeArrowheads="1"/>
            </p:cNvSpPr>
            <p:nvPr/>
          </p:nvSpPr>
          <p:spPr bwMode="auto">
            <a:xfrm>
              <a:off x="302324" y="301549"/>
              <a:ext cx="927938" cy="929487"/>
            </a:xfrm>
            <a:custGeom>
              <a:avLst/>
              <a:gdLst>
                <a:gd name="T0" fmla="*/ 1686243 w 2019300"/>
                <a:gd name="T1" fmla="*/ 7619 h 2024062"/>
                <a:gd name="T2" fmla="*/ 1780858 w 2019300"/>
                <a:gd name="T3" fmla="*/ 32063 h 2024062"/>
                <a:gd name="T4" fmla="*/ 1884680 w 2019300"/>
                <a:gd name="T5" fmla="*/ 94283 h 2024062"/>
                <a:gd name="T6" fmla="*/ 1963103 w 2019300"/>
                <a:gd name="T7" fmla="*/ 185391 h 2024062"/>
                <a:gd name="T8" fmla="*/ 2009140 w 2019300"/>
                <a:gd name="T9" fmla="*/ 298721 h 2024062"/>
                <a:gd name="T10" fmla="*/ 2019300 w 2019300"/>
                <a:gd name="T11" fmla="*/ 509508 h 2024062"/>
                <a:gd name="T12" fmla="*/ 2010728 w 2019300"/>
                <a:gd name="T13" fmla="*/ 586331 h 2024062"/>
                <a:gd name="T14" fmla="*/ 1971993 w 2019300"/>
                <a:gd name="T15" fmla="*/ 669503 h 2024062"/>
                <a:gd name="T16" fmla="*/ 664845 w 2019300"/>
                <a:gd name="T17" fmla="*/ 1976762 h 2024062"/>
                <a:gd name="T18" fmla="*/ 581660 w 2019300"/>
                <a:gd name="T19" fmla="*/ 2015491 h 2024062"/>
                <a:gd name="T20" fmla="*/ 504825 w 2019300"/>
                <a:gd name="T21" fmla="*/ 2024062 h 2024062"/>
                <a:gd name="T22" fmla="*/ 293688 w 2019300"/>
                <a:gd name="T23" fmla="*/ 2014221 h 2024062"/>
                <a:gd name="T24" fmla="*/ 180340 w 2019300"/>
                <a:gd name="T25" fmla="*/ 1967874 h 2024062"/>
                <a:gd name="T26" fmla="*/ 89218 w 2019300"/>
                <a:gd name="T27" fmla="*/ 1889146 h 2024062"/>
                <a:gd name="T28" fmla="*/ 26670 w 2019300"/>
                <a:gd name="T29" fmla="*/ 1785340 h 2024062"/>
                <a:gd name="T30" fmla="*/ 2540 w 2019300"/>
                <a:gd name="T31" fmla="*/ 1691057 h 2024062"/>
                <a:gd name="T32" fmla="*/ 318 w 2019300"/>
                <a:gd name="T33" fmla="*/ 1625980 h 2024062"/>
                <a:gd name="T34" fmla="*/ 9843 w 2019300"/>
                <a:gd name="T35" fmla="*/ 1559633 h 2024062"/>
                <a:gd name="T36" fmla="*/ 29528 w 2019300"/>
                <a:gd name="T37" fmla="*/ 1498047 h 2024062"/>
                <a:gd name="T38" fmla="*/ 59690 w 2019300"/>
                <a:gd name="T39" fmla="*/ 1441224 h 2024062"/>
                <a:gd name="T40" fmla="*/ 98425 w 2019300"/>
                <a:gd name="T41" fmla="*/ 1390749 h 2024062"/>
                <a:gd name="T42" fmla="*/ 144780 w 2019300"/>
                <a:gd name="T43" fmla="*/ 1347576 h 2024062"/>
                <a:gd name="T44" fmla="*/ 198120 w 2019300"/>
                <a:gd name="T45" fmla="*/ 1312657 h 2024062"/>
                <a:gd name="T46" fmla="*/ 257175 w 2019300"/>
                <a:gd name="T47" fmla="*/ 1286626 h 2024062"/>
                <a:gd name="T48" fmla="*/ 320993 w 2019300"/>
                <a:gd name="T49" fmla="*/ 1271388 h 2024062"/>
                <a:gd name="T50" fmla="*/ 393700 w 2019300"/>
                <a:gd name="T51" fmla="*/ 1266944 h 2024062"/>
                <a:gd name="T52" fmla="*/ 494665 w 2019300"/>
                <a:gd name="T53" fmla="*/ 1285038 h 2024062"/>
                <a:gd name="T54" fmla="*/ 584518 w 2019300"/>
                <a:gd name="T55" fmla="*/ 1327894 h 2024062"/>
                <a:gd name="T56" fmla="*/ 1295718 w 2019300"/>
                <a:gd name="T57" fmla="*/ 539666 h 2024062"/>
                <a:gd name="T58" fmla="*/ 1266508 w 2019300"/>
                <a:gd name="T59" fmla="*/ 442843 h 2024062"/>
                <a:gd name="T60" fmla="*/ 1263015 w 2019300"/>
                <a:gd name="T61" fmla="*/ 354275 h 2024062"/>
                <a:gd name="T62" fmla="*/ 1274128 w 2019300"/>
                <a:gd name="T63" fmla="*/ 288880 h 2024062"/>
                <a:gd name="T64" fmla="*/ 1295400 w 2019300"/>
                <a:gd name="T65" fmla="*/ 227930 h 2024062"/>
                <a:gd name="T66" fmla="*/ 1326833 w 2019300"/>
                <a:gd name="T67" fmla="*/ 172058 h 2024062"/>
                <a:gd name="T68" fmla="*/ 1366838 w 2019300"/>
                <a:gd name="T69" fmla="*/ 122536 h 2024062"/>
                <a:gd name="T70" fmla="*/ 1414145 w 2019300"/>
                <a:gd name="T71" fmla="*/ 79998 h 2024062"/>
                <a:gd name="T72" fmla="*/ 1468120 w 2019300"/>
                <a:gd name="T73" fmla="*/ 46348 h 2024062"/>
                <a:gd name="T74" fmla="*/ 1528128 w 2019300"/>
                <a:gd name="T75" fmla="*/ 21905 h 2024062"/>
                <a:gd name="T76" fmla="*/ 1592263 w 2019300"/>
                <a:gd name="T77" fmla="*/ 8254 h 2024062"/>
                <a:gd name="T78" fmla="*/ 532448 w 2019300"/>
                <a:gd name="T79" fmla="*/ 0 h 2024062"/>
                <a:gd name="T80" fmla="*/ 560705 w 2019300"/>
                <a:gd name="T81" fmla="*/ 9828 h 2024062"/>
                <a:gd name="T82" fmla="*/ 575628 w 2019300"/>
                <a:gd name="T83" fmla="*/ 34874 h 2024062"/>
                <a:gd name="T84" fmla="*/ 830898 w 2019300"/>
                <a:gd name="T85" fmla="*/ 286914 h 2024062"/>
                <a:gd name="T86" fmla="*/ 854393 w 2019300"/>
                <a:gd name="T87" fmla="*/ 304351 h 2024062"/>
                <a:gd name="T88" fmla="*/ 862013 w 2019300"/>
                <a:gd name="T89" fmla="*/ 531663 h 2024062"/>
                <a:gd name="T90" fmla="*/ 851853 w 2019300"/>
                <a:gd name="T91" fmla="*/ 559245 h 2024062"/>
                <a:gd name="T92" fmla="*/ 827088 w 2019300"/>
                <a:gd name="T93" fmla="*/ 574462 h 2024062"/>
                <a:gd name="T94" fmla="*/ 574675 w 2019300"/>
                <a:gd name="T95" fmla="*/ 829673 h 2024062"/>
                <a:gd name="T96" fmla="*/ 557213 w 2019300"/>
                <a:gd name="T97" fmla="*/ 852816 h 2024062"/>
                <a:gd name="T98" fmla="*/ 329565 w 2019300"/>
                <a:gd name="T99" fmla="*/ 860425 h 2024062"/>
                <a:gd name="T100" fmla="*/ 301625 w 2019300"/>
                <a:gd name="T101" fmla="*/ 850280 h 2024062"/>
                <a:gd name="T102" fmla="*/ 286385 w 2019300"/>
                <a:gd name="T103" fmla="*/ 825235 h 2024062"/>
                <a:gd name="T104" fmla="*/ 31115 w 2019300"/>
                <a:gd name="T105" fmla="*/ 573511 h 2024062"/>
                <a:gd name="T106" fmla="*/ 7620 w 2019300"/>
                <a:gd name="T107" fmla="*/ 556074 h 2024062"/>
                <a:gd name="T108" fmla="*/ 0 w 2019300"/>
                <a:gd name="T109" fmla="*/ 328762 h 2024062"/>
                <a:gd name="T110" fmla="*/ 10478 w 2019300"/>
                <a:gd name="T111" fmla="*/ 300864 h 2024062"/>
                <a:gd name="T112" fmla="*/ 35243 w 2019300"/>
                <a:gd name="T113" fmla="*/ 285963 h 2024062"/>
                <a:gd name="T114" fmla="*/ 287338 w 2019300"/>
                <a:gd name="T115" fmla="*/ 30435 h 2024062"/>
                <a:gd name="T116" fmla="*/ 304800 w 2019300"/>
                <a:gd name="T117" fmla="*/ 7292 h 20240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19300"/>
                <a:gd name="T178" fmla="*/ 0 h 2024062"/>
                <a:gd name="T179" fmla="*/ 2019300 w 2019300"/>
                <a:gd name="T180" fmla="*/ 2024062 h 20240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19300" h="2024062">
                  <a:moveTo>
                    <a:pt x="1630680" y="4762"/>
                  </a:moveTo>
                  <a:lnTo>
                    <a:pt x="1640523" y="4762"/>
                  </a:lnTo>
                  <a:lnTo>
                    <a:pt x="1650048" y="4762"/>
                  </a:lnTo>
                  <a:lnTo>
                    <a:pt x="1659255" y="5397"/>
                  </a:lnTo>
                  <a:lnTo>
                    <a:pt x="1668145" y="6032"/>
                  </a:lnTo>
                  <a:lnTo>
                    <a:pt x="1677353" y="6667"/>
                  </a:lnTo>
                  <a:lnTo>
                    <a:pt x="1686243" y="7619"/>
                  </a:lnTo>
                  <a:lnTo>
                    <a:pt x="1695450" y="8889"/>
                  </a:lnTo>
                  <a:lnTo>
                    <a:pt x="1704340" y="10159"/>
                  </a:lnTo>
                  <a:lnTo>
                    <a:pt x="1712913" y="12064"/>
                  </a:lnTo>
                  <a:lnTo>
                    <a:pt x="1730375" y="15556"/>
                  </a:lnTo>
                  <a:lnTo>
                    <a:pt x="1747838" y="20317"/>
                  </a:lnTo>
                  <a:lnTo>
                    <a:pt x="1764665" y="25714"/>
                  </a:lnTo>
                  <a:lnTo>
                    <a:pt x="1780858" y="32063"/>
                  </a:lnTo>
                  <a:lnTo>
                    <a:pt x="1797050" y="38729"/>
                  </a:lnTo>
                  <a:lnTo>
                    <a:pt x="1812608" y="46348"/>
                  </a:lnTo>
                  <a:lnTo>
                    <a:pt x="1827848" y="54284"/>
                  </a:lnTo>
                  <a:lnTo>
                    <a:pt x="1843088" y="63808"/>
                  </a:lnTo>
                  <a:lnTo>
                    <a:pt x="1857058" y="73331"/>
                  </a:lnTo>
                  <a:lnTo>
                    <a:pt x="1871028" y="83172"/>
                  </a:lnTo>
                  <a:lnTo>
                    <a:pt x="1884680" y="94283"/>
                  </a:lnTo>
                  <a:lnTo>
                    <a:pt x="1897380" y="105711"/>
                  </a:lnTo>
                  <a:lnTo>
                    <a:pt x="1909763" y="117457"/>
                  </a:lnTo>
                  <a:lnTo>
                    <a:pt x="1921510" y="130155"/>
                  </a:lnTo>
                  <a:lnTo>
                    <a:pt x="1932940" y="143170"/>
                  </a:lnTo>
                  <a:lnTo>
                    <a:pt x="1943735" y="156821"/>
                  </a:lnTo>
                  <a:lnTo>
                    <a:pt x="1953578" y="170789"/>
                  </a:lnTo>
                  <a:lnTo>
                    <a:pt x="1963103" y="185391"/>
                  </a:lnTo>
                  <a:lnTo>
                    <a:pt x="1971993" y="200311"/>
                  </a:lnTo>
                  <a:lnTo>
                    <a:pt x="1979930" y="215867"/>
                  </a:lnTo>
                  <a:lnTo>
                    <a:pt x="1987233" y="231739"/>
                  </a:lnTo>
                  <a:lnTo>
                    <a:pt x="1993900" y="247929"/>
                  </a:lnTo>
                  <a:lnTo>
                    <a:pt x="1999615" y="264436"/>
                  </a:lnTo>
                  <a:lnTo>
                    <a:pt x="2005013" y="281261"/>
                  </a:lnTo>
                  <a:lnTo>
                    <a:pt x="2009140" y="298721"/>
                  </a:lnTo>
                  <a:lnTo>
                    <a:pt x="2012950" y="316181"/>
                  </a:lnTo>
                  <a:lnTo>
                    <a:pt x="2014220" y="325069"/>
                  </a:lnTo>
                  <a:lnTo>
                    <a:pt x="2015808" y="333958"/>
                  </a:lnTo>
                  <a:lnTo>
                    <a:pt x="2016760" y="342847"/>
                  </a:lnTo>
                  <a:lnTo>
                    <a:pt x="2017395" y="352053"/>
                  </a:lnTo>
                  <a:lnTo>
                    <a:pt x="2019300" y="352053"/>
                  </a:lnTo>
                  <a:lnTo>
                    <a:pt x="2019300" y="509508"/>
                  </a:lnTo>
                  <a:lnTo>
                    <a:pt x="2018665" y="509508"/>
                  </a:lnTo>
                  <a:lnTo>
                    <a:pt x="2018983" y="522206"/>
                  </a:lnTo>
                  <a:lnTo>
                    <a:pt x="2018665" y="535539"/>
                  </a:lnTo>
                  <a:lnTo>
                    <a:pt x="2017713" y="548237"/>
                  </a:lnTo>
                  <a:lnTo>
                    <a:pt x="2016125" y="561252"/>
                  </a:lnTo>
                  <a:lnTo>
                    <a:pt x="2013903" y="573950"/>
                  </a:lnTo>
                  <a:lnTo>
                    <a:pt x="2010728" y="586331"/>
                  </a:lnTo>
                  <a:lnTo>
                    <a:pt x="2007235" y="599029"/>
                  </a:lnTo>
                  <a:lnTo>
                    <a:pt x="2002790" y="611409"/>
                  </a:lnTo>
                  <a:lnTo>
                    <a:pt x="1998028" y="623472"/>
                  </a:lnTo>
                  <a:lnTo>
                    <a:pt x="1992630" y="635218"/>
                  </a:lnTo>
                  <a:lnTo>
                    <a:pt x="1986280" y="646964"/>
                  </a:lnTo>
                  <a:lnTo>
                    <a:pt x="1979295" y="658392"/>
                  </a:lnTo>
                  <a:lnTo>
                    <a:pt x="1971993" y="669503"/>
                  </a:lnTo>
                  <a:lnTo>
                    <a:pt x="1963738" y="680296"/>
                  </a:lnTo>
                  <a:lnTo>
                    <a:pt x="1954848" y="690772"/>
                  </a:lnTo>
                  <a:lnTo>
                    <a:pt x="1945323" y="700613"/>
                  </a:lnTo>
                  <a:lnTo>
                    <a:pt x="695643" y="1950096"/>
                  </a:lnTo>
                  <a:lnTo>
                    <a:pt x="685800" y="1959620"/>
                  </a:lnTo>
                  <a:lnTo>
                    <a:pt x="675323" y="1968508"/>
                  </a:lnTo>
                  <a:lnTo>
                    <a:pt x="664845" y="1976762"/>
                  </a:lnTo>
                  <a:lnTo>
                    <a:pt x="653733" y="1984063"/>
                  </a:lnTo>
                  <a:lnTo>
                    <a:pt x="642303" y="1991047"/>
                  </a:lnTo>
                  <a:lnTo>
                    <a:pt x="630555" y="1997079"/>
                  </a:lnTo>
                  <a:lnTo>
                    <a:pt x="618808" y="2002793"/>
                  </a:lnTo>
                  <a:lnTo>
                    <a:pt x="606425" y="2007555"/>
                  </a:lnTo>
                  <a:lnTo>
                    <a:pt x="594043" y="2011999"/>
                  </a:lnTo>
                  <a:lnTo>
                    <a:pt x="581660" y="2015491"/>
                  </a:lnTo>
                  <a:lnTo>
                    <a:pt x="568960" y="2018348"/>
                  </a:lnTo>
                  <a:lnTo>
                    <a:pt x="555943" y="2020888"/>
                  </a:lnTo>
                  <a:lnTo>
                    <a:pt x="543243" y="2022157"/>
                  </a:lnTo>
                  <a:lnTo>
                    <a:pt x="530543" y="2023427"/>
                  </a:lnTo>
                  <a:lnTo>
                    <a:pt x="517525" y="2023745"/>
                  </a:lnTo>
                  <a:lnTo>
                    <a:pt x="504825" y="2023427"/>
                  </a:lnTo>
                  <a:lnTo>
                    <a:pt x="504825" y="2024062"/>
                  </a:lnTo>
                  <a:lnTo>
                    <a:pt x="347028" y="2024062"/>
                  </a:lnTo>
                  <a:lnTo>
                    <a:pt x="347028" y="2022157"/>
                  </a:lnTo>
                  <a:lnTo>
                    <a:pt x="337820" y="2021523"/>
                  </a:lnTo>
                  <a:lnTo>
                    <a:pt x="328930" y="2020570"/>
                  </a:lnTo>
                  <a:lnTo>
                    <a:pt x="320040" y="2018983"/>
                  </a:lnTo>
                  <a:lnTo>
                    <a:pt x="311150" y="2017713"/>
                  </a:lnTo>
                  <a:lnTo>
                    <a:pt x="293688" y="2014221"/>
                  </a:lnTo>
                  <a:lnTo>
                    <a:pt x="276543" y="2009459"/>
                  </a:lnTo>
                  <a:lnTo>
                    <a:pt x="259398" y="2004380"/>
                  </a:lnTo>
                  <a:lnTo>
                    <a:pt x="242888" y="1998349"/>
                  </a:lnTo>
                  <a:lnTo>
                    <a:pt x="226695" y="1992000"/>
                  </a:lnTo>
                  <a:lnTo>
                    <a:pt x="210820" y="1984381"/>
                  </a:lnTo>
                  <a:lnTo>
                    <a:pt x="195263" y="1976445"/>
                  </a:lnTo>
                  <a:lnTo>
                    <a:pt x="180340" y="1967874"/>
                  </a:lnTo>
                  <a:lnTo>
                    <a:pt x="166053" y="1958033"/>
                  </a:lnTo>
                  <a:lnTo>
                    <a:pt x="151765" y="1948192"/>
                  </a:lnTo>
                  <a:lnTo>
                    <a:pt x="138430" y="1937398"/>
                  </a:lnTo>
                  <a:lnTo>
                    <a:pt x="125095" y="1926605"/>
                  </a:lnTo>
                  <a:lnTo>
                    <a:pt x="112713" y="1914224"/>
                  </a:lnTo>
                  <a:lnTo>
                    <a:pt x="100648" y="1902161"/>
                  </a:lnTo>
                  <a:lnTo>
                    <a:pt x="89218" y="1889146"/>
                  </a:lnTo>
                  <a:lnTo>
                    <a:pt x="78423" y="1875813"/>
                  </a:lnTo>
                  <a:lnTo>
                    <a:pt x="68263" y="1862163"/>
                  </a:lnTo>
                  <a:lnTo>
                    <a:pt x="58420" y="1847560"/>
                  </a:lnTo>
                  <a:lnTo>
                    <a:pt x="49530" y="1832957"/>
                  </a:lnTo>
                  <a:lnTo>
                    <a:pt x="41275" y="1817402"/>
                  </a:lnTo>
                  <a:lnTo>
                    <a:pt x="33973" y="1801847"/>
                  </a:lnTo>
                  <a:lnTo>
                    <a:pt x="26670" y="1785340"/>
                  </a:lnTo>
                  <a:lnTo>
                    <a:pt x="20638" y="1769150"/>
                  </a:lnTo>
                  <a:lnTo>
                    <a:pt x="15240" y="1752325"/>
                  </a:lnTo>
                  <a:lnTo>
                    <a:pt x="10795" y="1735183"/>
                  </a:lnTo>
                  <a:lnTo>
                    <a:pt x="6985" y="1717723"/>
                  </a:lnTo>
                  <a:lnTo>
                    <a:pt x="5398" y="1708834"/>
                  </a:lnTo>
                  <a:lnTo>
                    <a:pt x="4128" y="1699946"/>
                  </a:lnTo>
                  <a:lnTo>
                    <a:pt x="2540" y="1691057"/>
                  </a:lnTo>
                  <a:lnTo>
                    <a:pt x="1905" y="1682168"/>
                  </a:lnTo>
                  <a:lnTo>
                    <a:pt x="635" y="1672962"/>
                  </a:lnTo>
                  <a:lnTo>
                    <a:pt x="318" y="1663756"/>
                  </a:lnTo>
                  <a:lnTo>
                    <a:pt x="0" y="1654550"/>
                  </a:lnTo>
                  <a:lnTo>
                    <a:pt x="0" y="1645027"/>
                  </a:lnTo>
                  <a:lnTo>
                    <a:pt x="0" y="1635503"/>
                  </a:lnTo>
                  <a:lnTo>
                    <a:pt x="318" y="1625980"/>
                  </a:lnTo>
                  <a:lnTo>
                    <a:pt x="1270" y="1616456"/>
                  </a:lnTo>
                  <a:lnTo>
                    <a:pt x="1905" y="1606615"/>
                  </a:lnTo>
                  <a:lnTo>
                    <a:pt x="2858" y="1597092"/>
                  </a:lnTo>
                  <a:lnTo>
                    <a:pt x="4445" y="1587568"/>
                  </a:lnTo>
                  <a:lnTo>
                    <a:pt x="5715" y="1578362"/>
                  </a:lnTo>
                  <a:lnTo>
                    <a:pt x="7620" y="1568839"/>
                  </a:lnTo>
                  <a:lnTo>
                    <a:pt x="9843" y="1559633"/>
                  </a:lnTo>
                  <a:lnTo>
                    <a:pt x="11748" y="1550744"/>
                  </a:lnTo>
                  <a:lnTo>
                    <a:pt x="14288" y="1541538"/>
                  </a:lnTo>
                  <a:lnTo>
                    <a:pt x="16828" y="1532649"/>
                  </a:lnTo>
                  <a:lnTo>
                    <a:pt x="20003" y="1523761"/>
                  </a:lnTo>
                  <a:lnTo>
                    <a:pt x="22860" y="1515190"/>
                  </a:lnTo>
                  <a:lnTo>
                    <a:pt x="26035" y="1506619"/>
                  </a:lnTo>
                  <a:lnTo>
                    <a:pt x="29528" y="1498047"/>
                  </a:lnTo>
                  <a:lnTo>
                    <a:pt x="33655" y="1489476"/>
                  </a:lnTo>
                  <a:lnTo>
                    <a:pt x="37465" y="1481223"/>
                  </a:lnTo>
                  <a:lnTo>
                    <a:pt x="41275" y="1472651"/>
                  </a:lnTo>
                  <a:lnTo>
                    <a:pt x="45720" y="1465033"/>
                  </a:lnTo>
                  <a:lnTo>
                    <a:pt x="50165" y="1456779"/>
                  </a:lnTo>
                  <a:lnTo>
                    <a:pt x="54928" y="1448843"/>
                  </a:lnTo>
                  <a:lnTo>
                    <a:pt x="59690" y="1441224"/>
                  </a:lnTo>
                  <a:lnTo>
                    <a:pt x="64453" y="1433605"/>
                  </a:lnTo>
                  <a:lnTo>
                    <a:pt x="69850" y="1426304"/>
                  </a:lnTo>
                  <a:lnTo>
                    <a:pt x="75248" y="1418685"/>
                  </a:lnTo>
                  <a:lnTo>
                    <a:pt x="80645" y="1411701"/>
                  </a:lnTo>
                  <a:lnTo>
                    <a:pt x="86360" y="1404400"/>
                  </a:lnTo>
                  <a:lnTo>
                    <a:pt x="92393" y="1397733"/>
                  </a:lnTo>
                  <a:lnTo>
                    <a:pt x="98425" y="1390749"/>
                  </a:lnTo>
                  <a:lnTo>
                    <a:pt x="104458" y="1384083"/>
                  </a:lnTo>
                  <a:lnTo>
                    <a:pt x="110808" y="1377734"/>
                  </a:lnTo>
                  <a:lnTo>
                    <a:pt x="117158" y="1371385"/>
                  </a:lnTo>
                  <a:lnTo>
                    <a:pt x="124143" y="1365353"/>
                  </a:lnTo>
                  <a:lnTo>
                    <a:pt x="130810" y="1359322"/>
                  </a:lnTo>
                  <a:lnTo>
                    <a:pt x="137795" y="1353290"/>
                  </a:lnTo>
                  <a:lnTo>
                    <a:pt x="144780" y="1347576"/>
                  </a:lnTo>
                  <a:lnTo>
                    <a:pt x="152083" y="1342179"/>
                  </a:lnTo>
                  <a:lnTo>
                    <a:pt x="159385" y="1336783"/>
                  </a:lnTo>
                  <a:lnTo>
                    <a:pt x="166688" y="1331386"/>
                  </a:lnTo>
                  <a:lnTo>
                    <a:pt x="174625" y="1326307"/>
                  </a:lnTo>
                  <a:lnTo>
                    <a:pt x="182563" y="1321545"/>
                  </a:lnTo>
                  <a:lnTo>
                    <a:pt x="190183" y="1316783"/>
                  </a:lnTo>
                  <a:lnTo>
                    <a:pt x="198120" y="1312657"/>
                  </a:lnTo>
                  <a:lnTo>
                    <a:pt x="206375" y="1308212"/>
                  </a:lnTo>
                  <a:lnTo>
                    <a:pt x="214630" y="1304085"/>
                  </a:lnTo>
                  <a:lnTo>
                    <a:pt x="222568" y="1299959"/>
                  </a:lnTo>
                  <a:lnTo>
                    <a:pt x="231140" y="1296467"/>
                  </a:lnTo>
                  <a:lnTo>
                    <a:pt x="239713" y="1292975"/>
                  </a:lnTo>
                  <a:lnTo>
                    <a:pt x="248285" y="1289800"/>
                  </a:lnTo>
                  <a:lnTo>
                    <a:pt x="257175" y="1286626"/>
                  </a:lnTo>
                  <a:lnTo>
                    <a:pt x="266065" y="1283769"/>
                  </a:lnTo>
                  <a:lnTo>
                    <a:pt x="274955" y="1281229"/>
                  </a:lnTo>
                  <a:lnTo>
                    <a:pt x="283845" y="1278689"/>
                  </a:lnTo>
                  <a:lnTo>
                    <a:pt x="293370" y="1276467"/>
                  </a:lnTo>
                  <a:lnTo>
                    <a:pt x="302260" y="1274563"/>
                  </a:lnTo>
                  <a:lnTo>
                    <a:pt x="311785" y="1272658"/>
                  </a:lnTo>
                  <a:lnTo>
                    <a:pt x="320993" y="1271388"/>
                  </a:lnTo>
                  <a:lnTo>
                    <a:pt x="330200" y="1269801"/>
                  </a:lnTo>
                  <a:lnTo>
                    <a:pt x="339725" y="1268848"/>
                  </a:lnTo>
                  <a:lnTo>
                    <a:pt x="349568" y="1267579"/>
                  </a:lnTo>
                  <a:lnTo>
                    <a:pt x="359093" y="1267261"/>
                  </a:lnTo>
                  <a:lnTo>
                    <a:pt x="368618" y="1266944"/>
                  </a:lnTo>
                  <a:lnTo>
                    <a:pt x="378778" y="1266626"/>
                  </a:lnTo>
                  <a:lnTo>
                    <a:pt x="393700" y="1266944"/>
                  </a:lnTo>
                  <a:lnTo>
                    <a:pt x="408623" y="1267896"/>
                  </a:lnTo>
                  <a:lnTo>
                    <a:pt x="423545" y="1269483"/>
                  </a:lnTo>
                  <a:lnTo>
                    <a:pt x="438150" y="1271705"/>
                  </a:lnTo>
                  <a:lnTo>
                    <a:pt x="452438" y="1274245"/>
                  </a:lnTo>
                  <a:lnTo>
                    <a:pt x="466725" y="1277420"/>
                  </a:lnTo>
                  <a:lnTo>
                    <a:pt x="481013" y="1280912"/>
                  </a:lnTo>
                  <a:lnTo>
                    <a:pt x="494665" y="1285038"/>
                  </a:lnTo>
                  <a:lnTo>
                    <a:pt x="508318" y="1289800"/>
                  </a:lnTo>
                  <a:lnTo>
                    <a:pt x="521653" y="1295197"/>
                  </a:lnTo>
                  <a:lnTo>
                    <a:pt x="534670" y="1300593"/>
                  </a:lnTo>
                  <a:lnTo>
                    <a:pt x="547370" y="1306942"/>
                  </a:lnTo>
                  <a:lnTo>
                    <a:pt x="560388" y="1313291"/>
                  </a:lnTo>
                  <a:lnTo>
                    <a:pt x="572453" y="1320275"/>
                  </a:lnTo>
                  <a:lnTo>
                    <a:pt x="584518" y="1327894"/>
                  </a:lnTo>
                  <a:lnTo>
                    <a:pt x="596265" y="1335830"/>
                  </a:lnTo>
                  <a:lnTo>
                    <a:pt x="1331278" y="600933"/>
                  </a:lnTo>
                  <a:lnTo>
                    <a:pt x="1323340" y="589188"/>
                  </a:lnTo>
                  <a:lnTo>
                    <a:pt x="1315720" y="577125"/>
                  </a:lnTo>
                  <a:lnTo>
                    <a:pt x="1308735" y="565062"/>
                  </a:lnTo>
                  <a:lnTo>
                    <a:pt x="1302068" y="552681"/>
                  </a:lnTo>
                  <a:lnTo>
                    <a:pt x="1295718" y="539666"/>
                  </a:lnTo>
                  <a:lnTo>
                    <a:pt x="1290320" y="526650"/>
                  </a:lnTo>
                  <a:lnTo>
                    <a:pt x="1285240" y="513000"/>
                  </a:lnTo>
                  <a:lnTo>
                    <a:pt x="1280160" y="499667"/>
                  </a:lnTo>
                  <a:lnTo>
                    <a:pt x="1276350" y="485699"/>
                  </a:lnTo>
                  <a:lnTo>
                    <a:pt x="1272223" y="471731"/>
                  </a:lnTo>
                  <a:lnTo>
                    <a:pt x="1269365" y="457446"/>
                  </a:lnTo>
                  <a:lnTo>
                    <a:pt x="1266508" y="442843"/>
                  </a:lnTo>
                  <a:lnTo>
                    <a:pt x="1264920" y="428241"/>
                  </a:lnTo>
                  <a:lnTo>
                    <a:pt x="1263333" y="413320"/>
                  </a:lnTo>
                  <a:lnTo>
                    <a:pt x="1262380" y="398400"/>
                  </a:lnTo>
                  <a:lnTo>
                    <a:pt x="1262063" y="383480"/>
                  </a:lnTo>
                  <a:lnTo>
                    <a:pt x="1262380" y="373639"/>
                  </a:lnTo>
                  <a:lnTo>
                    <a:pt x="1262698" y="363798"/>
                  </a:lnTo>
                  <a:lnTo>
                    <a:pt x="1263015" y="354275"/>
                  </a:lnTo>
                  <a:lnTo>
                    <a:pt x="1264285" y="344751"/>
                  </a:lnTo>
                  <a:lnTo>
                    <a:pt x="1265238" y="335228"/>
                  </a:lnTo>
                  <a:lnTo>
                    <a:pt x="1266190" y="325704"/>
                  </a:lnTo>
                  <a:lnTo>
                    <a:pt x="1268095" y="316498"/>
                  </a:lnTo>
                  <a:lnTo>
                    <a:pt x="1270000" y="307292"/>
                  </a:lnTo>
                  <a:lnTo>
                    <a:pt x="1271588" y="298086"/>
                  </a:lnTo>
                  <a:lnTo>
                    <a:pt x="1274128" y="288880"/>
                  </a:lnTo>
                  <a:lnTo>
                    <a:pt x="1276350" y="279674"/>
                  </a:lnTo>
                  <a:lnTo>
                    <a:pt x="1279208" y="270785"/>
                  </a:lnTo>
                  <a:lnTo>
                    <a:pt x="1282065" y="261897"/>
                  </a:lnTo>
                  <a:lnTo>
                    <a:pt x="1285240" y="253008"/>
                  </a:lnTo>
                  <a:lnTo>
                    <a:pt x="1288415" y="244437"/>
                  </a:lnTo>
                  <a:lnTo>
                    <a:pt x="1291908" y="236183"/>
                  </a:lnTo>
                  <a:lnTo>
                    <a:pt x="1295400" y="227930"/>
                  </a:lnTo>
                  <a:lnTo>
                    <a:pt x="1299528" y="219359"/>
                  </a:lnTo>
                  <a:lnTo>
                    <a:pt x="1303338" y="211105"/>
                  </a:lnTo>
                  <a:lnTo>
                    <a:pt x="1307465" y="202851"/>
                  </a:lnTo>
                  <a:lnTo>
                    <a:pt x="1312228" y="195232"/>
                  </a:lnTo>
                  <a:lnTo>
                    <a:pt x="1316990" y="187296"/>
                  </a:lnTo>
                  <a:lnTo>
                    <a:pt x="1321753" y="179360"/>
                  </a:lnTo>
                  <a:lnTo>
                    <a:pt x="1326833" y="172058"/>
                  </a:lnTo>
                  <a:lnTo>
                    <a:pt x="1331913" y="164440"/>
                  </a:lnTo>
                  <a:lnTo>
                    <a:pt x="1337310" y="156821"/>
                  </a:lnTo>
                  <a:lnTo>
                    <a:pt x="1343025" y="149837"/>
                  </a:lnTo>
                  <a:lnTo>
                    <a:pt x="1348423" y="142853"/>
                  </a:lnTo>
                  <a:lnTo>
                    <a:pt x="1354138" y="135552"/>
                  </a:lnTo>
                  <a:lnTo>
                    <a:pt x="1360488" y="128885"/>
                  </a:lnTo>
                  <a:lnTo>
                    <a:pt x="1366838" y="122536"/>
                  </a:lnTo>
                  <a:lnTo>
                    <a:pt x="1372870" y="115552"/>
                  </a:lnTo>
                  <a:lnTo>
                    <a:pt x="1379538" y="109521"/>
                  </a:lnTo>
                  <a:lnTo>
                    <a:pt x="1385888" y="103172"/>
                  </a:lnTo>
                  <a:lnTo>
                    <a:pt x="1392873" y="97140"/>
                  </a:lnTo>
                  <a:lnTo>
                    <a:pt x="1399858" y="91426"/>
                  </a:lnTo>
                  <a:lnTo>
                    <a:pt x="1406843" y="85712"/>
                  </a:lnTo>
                  <a:lnTo>
                    <a:pt x="1414145" y="79998"/>
                  </a:lnTo>
                  <a:lnTo>
                    <a:pt x="1421448" y="74601"/>
                  </a:lnTo>
                  <a:lnTo>
                    <a:pt x="1429068" y="69840"/>
                  </a:lnTo>
                  <a:lnTo>
                    <a:pt x="1436688" y="64760"/>
                  </a:lnTo>
                  <a:lnTo>
                    <a:pt x="1444308" y="59681"/>
                  </a:lnTo>
                  <a:lnTo>
                    <a:pt x="1452245" y="55237"/>
                  </a:lnTo>
                  <a:lnTo>
                    <a:pt x="1460183" y="50475"/>
                  </a:lnTo>
                  <a:lnTo>
                    <a:pt x="1468120" y="46348"/>
                  </a:lnTo>
                  <a:lnTo>
                    <a:pt x="1476375" y="42221"/>
                  </a:lnTo>
                  <a:lnTo>
                    <a:pt x="1484630" y="38412"/>
                  </a:lnTo>
                  <a:lnTo>
                    <a:pt x="1493203" y="34920"/>
                  </a:lnTo>
                  <a:lnTo>
                    <a:pt x="1501775" y="31111"/>
                  </a:lnTo>
                  <a:lnTo>
                    <a:pt x="1510348" y="27936"/>
                  </a:lnTo>
                  <a:lnTo>
                    <a:pt x="1519238" y="24762"/>
                  </a:lnTo>
                  <a:lnTo>
                    <a:pt x="1528128" y="21905"/>
                  </a:lnTo>
                  <a:lnTo>
                    <a:pt x="1537018" y="19048"/>
                  </a:lnTo>
                  <a:lnTo>
                    <a:pt x="1545908" y="17143"/>
                  </a:lnTo>
                  <a:lnTo>
                    <a:pt x="1555115" y="14603"/>
                  </a:lnTo>
                  <a:lnTo>
                    <a:pt x="1564323" y="12699"/>
                  </a:lnTo>
                  <a:lnTo>
                    <a:pt x="1573530" y="11111"/>
                  </a:lnTo>
                  <a:lnTo>
                    <a:pt x="1583055" y="9207"/>
                  </a:lnTo>
                  <a:lnTo>
                    <a:pt x="1592263" y="8254"/>
                  </a:lnTo>
                  <a:lnTo>
                    <a:pt x="1601788" y="6984"/>
                  </a:lnTo>
                  <a:lnTo>
                    <a:pt x="1611313" y="6032"/>
                  </a:lnTo>
                  <a:lnTo>
                    <a:pt x="1621155" y="5715"/>
                  </a:lnTo>
                  <a:lnTo>
                    <a:pt x="1630680" y="4762"/>
                  </a:lnTo>
                  <a:close/>
                  <a:moveTo>
                    <a:pt x="324803" y="0"/>
                  </a:moveTo>
                  <a:lnTo>
                    <a:pt x="329565" y="0"/>
                  </a:lnTo>
                  <a:lnTo>
                    <a:pt x="532448" y="0"/>
                  </a:lnTo>
                  <a:lnTo>
                    <a:pt x="537210" y="0"/>
                  </a:lnTo>
                  <a:lnTo>
                    <a:pt x="541338" y="634"/>
                  </a:lnTo>
                  <a:lnTo>
                    <a:pt x="545783" y="1585"/>
                  </a:lnTo>
                  <a:lnTo>
                    <a:pt x="549593" y="3488"/>
                  </a:lnTo>
                  <a:lnTo>
                    <a:pt x="553403" y="5073"/>
                  </a:lnTo>
                  <a:lnTo>
                    <a:pt x="557213" y="7292"/>
                  </a:lnTo>
                  <a:lnTo>
                    <a:pt x="560705" y="9828"/>
                  </a:lnTo>
                  <a:lnTo>
                    <a:pt x="563563" y="12682"/>
                  </a:lnTo>
                  <a:lnTo>
                    <a:pt x="566420" y="15852"/>
                  </a:lnTo>
                  <a:lnTo>
                    <a:pt x="569278" y="19022"/>
                  </a:lnTo>
                  <a:lnTo>
                    <a:pt x="571183" y="22510"/>
                  </a:lnTo>
                  <a:lnTo>
                    <a:pt x="573088" y="26631"/>
                  </a:lnTo>
                  <a:lnTo>
                    <a:pt x="574675" y="30435"/>
                  </a:lnTo>
                  <a:lnTo>
                    <a:pt x="575628" y="34874"/>
                  </a:lnTo>
                  <a:lnTo>
                    <a:pt x="576263" y="38995"/>
                  </a:lnTo>
                  <a:lnTo>
                    <a:pt x="576580" y="43751"/>
                  </a:lnTo>
                  <a:lnTo>
                    <a:pt x="576580" y="284695"/>
                  </a:lnTo>
                  <a:lnTo>
                    <a:pt x="818198" y="284695"/>
                  </a:lnTo>
                  <a:lnTo>
                    <a:pt x="822326" y="285012"/>
                  </a:lnTo>
                  <a:lnTo>
                    <a:pt x="827088" y="285963"/>
                  </a:lnTo>
                  <a:lnTo>
                    <a:pt x="830898" y="286914"/>
                  </a:lnTo>
                  <a:lnTo>
                    <a:pt x="835343" y="288182"/>
                  </a:lnTo>
                  <a:lnTo>
                    <a:pt x="839153" y="290085"/>
                  </a:lnTo>
                  <a:lnTo>
                    <a:pt x="842646" y="292304"/>
                  </a:lnTo>
                  <a:lnTo>
                    <a:pt x="845821" y="294840"/>
                  </a:lnTo>
                  <a:lnTo>
                    <a:pt x="848996" y="297693"/>
                  </a:lnTo>
                  <a:lnTo>
                    <a:pt x="851853" y="300864"/>
                  </a:lnTo>
                  <a:lnTo>
                    <a:pt x="854393" y="304351"/>
                  </a:lnTo>
                  <a:lnTo>
                    <a:pt x="856616" y="307838"/>
                  </a:lnTo>
                  <a:lnTo>
                    <a:pt x="858521" y="311643"/>
                  </a:lnTo>
                  <a:lnTo>
                    <a:pt x="860108" y="315764"/>
                  </a:lnTo>
                  <a:lnTo>
                    <a:pt x="861378" y="319886"/>
                  </a:lnTo>
                  <a:lnTo>
                    <a:pt x="862013" y="324324"/>
                  </a:lnTo>
                  <a:lnTo>
                    <a:pt x="862013" y="328762"/>
                  </a:lnTo>
                  <a:lnTo>
                    <a:pt x="862013" y="531663"/>
                  </a:lnTo>
                  <a:lnTo>
                    <a:pt x="862013" y="535784"/>
                  </a:lnTo>
                  <a:lnTo>
                    <a:pt x="861378" y="540540"/>
                  </a:lnTo>
                  <a:lnTo>
                    <a:pt x="860108" y="544344"/>
                  </a:lnTo>
                  <a:lnTo>
                    <a:pt x="858521" y="548783"/>
                  </a:lnTo>
                  <a:lnTo>
                    <a:pt x="856616" y="552587"/>
                  </a:lnTo>
                  <a:lnTo>
                    <a:pt x="854393" y="556074"/>
                  </a:lnTo>
                  <a:lnTo>
                    <a:pt x="851853" y="559245"/>
                  </a:lnTo>
                  <a:lnTo>
                    <a:pt x="848996" y="562415"/>
                  </a:lnTo>
                  <a:lnTo>
                    <a:pt x="845821" y="565268"/>
                  </a:lnTo>
                  <a:lnTo>
                    <a:pt x="842646" y="567805"/>
                  </a:lnTo>
                  <a:lnTo>
                    <a:pt x="839153" y="570024"/>
                  </a:lnTo>
                  <a:lnTo>
                    <a:pt x="835343" y="572243"/>
                  </a:lnTo>
                  <a:lnTo>
                    <a:pt x="830898" y="573511"/>
                  </a:lnTo>
                  <a:lnTo>
                    <a:pt x="827088" y="574462"/>
                  </a:lnTo>
                  <a:lnTo>
                    <a:pt x="822326" y="575413"/>
                  </a:lnTo>
                  <a:lnTo>
                    <a:pt x="818198" y="575413"/>
                  </a:lnTo>
                  <a:lnTo>
                    <a:pt x="576580" y="575413"/>
                  </a:lnTo>
                  <a:lnTo>
                    <a:pt x="576580" y="816358"/>
                  </a:lnTo>
                  <a:lnTo>
                    <a:pt x="576263" y="821113"/>
                  </a:lnTo>
                  <a:lnTo>
                    <a:pt x="575628" y="825235"/>
                  </a:lnTo>
                  <a:lnTo>
                    <a:pt x="574675" y="829673"/>
                  </a:lnTo>
                  <a:lnTo>
                    <a:pt x="573088" y="833477"/>
                  </a:lnTo>
                  <a:lnTo>
                    <a:pt x="571183" y="837282"/>
                  </a:lnTo>
                  <a:lnTo>
                    <a:pt x="569278" y="841086"/>
                  </a:lnTo>
                  <a:lnTo>
                    <a:pt x="566420" y="844574"/>
                  </a:lnTo>
                  <a:lnTo>
                    <a:pt x="563563" y="847427"/>
                  </a:lnTo>
                  <a:lnTo>
                    <a:pt x="560705" y="850280"/>
                  </a:lnTo>
                  <a:lnTo>
                    <a:pt x="557213" y="852816"/>
                  </a:lnTo>
                  <a:lnTo>
                    <a:pt x="553403" y="855353"/>
                  </a:lnTo>
                  <a:lnTo>
                    <a:pt x="549593" y="856938"/>
                  </a:lnTo>
                  <a:lnTo>
                    <a:pt x="545783" y="858523"/>
                  </a:lnTo>
                  <a:lnTo>
                    <a:pt x="541338" y="859474"/>
                  </a:lnTo>
                  <a:lnTo>
                    <a:pt x="537210" y="860108"/>
                  </a:lnTo>
                  <a:lnTo>
                    <a:pt x="532448" y="860425"/>
                  </a:lnTo>
                  <a:lnTo>
                    <a:pt x="329565" y="860425"/>
                  </a:lnTo>
                  <a:lnTo>
                    <a:pt x="324803" y="860108"/>
                  </a:lnTo>
                  <a:lnTo>
                    <a:pt x="320675" y="859474"/>
                  </a:lnTo>
                  <a:lnTo>
                    <a:pt x="316230" y="858523"/>
                  </a:lnTo>
                  <a:lnTo>
                    <a:pt x="312420" y="856938"/>
                  </a:lnTo>
                  <a:lnTo>
                    <a:pt x="308610" y="855353"/>
                  </a:lnTo>
                  <a:lnTo>
                    <a:pt x="304800" y="852816"/>
                  </a:lnTo>
                  <a:lnTo>
                    <a:pt x="301625" y="850280"/>
                  </a:lnTo>
                  <a:lnTo>
                    <a:pt x="298450" y="847427"/>
                  </a:lnTo>
                  <a:lnTo>
                    <a:pt x="295593" y="844574"/>
                  </a:lnTo>
                  <a:lnTo>
                    <a:pt x="293053" y="841086"/>
                  </a:lnTo>
                  <a:lnTo>
                    <a:pt x="291148" y="837282"/>
                  </a:lnTo>
                  <a:lnTo>
                    <a:pt x="289243" y="833477"/>
                  </a:lnTo>
                  <a:lnTo>
                    <a:pt x="287338" y="829673"/>
                  </a:lnTo>
                  <a:lnTo>
                    <a:pt x="286385" y="825235"/>
                  </a:lnTo>
                  <a:lnTo>
                    <a:pt x="285750" y="821113"/>
                  </a:lnTo>
                  <a:lnTo>
                    <a:pt x="285750" y="816358"/>
                  </a:lnTo>
                  <a:lnTo>
                    <a:pt x="285750" y="575413"/>
                  </a:lnTo>
                  <a:lnTo>
                    <a:pt x="44133" y="575413"/>
                  </a:lnTo>
                  <a:lnTo>
                    <a:pt x="39688" y="575413"/>
                  </a:lnTo>
                  <a:lnTo>
                    <a:pt x="35243" y="574462"/>
                  </a:lnTo>
                  <a:lnTo>
                    <a:pt x="31115" y="573511"/>
                  </a:lnTo>
                  <a:lnTo>
                    <a:pt x="26988" y="572243"/>
                  </a:lnTo>
                  <a:lnTo>
                    <a:pt x="23178" y="570024"/>
                  </a:lnTo>
                  <a:lnTo>
                    <a:pt x="19685" y="567805"/>
                  </a:lnTo>
                  <a:lnTo>
                    <a:pt x="15875" y="565268"/>
                  </a:lnTo>
                  <a:lnTo>
                    <a:pt x="12700" y="562415"/>
                  </a:lnTo>
                  <a:lnTo>
                    <a:pt x="10478" y="559245"/>
                  </a:lnTo>
                  <a:lnTo>
                    <a:pt x="7620" y="556074"/>
                  </a:lnTo>
                  <a:lnTo>
                    <a:pt x="5398" y="552587"/>
                  </a:lnTo>
                  <a:lnTo>
                    <a:pt x="3493" y="548783"/>
                  </a:lnTo>
                  <a:lnTo>
                    <a:pt x="2223" y="544344"/>
                  </a:lnTo>
                  <a:lnTo>
                    <a:pt x="953" y="540540"/>
                  </a:lnTo>
                  <a:lnTo>
                    <a:pt x="318" y="535784"/>
                  </a:lnTo>
                  <a:lnTo>
                    <a:pt x="0" y="531663"/>
                  </a:lnTo>
                  <a:lnTo>
                    <a:pt x="0" y="328762"/>
                  </a:lnTo>
                  <a:lnTo>
                    <a:pt x="318" y="324324"/>
                  </a:lnTo>
                  <a:lnTo>
                    <a:pt x="953" y="319886"/>
                  </a:lnTo>
                  <a:lnTo>
                    <a:pt x="2223" y="315764"/>
                  </a:lnTo>
                  <a:lnTo>
                    <a:pt x="3493" y="311643"/>
                  </a:lnTo>
                  <a:lnTo>
                    <a:pt x="5398" y="307838"/>
                  </a:lnTo>
                  <a:lnTo>
                    <a:pt x="7620" y="304351"/>
                  </a:lnTo>
                  <a:lnTo>
                    <a:pt x="10478" y="300864"/>
                  </a:lnTo>
                  <a:lnTo>
                    <a:pt x="12700" y="297693"/>
                  </a:lnTo>
                  <a:lnTo>
                    <a:pt x="15875" y="294840"/>
                  </a:lnTo>
                  <a:lnTo>
                    <a:pt x="19685" y="292304"/>
                  </a:lnTo>
                  <a:lnTo>
                    <a:pt x="23178" y="290085"/>
                  </a:lnTo>
                  <a:lnTo>
                    <a:pt x="26988" y="288182"/>
                  </a:lnTo>
                  <a:lnTo>
                    <a:pt x="31115" y="286914"/>
                  </a:lnTo>
                  <a:lnTo>
                    <a:pt x="35243" y="285963"/>
                  </a:lnTo>
                  <a:lnTo>
                    <a:pt x="39688" y="285012"/>
                  </a:lnTo>
                  <a:lnTo>
                    <a:pt x="44133" y="284695"/>
                  </a:lnTo>
                  <a:lnTo>
                    <a:pt x="285750" y="284695"/>
                  </a:lnTo>
                  <a:lnTo>
                    <a:pt x="285750" y="43751"/>
                  </a:lnTo>
                  <a:lnTo>
                    <a:pt x="285750" y="38995"/>
                  </a:lnTo>
                  <a:lnTo>
                    <a:pt x="286385" y="34874"/>
                  </a:lnTo>
                  <a:lnTo>
                    <a:pt x="287338" y="30435"/>
                  </a:lnTo>
                  <a:lnTo>
                    <a:pt x="289243" y="26631"/>
                  </a:lnTo>
                  <a:lnTo>
                    <a:pt x="291148" y="22510"/>
                  </a:lnTo>
                  <a:lnTo>
                    <a:pt x="293053" y="19022"/>
                  </a:lnTo>
                  <a:lnTo>
                    <a:pt x="295593" y="15852"/>
                  </a:lnTo>
                  <a:lnTo>
                    <a:pt x="298450" y="12682"/>
                  </a:lnTo>
                  <a:lnTo>
                    <a:pt x="301625" y="9828"/>
                  </a:lnTo>
                  <a:lnTo>
                    <a:pt x="304800" y="7292"/>
                  </a:lnTo>
                  <a:lnTo>
                    <a:pt x="308610" y="5073"/>
                  </a:lnTo>
                  <a:lnTo>
                    <a:pt x="312420" y="3488"/>
                  </a:lnTo>
                  <a:lnTo>
                    <a:pt x="316230" y="1585"/>
                  </a:lnTo>
                  <a:lnTo>
                    <a:pt x="320675" y="634"/>
                  </a:lnTo>
                  <a:lnTo>
                    <a:pt x="324803"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lgn="ctr">
                <a:defRPr/>
              </a:pPr>
              <a:endParaRPr lang="zh-CN" altLang="en-US" sz="1350">
                <a:solidFill>
                  <a:srgbClr val="FFFFFF"/>
                </a:solidFill>
                <a:latin typeface="Franklin Gothic Book" charset="0"/>
                <a:ea typeface="黑体" charset="0"/>
                <a:cs typeface="黑体" charset="0"/>
                <a:sym typeface="黑体" charset="0"/>
              </a:endParaRPr>
            </a:p>
          </p:txBody>
        </p:sp>
      </p:grpSp>
      <p:sp>
        <p:nvSpPr>
          <p:cNvPr id="26" name="KSO_Shape"/>
          <p:cNvSpPr>
            <a:spLocks noChangeArrowheads="1"/>
          </p:cNvSpPr>
          <p:nvPr/>
        </p:nvSpPr>
        <p:spPr bwMode="auto">
          <a:xfrm>
            <a:off x="2181225" y="1654175"/>
            <a:ext cx="744538" cy="785813"/>
          </a:xfrm>
          <a:custGeom>
            <a:avLst/>
            <a:gdLst>
              <a:gd name="T0" fmla="*/ 2147483647 w 6361"/>
              <a:gd name="T1" fmla="*/ 2147483647 h 6360"/>
              <a:gd name="T2" fmla="*/ 2147483647 w 6361"/>
              <a:gd name="T3" fmla="*/ 2147483647 h 6360"/>
              <a:gd name="T4" fmla="*/ 2147483647 w 6361"/>
              <a:gd name="T5" fmla="*/ 2147483647 h 6360"/>
              <a:gd name="T6" fmla="*/ 2147483647 w 6361"/>
              <a:gd name="T7" fmla="*/ 2147483647 h 6360"/>
              <a:gd name="T8" fmla="*/ 2147483647 w 6361"/>
              <a:gd name="T9" fmla="*/ 2147483647 h 6360"/>
              <a:gd name="T10" fmla="*/ 2147483647 w 6361"/>
              <a:gd name="T11" fmla="*/ 2147483647 h 6360"/>
              <a:gd name="T12" fmla="*/ 2147483647 w 6361"/>
              <a:gd name="T13" fmla="*/ 2147483647 h 6360"/>
              <a:gd name="T14" fmla="*/ 2147483647 w 6361"/>
              <a:gd name="T15" fmla="*/ 2147483647 h 6360"/>
              <a:gd name="T16" fmla="*/ 2147483647 w 6361"/>
              <a:gd name="T17" fmla="*/ 2147483647 h 6360"/>
              <a:gd name="T18" fmla="*/ 2147483647 w 6361"/>
              <a:gd name="T19" fmla="*/ 2147483647 h 6360"/>
              <a:gd name="T20" fmla="*/ 2147483647 w 6361"/>
              <a:gd name="T21" fmla="*/ 2147483647 h 6360"/>
              <a:gd name="T22" fmla="*/ 2147483647 w 6361"/>
              <a:gd name="T23" fmla="*/ 2147483647 h 6360"/>
              <a:gd name="T24" fmla="*/ 2147483647 w 6361"/>
              <a:gd name="T25" fmla="*/ 2147483647 h 6360"/>
              <a:gd name="T26" fmla="*/ 2147483647 w 6361"/>
              <a:gd name="T27" fmla="*/ 2147483647 h 6360"/>
              <a:gd name="T28" fmla="*/ 2147483647 w 6361"/>
              <a:gd name="T29" fmla="*/ 2147483647 h 6360"/>
              <a:gd name="T30" fmla="*/ 2147483647 w 6361"/>
              <a:gd name="T31" fmla="*/ 2147483647 h 6360"/>
              <a:gd name="T32" fmla="*/ 2147483647 w 6361"/>
              <a:gd name="T33" fmla="*/ 2147483647 h 6360"/>
              <a:gd name="T34" fmla="*/ 2147483647 w 6361"/>
              <a:gd name="T35" fmla="*/ 2147483647 h 6360"/>
              <a:gd name="T36" fmla="*/ 2147483647 w 6361"/>
              <a:gd name="T37" fmla="*/ 2147483647 h 6360"/>
              <a:gd name="T38" fmla="*/ 2147483647 w 6361"/>
              <a:gd name="T39" fmla="*/ 2147483647 h 6360"/>
              <a:gd name="T40" fmla="*/ 2147483647 w 6361"/>
              <a:gd name="T41" fmla="*/ 2147483647 h 6360"/>
              <a:gd name="T42" fmla="*/ 2147483647 w 6361"/>
              <a:gd name="T43" fmla="*/ 2147483647 h 6360"/>
              <a:gd name="T44" fmla="*/ 2147483647 w 6361"/>
              <a:gd name="T45" fmla="*/ 2147483647 h 6360"/>
              <a:gd name="T46" fmla="*/ 2147483647 w 6361"/>
              <a:gd name="T47" fmla="*/ 2147483647 h 6360"/>
              <a:gd name="T48" fmla="*/ 2147483647 w 6361"/>
              <a:gd name="T49" fmla="*/ 2147483647 h 6360"/>
              <a:gd name="T50" fmla="*/ 2147483647 w 6361"/>
              <a:gd name="T51" fmla="*/ 2147483647 h 6360"/>
              <a:gd name="T52" fmla="*/ 2147483647 w 6361"/>
              <a:gd name="T53" fmla="*/ 2147483647 h 6360"/>
              <a:gd name="T54" fmla="*/ 2147483647 w 6361"/>
              <a:gd name="T55" fmla="*/ 2147483647 h 6360"/>
              <a:gd name="T56" fmla="*/ 2147483647 w 6361"/>
              <a:gd name="T57" fmla="*/ 2147483647 h 6360"/>
              <a:gd name="T58" fmla="*/ 2147483647 w 6361"/>
              <a:gd name="T59" fmla="*/ 2147483647 h 6360"/>
              <a:gd name="T60" fmla="*/ 2147483647 w 6361"/>
              <a:gd name="T61" fmla="*/ 2147483647 h 6360"/>
              <a:gd name="T62" fmla="*/ 2147483647 w 6361"/>
              <a:gd name="T63" fmla="*/ 2147483647 h 6360"/>
              <a:gd name="T64" fmla="*/ 2147483647 w 6361"/>
              <a:gd name="T65" fmla="*/ 2147483647 h 6360"/>
              <a:gd name="T66" fmla="*/ 2147483647 w 6361"/>
              <a:gd name="T67" fmla="*/ 2147483647 h 6360"/>
              <a:gd name="T68" fmla="*/ 2147483647 w 6361"/>
              <a:gd name="T69" fmla="*/ 2147483647 h 6360"/>
              <a:gd name="T70" fmla="*/ 2147483647 w 6361"/>
              <a:gd name="T71" fmla="*/ 2147483647 h 6360"/>
              <a:gd name="T72" fmla="*/ 2147483647 w 6361"/>
              <a:gd name="T73" fmla="*/ 2147483647 h 6360"/>
              <a:gd name="T74" fmla="*/ 2147483647 w 6361"/>
              <a:gd name="T75" fmla="*/ 2147483647 h 6360"/>
              <a:gd name="T76" fmla="*/ 2147483647 w 6361"/>
              <a:gd name="T77" fmla="*/ 2147483647 h 6360"/>
              <a:gd name="T78" fmla="*/ 2147483647 w 6361"/>
              <a:gd name="T79" fmla="*/ 2147483647 h 6360"/>
              <a:gd name="T80" fmla="*/ 2147483647 w 6361"/>
              <a:gd name="T81" fmla="*/ 2147483647 h 6360"/>
              <a:gd name="T82" fmla="*/ 2147483647 w 6361"/>
              <a:gd name="T83" fmla="*/ 2147483647 h 6360"/>
              <a:gd name="T84" fmla="*/ 2147483647 w 6361"/>
              <a:gd name="T85" fmla="*/ 2147483647 h 6360"/>
              <a:gd name="T86" fmla="*/ 2147483647 w 6361"/>
              <a:gd name="T87" fmla="*/ 2147483647 h 6360"/>
              <a:gd name="T88" fmla="*/ 2147483647 w 6361"/>
              <a:gd name="T89" fmla="*/ 2147483647 h 6360"/>
              <a:gd name="T90" fmla="*/ 2147483647 w 6361"/>
              <a:gd name="T91" fmla="*/ 2147483647 h 6360"/>
              <a:gd name="T92" fmla="*/ 2147483647 w 6361"/>
              <a:gd name="T93" fmla="*/ 2147483647 h 6360"/>
              <a:gd name="T94" fmla="*/ 2147483647 w 6361"/>
              <a:gd name="T95" fmla="*/ 2147483647 h 6360"/>
              <a:gd name="T96" fmla="*/ 2147483647 w 6361"/>
              <a:gd name="T97" fmla="*/ 2147483647 h 6360"/>
              <a:gd name="T98" fmla="*/ 2147483647 w 6361"/>
              <a:gd name="T99" fmla="*/ 2147483647 h 6360"/>
              <a:gd name="T100" fmla="*/ 2147483647 w 6361"/>
              <a:gd name="T101" fmla="*/ 2147483647 h 6360"/>
              <a:gd name="T102" fmla="*/ 2147483647 w 6361"/>
              <a:gd name="T103" fmla="*/ 2147483647 h 6360"/>
              <a:gd name="T104" fmla="*/ 2147483647 w 6361"/>
              <a:gd name="T105" fmla="*/ 2147483647 h 6360"/>
              <a:gd name="T106" fmla="*/ 2147483647 w 6361"/>
              <a:gd name="T107" fmla="*/ 2147483647 h 6360"/>
              <a:gd name="T108" fmla="*/ 2147483647 w 6361"/>
              <a:gd name="T109" fmla="*/ 2147483647 h 6360"/>
              <a:gd name="T110" fmla="*/ 2147483647 w 6361"/>
              <a:gd name="T111" fmla="*/ 2147483647 h 6360"/>
              <a:gd name="T112" fmla="*/ 2147483647 w 6361"/>
              <a:gd name="T113" fmla="*/ 2147483647 h 6360"/>
              <a:gd name="T114" fmla="*/ 2147483647 w 6361"/>
              <a:gd name="T115" fmla="*/ 2147483647 h 6360"/>
              <a:gd name="T116" fmla="*/ 2147483647 w 6361"/>
              <a:gd name="T117" fmla="*/ 2147483647 h 6360"/>
              <a:gd name="T118" fmla="*/ 2147483647 w 6361"/>
              <a:gd name="T119" fmla="*/ 2147483647 h 6360"/>
              <a:gd name="T120" fmla="*/ 2147483647 w 6361"/>
              <a:gd name="T121" fmla="*/ 2147483647 h 6360"/>
              <a:gd name="T122" fmla="*/ 2147483647 w 6361"/>
              <a:gd name="T123" fmla="*/ 2147483647 h 6360"/>
              <a:gd name="T124" fmla="*/ 2147483647 w 6361"/>
              <a:gd name="T125" fmla="*/ 2147483647 h 63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61"/>
              <a:gd name="T190" fmla="*/ 0 h 6360"/>
              <a:gd name="T191" fmla="*/ 6361 w 6361"/>
              <a:gd name="T192" fmla="*/ 6360 h 63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61" h="6360">
                <a:moveTo>
                  <a:pt x="5761" y="2580"/>
                </a:moveTo>
                <a:lnTo>
                  <a:pt x="5761" y="2580"/>
                </a:lnTo>
                <a:lnTo>
                  <a:pt x="5737" y="2582"/>
                </a:lnTo>
                <a:lnTo>
                  <a:pt x="5712" y="2583"/>
                </a:lnTo>
                <a:lnTo>
                  <a:pt x="5689" y="2585"/>
                </a:lnTo>
                <a:lnTo>
                  <a:pt x="5664" y="2588"/>
                </a:lnTo>
                <a:lnTo>
                  <a:pt x="5641" y="2593"/>
                </a:lnTo>
                <a:lnTo>
                  <a:pt x="5617" y="2598"/>
                </a:lnTo>
                <a:lnTo>
                  <a:pt x="5595" y="2604"/>
                </a:lnTo>
                <a:lnTo>
                  <a:pt x="5572" y="2611"/>
                </a:lnTo>
                <a:lnTo>
                  <a:pt x="5550" y="2619"/>
                </a:lnTo>
                <a:lnTo>
                  <a:pt x="5527" y="2628"/>
                </a:lnTo>
                <a:lnTo>
                  <a:pt x="5505" y="2638"/>
                </a:lnTo>
                <a:lnTo>
                  <a:pt x="5484" y="2649"/>
                </a:lnTo>
                <a:lnTo>
                  <a:pt x="5462" y="2660"/>
                </a:lnTo>
                <a:lnTo>
                  <a:pt x="5442" y="2672"/>
                </a:lnTo>
                <a:lnTo>
                  <a:pt x="5422" y="2686"/>
                </a:lnTo>
                <a:lnTo>
                  <a:pt x="5402" y="2700"/>
                </a:lnTo>
                <a:lnTo>
                  <a:pt x="5370" y="2723"/>
                </a:lnTo>
                <a:lnTo>
                  <a:pt x="5339" y="2744"/>
                </a:lnTo>
                <a:lnTo>
                  <a:pt x="5305" y="2763"/>
                </a:lnTo>
                <a:lnTo>
                  <a:pt x="5272" y="2782"/>
                </a:lnTo>
                <a:lnTo>
                  <a:pt x="5237" y="2799"/>
                </a:lnTo>
                <a:lnTo>
                  <a:pt x="5201" y="2815"/>
                </a:lnTo>
                <a:lnTo>
                  <a:pt x="5165" y="2829"/>
                </a:lnTo>
                <a:lnTo>
                  <a:pt x="5129" y="2843"/>
                </a:lnTo>
                <a:lnTo>
                  <a:pt x="5092" y="2854"/>
                </a:lnTo>
                <a:lnTo>
                  <a:pt x="5055" y="2864"/>
                </a:lnTo>
                <a:lnTo>
                  <a:pt x="5017" y="2873"/>
                </a:lnTo>
                <a:lnTo>
                  <a:pt x="4980" y="2880"/>
                </a:lnTo>
                <a:lnTo>
                  <a:pt x="4942" y="2886"/>
                </a:lnTo>
                <a:lnTo>
                  <a:pt x="4903" y="2889"/>
                </a:lnTo>
                <a:lnTo>
                  <a:pt x="4864" y="2891"/>
                </a:lnTo>
                <a:lnTo>
                  <a:pt x="4826" y="2892"/>
                </a:lnTo>
                <a:lnTo>
                  <a:pt x="4797" y="2891"/>
                </a:lnTo>
                <a:lnTo>
                  <a:pt x="4769" y="2888"/>
                </a:lnTo>
                <a:lnTo>
                  <a:pt x="4741" y="2883"/>
                </a:lnTo>
                <a:lnTo>
                  <a:pt x="4714" y="2877"/>
                </a:lnTo>
                <a:lnTo>
                  <a:pt x="4688" y="2868"/>
                </a:lnTo>
                <a:lnTo>
                  <a:pt x="4662" y="2856"/>
                </a:lnTo>
                <a:lnTo>
                  <a:pt x="4638" y="2844"/>
                </a:lnTo>
                <a:lnTo>
                  <a:pt x="4614" y="2829"/>
                </a:lnTo>
                <a:lnTo>
                  <a:pt x="4592" y="2814"/>
                </a:lnTo>
                <a:lnTo>
                  <a:pt x="4570" y="2797"/>
                </a:lnTo>
                <a:lnTo>
                  <a:pt x="4549" y="2778"/>
                </a:lnTo>
                <a:lnTo>
                  <a:pt x="4531" y="2758"/>
                </a:lnTo>
                <a:lnTo>
                  <a:pt x="4513" y="2736"/>
                </a:lnTo>
                <a:lnTo>
                  <a:pt x="4498" y="2713"/>
                </a:lnTo>
                <a:lnTo>
                  <a:pt x="4483" y="2689"/>
                </a:lnTo>
                <a:lnTo>
                  <a:pt x="4469" y="2663"/>
                </a:lnTo>
                <a:lnTo>
                  <a:pt x="4458" y="2634"/>
                </a:lnTo>
                <a:lnTo>
                  <a:pt x="4448" y="2605"/>
                </a:lnTo>
                <a:lnTo>
                  <a:pt x="4441" y="2576"/>
                </a:lnTo>
                <a:lnTo>
                  <a:pt x="4436" y="2546"/>
                </a:lnTo>
                <a:lnTo>
                  <a:pt x="4434" y="2517"/>
                </a:lnTo>
                <a:lnTo>
                  <a:pt x="4434" y="2486"/>
                </a:lnTo>
                <a:lnTo>
                  <a:pt x="4435" y="2457"/>
                </a:lnTo>
                <a:lnTo>
                  <a:pt x="4439" y="2428"/>
                </a:lnTo>
                <a:lnTo>
                  <a:pt x="4445" y="2400"/>
                </a:lnTo>
                <a:lnTo>
                  <a:pt x="4454" y="2371"/>
                </a:lnTo>
                <a:lnTo>
                  <a:pt x="4464" y="2344"/>
                </a:lnTo>
                <a:lnTo>
                  <a:pt x="4476" y="2317"/>
                </a:lnTo>
                <a:lnTo>
                  <a:pt x="4491" y="2291"/>
                </a:lnTo>
                <a:lnTo>
                  <a:pt x="4508" y="2266"/>
                </a:lnTo>
                <a:lnTo>
                  <a:pt x="4527" y="2243"/>
                </a:lnTo>
                <a:lnTo>
                  <a:pt x="4547" y="2220"/>
                </a:lnTo>
                <a:lnTo>
                  <a:pt x="4575" y="2193"/>
                </a:lnTo>
                <a:lnTo>
                  <a:pt x="4604" y="2168"/>
                </a:lnTo>
                <a:lnTo>
                  <a:pt x="4634" y="2143"/>
                </a:lnTo>
                <a:lnTo>
                  <a:pt x="4666" y="2119"/>
                </a:lnTo>
                <a:lnTo>
                  <a:pt x="4697" y="2098"/>
                </a:lnTo>
                <a:lnTo>
                  <a:pt x="4730" y="2077"/>
                </a:lnTo>
                <a:lnTo>
                  <a:pt x="4762" y="2058"/>
                </a:lnTo>
                <a:lnTo>
                  <a:pt x="4797" y="2040"/>
                </a:lnTo>
                <a:lnTo>
                  <a:pt x="4831" y="2024"/>
                </a:lnTo>
                <a:lnTo>
                  <a:pt x="4867" y="2008"/>
                </a:lnTo>
                <a:lnTo>
                  <a:pt x="4903" y="1995"/>
                </a:lnTo>
                <a:lnTo>
                  <a:pt x="4940" y="1983"/>
                </a:lnTo>
                <a:lnTo>
                  <a:pt x="4977" y="1971"/>
                </a:lnTo>
                <a:lnTo>
                  <a:pt x="5014" y="1962"/>
                </a:lnTo>
                <a:lnTo>
                  <a:pt x="5052" y="1954"/>
                </a:lnTo>
                <a:lnTo>
                  <a:pt x="5091" y="1949"/>
                </a:lnTo>
                <a:lnTo>
                  <a:pt x="5115" y="1944"/>
                </a:lnTo>
                <a:lnTo>
                  <a:pt x="5139" y="1940"/>
                </a:lnTo>
                <a:lnTo>
                  <a:pt x="5162" y="1934"/>
                </a:lnTo>
                <a:lnTo>
                  <a:pt x="5185" y="1928"/>
                </a:lnTo>
                <a:lnTo>
                  <a:pt x="5208" y="1920"/>
                </a:lnTo>
                <a:lnTo>
                  <a:pt x="5230" y="1911"/>
                </a:lnTo>
                <a:lnTo>
                  <a:pt x="5253" y="1902"/>
                </a:lnTo>
                <a:lnTo>
                  <a:pt x="5274" y="1892"/>
                </a:lnTo>
                <a:lnTo>
                  <a:pt x="5295" y="1880"/>
                </a:lnTo>
                <a:lnTo>
                  <a:pt x="5315" y="1868"/>
                </a:lnTo>
                <a:lnTo>
                  <a:pt x="5336" y="1856"/>
                </a:lnTo>
                <a:lnTo>
                  <a:pt x="5356" y="1842"/>
                </a:lnTo>
                <a:lnTo>
                  <a:pt x="5375" y="1828"/>
                </a:lnTo>
                <a:lnTo>
                  <a:pt x="5393" y="1812"/>
                </a:lnTo>
                <a:lnTo>
                  <a:pt x="5412" y="1796"/>
                </a:lnTo>
                <a:lnTo>
                  <a:pt x="5429" y="1779"/>
                </a:lnTo>
                <a:lnTo>
                  <a:pt x="5450" y="1757"/>
                </a:lnTo>
                <a:lnTo>
                  <a:pt x="5470" y="1734"/>
                </a:lnTo>
                <a:lnTo>
                  <a:pt x="5488" y="1710"/>
                </a:lnTo>
                <a:lnTo>
                  <a:pt x="5506" y="1685"/>
                </a:lnTo>
                <a:lnTo>
                  <a:pt x="5522" y="1659"/>
                </a:lnTo>
                <a:lnTo>
                  <a:pt x="5535" y="1634"/>
                </a:lnTo>
                <a:lnTo>
                  <a:pt x="5549" y="1608"/>
                </a:lnTo>
                <a:lnTo>
                  <a:pt x="5560" y="1581"/>
                </a:lnTo>
                <a:lnTo>
                  <a:pt x="5571" y="1554"/>
                </a:lnTo>
                <a:lnTo>
                  <a:pt x="5579" y="1526"/>
                </a:lnTo>
                <a:lnTo>
                  <a:pt x="5587" y="1498"/>
                </a:lnTo>
                <a:lnTo>
                  <a:pt x="5594" y="1470"/>
                </a:lnTo>
                <a:lnTo>
                  <a:pt x="5598" y="1442"/>
                </a:lnTo>
                <a:lnTo>
                  <a:pt x="5601" y="1413"/>
                </a:lnTo>
                <a:lnTo>
                  <a:pt x="5604" y="1384"/>
                </a:lnTo>
                <a:lnTo>
                  <a:pt x="5604" y="1355"/>
                </a:lnTo>
                <a:lnTo>
                  <a:pt x="5604" y="1326"/>
                </a:lnTo>
                <a:lnTo>
                  <a:pt x="5601" y="1298"/>
                </a:lnTo>
                <a:lnTo>
                  <a:pt x="5598" y="1269"/>
                </a:lnTo>
                <a:lnTo>
                  <a:pt x="5594" y="1241"/>
                </a:lnTo>
                <a:lnTo>
                  <a:pt x="5587" y="1212"/>
                </a:lnTo>
                <a:lnTo>
                  <a:pt x="5579" y="1185"/>
                </a:lnTo>
                <a:lnTo>
                  <a:pt x="5571" y="1157"/>
                </a:lnTo>
                <a:lnTo>
                  <a:pt x="5560" y="1130"/>
                </a:lnTo>
                <a:lnTo>
                  <a:pt x="5549" y="1103"/>
                </a:lnTo>
                <a:lnTo>
                  <a:pt x="5535" y="1076"/>
                </a:lnTo>
                <a:lnTo>
                  <a:pt x="5522" y="1050"/>
                </a:lnTo>
                <a:lnTo>
                  <a:pt x="5506" y="1026"/>
                </a:lnTo>
                <a:lnTo>
                  <a:pt x="5488" y="1001"/>
                </a:lnTo>
                <a:lnTo>
                  <a:pt x="5470" y="977"/>
                </a:lnTo>
                <a:lnTo>
                  <a:pt x="5450" y="954"/>
                </a:lnTo>
                <a:lnTo>
                  <a:pt x="5429" y="931"/>
                </a:lnTo>
                <a:lnTo>
                  <a:pt x="5407" y="911"/>
                </a:lnTo>
                <a:lnTo>
                  <a:pt x="5385" y="891"/>
                </a:lnTo>
                <a:lnTo>
                  <a:pt x="5361" y="873"/>
                </a:lnTo>
                <a:lnTo>
                  <a:pt x="5338" y="856"/>
                </a:lnTo>
                <a:lnTo>
                  <a:pt x="5313" y="841"/>
                </a:lnTo>
                <a:lnTo>
                  <a:pt x="5287" y="826"/>
                </a:lnTo>
                <a:lnTo>
                  <a:pt x="5262" y="813"/>
                </a:lnTo>
                <a:lnTo>
                  <a:pt x="5235" y="801"/>
                </a:lnTo>
                <a:lnTo>
                  <a:pt x="5208" y="791"/>
                </a:lnTo>
                <a:lnTo>
                  <a:pt x="5180" y="781"/>
                </a:lnTo>
                <a:lnTo>
                  <a:pt x="5152" y="773"/>
                </a:lnTo>
                <a:lnTo>
                  <a:pt x="5122" y="768"/>
                </a:lnTo>
                <a:lnTo>
                  <a:pt x="5094" y="762"/>
                </a:lnTo>
                <a:lnTo>
                  <a:pt x="5065" y="759"/>
                </a:lnTo>
                <a:lnTo>
                  <a:pt x="5035" y="756"/>
                </a:lnTo>
                <a:lnTo>
                  <a:pt x="5005" y="756"/>
                </a:lnTo>
                <a:lnTo>
                  <a:pt x="4975" y="756"/>
                </a:lnTo>
                <a:lnTo>
                  <a:pt x="4945" y="759"/>
                </a:lnTo>
                <a:lnTo>
                  <a:pt x="4916" y="762"/>
                </a:lnTo>
                <a:lnTo>
                  <a:pt x="4887" y="768"/>
                </a:lnTo>
                <a:lnTo>
                  <a:pt x="4859" y="773"/>
                </a:lnTo>
                <a:lnTo>
                  <a:pt x="4831" y="781"/>
                </a:lnTo>
                <a:lnTo>
                  <a:pt x="4803" y="791"/>
                </a:lnTo>
                <a:lnTo>
                  <a:pt x="4776" y="801"/>
                </a:lnTo>
                <a:lnTo>
                  <a:pt x="4749" y="813"/>
                </a:lnTo>
                <a:lnTo>
                  <a:pt x="4723" y="826"/>
                </a:lnTo>
                <a:lnTo>
                  <a:pt x="4697" y="841"/>
                </a:lnTo>
                <a:lnTo>
                  <a:pt x="4673" y="856"/>
                </a:lnTo>
                <a:lnTo>
                  <a:pt x="4649" y="873"/>
                </a:lnTo>
                <a:lnTo>
                  <a:pt x="4625" y="891"/>
                </a:lnTo>
                <a:lnTo>
                  <a:pt x="4603" y="911"/>
                </a:lnTo>
                <a:lnTo>
                  <a:pt x="4582" y="931"/>
                </a:lnTo>
                <a:lnTo>
                  <a:pt x="4565" y="949"/>
                </a:lnTo>
                <a:lnTo>
                  <a:pt x="4548" y="967"/>
                </a:lnTo>
                <a:lnTo>
                  <a:pt x="4533" y="985"/>
                </a:lnTo>
                <a:lnTo>
                  <a:pt x="4519" y="1005"/>
                </a:lnTo>
                <a:lnTo>
                  <a:pt x="4505" y="1025"/>
                </a:lnTo>
                <a:lnTo>
                  <a:pt x="4492" y="1045"/>
                </a:lnTo>
                <a:lnTo>
                  <a:pt x="4480" y="1065"/>
                </a:lnTo>
                <a:lnTo>
                  <a:pt x="4469" y="1086"/>
                </a:lnTo>
                <a:lnTo>
                  <a:pt x="4458" y="1108"/>
                </a:lnTo>
                <a:lnTo>
                  <a:pt x="4449" y="1130"/>
                </a:lnTo>
                <a:lnTo>
                  <a:pt x="4440" y="1152"/>
                </a:lnTo>
                <a:lnTo>
                  <a:pt x="4434" y="1175"/>
                </a:lnTo>
                <a:lnTo>
                  <a:pt x="4427" y="1198"/>
                </a:lnTo>
                <a:lnTo>
                  <a:pt x="4421" y="1222"/>
                </a:lnTo>
                <a:lnTo>
                  <a:pt x="4416" y="1246"/>
                </a:lnTo>
                <a:lnTo>
                  <a:pt x="4412" y="1269"/>
                </a:lnTo>
                <a:lnTo>
                  <a:pt x="4406" y="1307"/>
                </a:lnTo>
                <a:lnTo>
                  <a:pt x="4398" y="1345"/>
                </a:lnTo>
                <a:lnTo>
                  <a:pt x="4389" y="1384"/>
                </a:lnTo>
                <a:lnTo>
                  <a:pt x="4378" y="1421"/>
                </a:lnTo>
                <a:lnTo>
                  <a:pt x="4365" y="1456"/>
                </a:lnTo>
                <a:lnTo>
                  <a:pt x="4352" y="1493"/>
                </a:lnTo>
                <a:lnTo>
                  <a:pt x="4336" y="1528"/>
                </a:lnTo>
                <a:lnTo>
                  <a:pt x="4319" y="1563"/>
                </a:lnTo>
                <a:lnTo>
                  <a:pt x="4301" y="1598"/>
                </a:lnTo>
                <a:lnTo>
                  <a:pt x="4282" y="1631"/>
                </a:lnTo>
                <a:lnTo>
                  <a:pt x="4262" y="1664"/>
                </a:lnTo>
                <a:lnTo>
                  <a:pt x="4240" y="1695"/>
                </a:lnTo>
                <a:lnTo>
                  <a:pt x="4217" y="1727"/>
                </a:lnTo>
                <a:lnTo>
                  <a:pt x="4192" y="1756"/>
                </a:lnTo>
                <a:lnTo>
                  <a:pt x="4167" y="1785"/>
                </a:lnTo>
                <a:lnTo>
                  <a:pt x="4140" y="1813"/>
                </a:lnTo>
                <a:lnTo>
                  <a:pt x="4126" y="1827"/>
                </a:lnTo>
                <a:lnTo>
                  <a:pt x="4112" y="1839"/>
                </a:lnTo>
                <a:lnTo>
                  <a:pt x="4096" y="1851"/>
                </a:lnTo>
                <a:lnTo>
                  <a:pt x="4080" y="1863"/>
                </a:lnTo>
                <a:lnTo>
                  <a:pt x="4065" y="1873"/>
                </a:lnTo>
                <a:lnTo>
                  <a:pt x="4048" y="1882"/>
                </a:lnTo>
                <a:lnTo>
                  <a:pt x="4031" y="1891"/>
                </a:lnTo>
                <a:lnTo>
                  <a:pt x="4013" y="1898"/>
                </a:lnTo>
                <a:lnTo>
                  <a:pt x="3995" y="1905"/>
                </a:lnTo>
                <a:lnTo>
                  <a:pt x="3977" y="1911"/>
                </a:lnTo>
                <a:lnTo>
                  <a:pt x="3959" y="1916"/>
                </a:lnTo>
                <a:lnTo>
                  <a:pt x="3940" y="1921"/>
                </a:lnTo>
                <a:lnTo>
                  <a:pt x="3921" y="1924"/>
                </a:lnTo>
                <a:lnTo>
                  <a:pt x="3902" y="1926"/>
                </a:lnTo>
                <a:lnTo>
                  <a:pt x="3882" y="1928"/>
                </a:lnTo>
                <a:lnTo>
                  <a:pt x="3863" y="1928"/>
                </a:lnTo>
                <a:lnTo>
                  <a:pt x="3844" y="1928"/>
                </a:lnTo>
                <a:lnTo>
                  <a:pt x="3824" y="1926"/>
                </a:lnTo>
                <a:lnTo>
                  <a:pt x="3805" y="1924"/>
                </a:lnTo>
                <a:lnTo>
                  <a:pt x="3786" y="1921"/>
                </a:lnTo>
                <a:lnTo>
                  <a:pt x="3767" y="1916"/>
                </a:lnTo>
                <a:lnTo>
                  <a:pt x="3749" y="1911"/>
                </a:lnTo>
                <a:lnTo>
                  <a:pt x="3731" y="1905"/>
                </a:lnTo>
                <a:lnTo>
                  <a:pt x="3713" y="1898"/>
                </a:lnTo>
                <a:lnTo>
                  <a:pt x="3710" y="1897"/>
                </a:lnTo>
                <a:lnTo>
                  <a:pt x="3683" y="1885"/>
                </a:lnTo>
                <a:lnTo>
                  <a:pt x="3657" y="1871"/>
                </a:lnTo>
                <a:lnTo>
                  <a:pt x="3634" y="1855"/>
                </a:lnTo>
                <a:lnTo>
                  <a:pt x="3610" y="1838"/>
                </a:lnTo>
                <a:lnTo>
                  <a:pt x="3589" y="1819"/>
                </a:lnTo>
                <a:lnTo>
                  <a:pt x="3569" y="1799"/>
                </a:lnTo>
                <a:lnTo>
                  <a:pt x="3551" y="1776"/>
                </a:lnTo>
                <a:lnTo>
                  <a:pt x="3534" y="1753"/>
                </a:lnTo>
                <a:lnTo>
                  <a:pt x="3519" y="1729"/>
                </a:lnTo>
                <a:lnTo>
                  <a:pt x="3506" y="1703"/>
                </a:lnTo>
                <a:lnTo>
                  <a:pt x="3495" y="1677"/>
                </a:lnTo>
                <a:lnTo>
                  <a:pt x="3486" y="1650"/>
                </a:lnTo>
                <a:lnTo>
                  <a:pt x="3478" y="1622"/>
                </a:lnTo>
                <a:lnTo>
                  <a:pt x="3472" y="1593"/>
                </a:lnTo>
                <a:lnTo>
                  <a:pt x="3469" y="1564"/>
                </a:lnTo>
                <a:lnTo>
                  <a:pt x="3468" y="1535"/>
                </a:lnTo>
                <a:lnTo>
                  <a:pt x="3469" y="1496"/>
                </a:lnTo>
                <a:lnTo>
                  <a:pt x="3471" y="1456"/>
                </a:lnTo>
                <a:lnTo>
                  <a:pt x="3476" y="1418"/>
                </a:lnTo>
                <a:lnTo>
                  <a:pt x="3480" y="1380"/>
                </a:lnTo>
                <a:lnTo>
                  <a:pt x="3488" y="1342"/>
                </a:lnTo>
                <a:lnTo>
                  <a:pt x="3496" y="1305"/>
                </a:lnTo>
                <a:lnTo>
                  <a:pt x="3506" y="1268"/>
                </a:lnTo>
                <a:lnTo>
                  <a:pt x="3517" y="1231"/>
                </a:lnTo>
                <a:lnTo>
                  <a:pt x="3529" y="1195"/>
                </a:lnTo>
                <a:lnTo>
                  <a:pt x="3544" y="1159"/>
                </a:lnTo>
                <a:lnTo>
                  <a:pt x="3560" y="1124"/>
                </a:lnTo>
                <a:lnTo>
                  <a:pt x="3578" y="1090"/>
                </a:lnTo>
                <a:lnTo>
                  <a:pt x="3596" y="1056"/>
                </a:lnTo>
                <a:lnTo>
                  <a:pt x="3616" y="1022"/>
                </a:lnTo>
                <a:lnTo>
                  <a:pt x="3637" y="990"/>
                </a:lnTo>
                <a:lnTo>
                  <a:pt x="3661" y="958"/>
                </a:lnTo>
                <a:lnTo>
                  <a:pt x="3674" y="938"/>
                </a:lnTo>
                <a:lnTo>
                  <a:pt x="3688" y="918"/>
                </a:lnTo>
                <a:lnTo>
                  <a:pt x="3700" y="898"/>
                </a:lnTo>
                <a:lnTo>
                  <a:pt x="3712" y="876"/>
                </a:lnTo>
                <a:lnTo>
                  <a:pt x="3722" y="855"/>
                </a:lnTo>
                <a:lnTo>
                  <a:pt x="3732" y="833"/>
                </a:lnTo>
                <a:lnTo>
                  <a:pt x="3741" y="811"/>
                </a:lnTo>
                <a:lnTo>
                  <a:pt x="3749" y="789"/>
                </a:lnTo>
                <a:lnTo>
                  <a:pt x="3756" y="765"/>
                </a:lnTo>
                <a:lnTo>
                  <a:pt x="3763" y="743"/>
                </a:lnTo>
                <a:lnTo>
                  <a:pt x="3767" y="719"/>
                </a:lnTo>
                <a:lnTo>
                  <a:pt x="3772" y="696"/>
                </a:lnTo>
                <a:lnTo>
                  <a:pt x="3775" y="672"/>
                </a:lnTo>
                <a:lnTo>
                  <a:pt x="3777" y="648"/>
                </a:lnTo>
                <a:lnTo>
                  <a:pt x="3780" y="624"/>
                </a:lnTo>
                <a:lnTo>
                  <a:pt x="3780" y="599"/>
                </a:lnTo>
                <a:lnTo>
                  <a:pt x="3778" y="569"/>
                </a:lnTo>
                <a:lnTo>
                  <a:pt x="3776" y="539"/>
                </a:lnTo>
                <a:lnTo>
                  <a:pt x="3773" y="509"/>
                </a:lnTo>
                <a:lnTo>
                  <a:pt x="3767" y="479"/>
                </a:lnTo>
                <a:lnTo>
                  <a:pt x="3761" y="450"/>
                </a:lnTo>
                <a:lnTo>
                  <a:pt x="3753" y="421"/>
                </a:lnTo>
                <a:lnTo>
                  <a:pt x="3744" y="394"/>
                </a:lnTo>
                <a:lnTo>
                  <a:pt x="3732" y="366"/>
                </a:lnTo>
                <a:lnTo>
                  <a:pt x="3720" y="340"/>
                </a:lnTo>
                <a:lnTo>
                  <a:pt x="3707" y="314"/>
                </a:lnTo>
                <a:lnTo>
                  <a:pt x="3693" y="289"/>
                </a:lnTo>
                <a:lnTo>
                  <a:pt x="3677" y="265"/>
                </a:lnTo>
                <a:lnTo>
                  <a:pt x="3661" y="242"/>
                </a:lnTo>
                <a:lnTo>
                  <a:pt x="3643" y="218"/>
                </a:lnTo>
                <a:lnTo>
                  <a:pt x="3624" y="197"/>
                </a:lnTo>
                <a:lnTo>
                  <a:pt x="3603" y="175"/>
                </a:lnTo>
                <a:lnTo>
                  <a:pt x="3583" y="156"/>
                </a:lnTo>
                <a:lnTo>
                  <a:pt x="3561" y="137"/>
                </a:lnTo>
                <a:lnTo>
                  <a:pt x="3538" y="119"/>
                </a:lnTo>
                <a:lnTo>
                  <a:pt x="3515" y="102"/>
                </a:lnTo>
                <a:lnTo>
                  <a:pt x="3491" y="87"/>
                </a:lnTo>
                <a:lnTo>
                  <a:pt x="3465" y="72"/>
                </a:lnTo>
                <a:lnTo>
                  <a:pt x="3440" y="59"/>
                </a:lnTo>
                <a:lnTo>
                  <a:pt x="3413" y="47"/>
                </a:lnTo>
                <a:lnTo>
                  <a:pt x="3386" y="36"/>
                </a:lnTo>
                <a:lnTo>
                  <a:pt x="3358" y="27"/>
                </a:lnTo>
                <a:lnTo>
                  <a:pt x="3330" y="19"/>
                </a:lnTo>
                <a:lnTo>
                  <a:pt x="3301" y="13"/>
                </a:lnTo>
                <a:lnTo>
                  <a:pt x="3271" y="7"/>
                </a:lnTo>
                <a:lnTo>
                  <a:pt x="3241" y="3"/>
                </a:lnTo>
                <a:lnTo>
                  <a:pt x="3211" y="0"/>
                </a:lnTo>
                <a:lnTo>
                  <a:pt x="3181" y="0"/>
                </a:lnTo>
                <a:lnTo>
                  <a:pt x="3149" y="0"/>
                </a:lnTo>
                <a:lnTo>
                  <a:pt x="3119" y="3"/>
                </a:lnTo>
                <a:lnTo>
                  <a:pt x="3089" y="7"/>
                </a:lnTo>
                <a:lnTo>
                  <a:pt x="3059" y="13"/>
                </a:lnTo>
                <a:lnTo>
                  <a:pt x="3030" y="19"/>
                </a:lnTo>
                <a:lnTo>
                  <a:pt x="3002" y="27"/>
                </a:lnTo>
                <a:lnTo>
                  <a:pt x="2974" y="36"/>
                </a:lnTo>
                <a:lnTo>
                  <a:pt x="2947" y="47"/>
                </a:lnTo>
                <a:lnTo>
                  <a:pt x="2920" y="59"/>
                </a:lnTo>
                <a:lnTo>
                  <a:pt x="2894" y="72"/>
                </a:lnTo>
                <a:lnTo>
                  <a:pt x="2870" y="87"/>
                </a:lnTo>
                <a:lnTo>
                  <a:pt x="2845" y="102"/>
                </a:lnTo>
                <a:lnTo>
                  <a:pt x="2822" y="119"/>
                </a:lnTo>
                <a:lnTo>
                  <a:pt x="2799" y="137"/>
                </a:lnTo>
                <a:lnTo>
                  <a:pt x="2778" y="156"/>
                </a:lnTo>
                <a:lnTo>
                  <a:pt x="2756" y="175"/>
                </a:lnTo>
                <a:lnTo>
                  <a:pt x="2736" y="197"/>
                </a:lnTo>
                <a:lnTo>
                  <a:pt x="2718" y="218"/>
                </a:lnTo>
                <a:lnTo>
                  <a:pt x="2700" y="242"/>
                </a:lnTo>
                <a:lnTo>
                  <a:pt x="2684" y="265"/>
                </a:lnTo>
                <a:lnTo>
                  <a:pt x="2668" y="289"/>
                </a:lnTo>
                <a:lnTo>
                  <a:pt x="2653" y="314"/>
                </a:lnTo>
                <a:lnTo>
                  <a:pt x="2640" y="340"/>
                </a:lnTo>
                <a:lnTo>
                  <a:pt x="2629" y="366"/>
                </a:lnTo>
                <a:lnTo>
                  <a:pt x="2617" y="394"/>
                </a:lnTo>
                <a:lnTo>
                  <a:pt x="2608" y="421"/>
                </a:lnTo>
                <a:lnTo>
                  <a:pt x="2599" y="450"/>
                </a:lnTo>
                <a:lnTo>
                  <a:pt x="2593" y="479"/>
                </a:lnTo>
                <a:lnTo>
                  <a:pt x="2588" y="509"/>
                </a:lnTo>
                <a:lnTo>
                  <a:pt x="2584" y="539"/>
                </a:lnTo>
                <a:lnTo>
                  <a:pt x="2581" y="569"/>
                </a:lnTo>
                <a:lnTo>
                  <a:pt x="2581" y="599"/>
                </a:lnTo>
                <a:lnTo>
                  <a:pt x="2581" y="624"/>
                </a:lnTo>
                <a:lnTo>
                  <a:pt x="2583" y="648"/>
                </a:lnTo>
                <a:lnTo>
                  <a:pt x="2585" y="672"/>
                </a:lnTo>
                <a:lnTo>
                  <a:pt x="2588" y="696"/>
                </a:lnTo>
                <a:lnTo>
                  <a:pt x="2593" y="719"/>
                </a:lnTo>
                <a:lnTo>
                  <a:pt x="2598" y="743"/>
                </a:lnTo>
                <a:lnTo>
                  <a:pt x="2604" y="765"/>
                </a:lnTo>
                <a:lnTo>
                  <a:pt x="2612" y="789"/>
                </a:lnTo>
                <a:lnTo>
                  <a:pt x="2620" y="811"/>
                </a:lnTo>
                <a:lnTo>
                  <a:pt x="2629" y="833"/>
                </a:lnTo>
                <a:lnTo>
                  <a:pt x="2638" y="855"/>
                </a:lnTo>
                <a:lnTo>
                  <a:pt x="2649" y="876"/>
                </a:lnTo>
                <a:lnTo>
                  <a:pt x="2660" y="898"/>
                </a:lnTo>
                <a:lnTo>
                  <a:pt x="2672" y="918"/>
                </a:lnTo>
                <a:lnTo>
                  <a:pt x="2686" y="938"/>
                </a:lnTo>
                <a:lnTo>
                  <a:pt x="2700" y="958"/>
                </a:lnTo>
                <a:lnTo>
                  <a:pt x="2723" y="990"/>
                </a:lnTo>
                <a:lnTo>
                  <a:pt x="2744" y="1022"/>
                </a:lnTo>
                <a:lnTo>
                  <a:pt x="2764" y="1055"/>
                </a:lnTo>
                <a:lnTo>
                  <a:pt x="2782" y="1090"/>
                </a:lnTo>
                <a:lnTo>
                  <a:pt x="2799" y="1123"/>
                </a:lnTo>
                <a:lnTo>
                  <a:pt x="2816" y="1159"/>
                </a:lnTo>
                <a:lnTo>
                  <a:pt x="2829" y="1195"/>
                </a:lnTo>
                <a:lnTo>
                  <a:pt x="2843" y="1231"/>
                </a:lnTo>
                <a:lnTo>
                  <a:pt x="2854" y="1268"/>
                </a:lnTo>
                <a:lnTo>
                  <a:pt x="2864" y="1305"/>
                </a:lnTo>
                <a:lnTo>
                  <a:pt x="2873" y="1343"/>
                </a:lnTo>
                <a:lnTo>
                  <a:pt x="2880" y="1381"/>
                </a:lnTo>
                <a:lnTo>
                  <a:pt x="2885" y="1419"/>
                </a:lnTo>
                <a:lnTo>
                  <a:pt x="2889" y="1458"/>
                </a:lnTo>
                <a:lnTo>
                  <a:pt x="2891" y="1496"/>
                </a:lnTo>
                <a:lnTo>
                  <a:pt x="2892" y="1535"/>
                </a:lnTo>
                <a:lnTo>
                  <a:pt x="2891" y="1564"/>
                </a:lnTo>
                <a:lnTo>
                  <a:pt x="2888" y="1593"/>
                </a:lnTo>
                <a:lnTo>
                  <a:pt x="2882" y="1622"/>
                </a:lnTo>
                <a:lnTo>
                  <a:pt x="2875" y="1650"/>
                </a:lnTo>
                <a:lnTo>
                  <a:pt x="2865" y="1677"/>
                </a:lnTo>
                <a:lnTo>
                  <a:pt x="2854" y="1703"/>
                </a:lnTo>
                <a:lnTo>
                  <a:pt x="2842" y="1729"/>
                </a:lnTo>
                <a:lnTo>
                  <a:pt x="2826" y="1753"/>
                </a:lnTo>
                <a:lnTo>
                  <a:pt x="2809" y="1776"/>
                </a:lnTo>
                <a:lnTo>
                  <a:pt x="2791" y="1797"/>
                </a:lnTo>
                <a:lnTo>
                  <a:pt x="2771" y="1819"/>
                </a:lnTo>
                <a:lnTo>
                  <a:pt x="2750" y="1838"/>
                </a:lnTo>
                <a:lnTo>
                  <a:pt x="2727" y="1855"/>
                </a:lnTo>
                <a:lnTo>
                  <a:pt x="2703" y="1870"/>
                </a:lnTo>
                <a:lnTo>
                  <a:pt x="2677" y="1885"/>
                </a:lnTo>
                <a:lnTo>
                  <a:pt x="2650" y="1897"/>
                </a:lnTo>
                <a:lnTo>
                  <a:pt x="2648" y="1898"/>
                </a:lnTo>
                <a:lnTo>
                  <a:pt x="2630" y="1905"/>
                </a:lnTo>
                <a:lnTo>
                  <a:pt x="2612" y="1911"/>
                </a:lnTo>
                <a:lnTo>
                  <a:pt x="2593" y="1916"/>
                </a:lnTo>
                <a:lnTo>
                  <a:pt x="2575" y="1921"/>
                </a:lnTo>
                <a:lnTo>
                  <a:pt x="2556" y="1924"/>
                </a:lnTo>
                <a:lnTo>
                  <a:pt x="2537" y="1926"/>
                </a:lnTo>
                <a:lnTo>
                  <a:pt x="2518" y="1928"/>
                </a:lnTo>
                <a:lnTo>
                  <a:pt x="2497" y="1928"/>
                </a:lnTo>
                <a:lnTo>
                  <a:pt x="2478" y="1928"/>
                </a:lnTo>
                <a:lnTo>
                  <a:pt x="2459" y="1926"/>
                </a:lnTo>
                <a:lnTo>
                  <a:pt x="2440" y="1924"/>
                </a:lnTo>
                <a:lnTo>
                  <a:pt x="2421" y="1921"/>
                </a:lnTo>
                <a:lnTo>
                  <a:pt x="2402" y="1916"/>
                </a:lnTo>
                <a:lnTo>
                  <a:pt x="2383" y="1911"/>
                </a:lnTo>
                <a:lnTo>
                  <a:pt x="2365" y="1905"/>
                </a:lnTo>
                <a:lnTo>
                  <a:pt x="2347" y="1898"/>
                </a:lnTo>
                <a:lnTo>
                  <a:pt x="2330" y="1891"/>
                </a:lnTo>
                <a:lnTo>
                  <a:pt x="2313" y="1882"/>
                </a:lnTo>
                <a:lnTo>
                  <a:pt x="2297" y="1873"/>
                </a:lnTo>
                <a:lnTo>
                  <a:pt x="2280" y="1863"/>
                </a:lnTo>
                <a:lnTo>
                  <a:pt x="2264" y="1851"/>
                </a:lnTo>
                <a:lnTo>
                  <a:pt x="2249" y="1839"/>
                </a:lnTo>
                <a:lnTo>
                  <a:pt x="2235" y="1827"/>
                </a:lnTo>
                <a:lnTo>
                  <a:pt x="2220" y="1813"/>
                </a:lnTo>
                <a:lnTo>
                  <a:pt x="2193" y="1785"/>
                </a:lnTo>
                <a:lnTo>
                  <a:pt x="2168" y="1756"/>
                </a:lnTo>
                <a:lnTo>
                  <a:pt x="2143" y="1726"/>
                </a:lnTo>
                <a:lnTo>
                  <a:pt x="2119" y="1695"/>
                </a:lnTo>
                <a:lnTo>
                  <a:pt x="2098" y="1663"/>
                </a:lnTo>
                <a:lnTo>
                  <a:pt x="2077" y="1630"/>
                </a:lnTo>
                <a:lnTo>
                  <a:pt x="2058" y="1598"/>
                </a:lnTo>
                <a:lnTo>
                  <a:pt x="2040" y="1564"/>
                </a:lnTo>
                <a:lnTo>
                  <a:pt x="2024" y="1529"/>
                </a:lnTo>
                <a:lnTo>
                  <a:pt x="2008" y="1493"/>
                </a:lnTo>
                <a:lnTo>
                  <a:pt x="1995" y="1458"/>
                </a:lnTo>
                <a:lnTo>
                  <a:pt x="1982" y="1421"/>
                </a:lnTo>
                <a:lnTo>
                  <a:pt x="1972" y="1384"/>
                </a:lnTo>
                <a:lnTo>
                  <a:pt x="1962" y="1346"/>
                </a:lnTo>
                <a:lnTo>
                  <a:pt x="1955" y="1308"/>
                </a:lnTo>
                <a:lnTo>
                  <a:pt x="1949" y="1269"/>
                </a:lnTo>
                <a:lnTo>
                  <a:pt x="1944" y="1246"/>
                </a:lnTo>
                <a:lnTo>
                  <a:pt x="1940" y="1222"/>
                </a:lnTo>
                <a:lnTo>
                  <a:pt x="1934" y="1198"/>
                </a:lnTo>
                <a:lnTo>
                  <a:pt x="1927" y="1175"/>
                </a:lnTo>
                <a:lnTo>
                  <a:pt x="1920" y="1152"/>
                </a:lnTo>
                <a:lnTo>
                  <a:pt x="1911" y="1130"/>
                </a:lnTo>
                <a:lnTo>
                  <a:pt x="1902" y="1108"/>
                </a:lnTo>
                <a:lnTo>
                  <a:pt x="1892" y="1086"/>
                </a:lnTo>
                <a:lnTo>
                  <a:pt x="1880" y="1065"/>
                </a:lnTo>
                <a:lnTo>
                  <a:pt x="1868" y="1045"/>
                </a:lnTo>
                <a:lnTo>
                  <a:pt x="1856" y="1025"/>
                </a:lnTo>
                <a:lnTo>
                  <a:pt x="1842" y="1005"/>
                </a:lnTo>
                <a:lnTo>
                  <a:pt x="1828" y="985"/>
                </a:lnTo>
                <a:lnTo>
                  <a:pt x="1812" y="967"/>
                </a:lnTo>
                <a:lnTo>
                  <a:pt x="1796" y="949"/>
                </a:lnTo>
                <a:lnTo>
                  <a:pt x="1779" y="931"/>
                </a:lnTo>
                <a:lnTo>
                  <a:pt x="1758" y="911"/>
                </a:lnTo>
                <a:lnTo>
                  <a:pt x="1734" y="891"/>
                </a:lnTo>
                <a:lnTo>
                  <a:pt x="1712" y="873"/>
                </a:lnTo>
                <a:lnTo>
                  <a:pt x="1687" y="856"/>
                </a:lnTo>
                <a:lnTo>
                  <a:pt x="1663" y="841"/>
                </a:lnTo>
                <a:lnTo>
                  <a:pt x="1638" y="826"/>
                </a:lnTo>
                <a:lnTo>
                  <a:pt x="1611" y="813"/>
                </a:lnTo>
                <a:lnTo>
                  <a:pt x="1585" y="801"/>
                </a:lnTo>
                <a:lnTo>
                  <a:pt x="1557" y="791"/>
                </a:lnTo>
                <a:lnTo>
                  <a:pt x="1530" y="781"/>
                </a:lnTo>
                <a:lnTo>
                  <a:pt x="1502" y="773"/>
                </a:lnTo>
                <a:lnTo>
                  <a:pt x="1473" y="768"/>
                </a:lnTo>
                <a:lnTo>
                  <a:pt x="1444" y="762"/>
                </a:lnTo>
                <a:lnTo>
                  <a:pt x="1415" y="759"/>
                </a:lnTo>
                <a:lnTo>
                  <a:pt x="1386" y="756"/>
                </a:lnTo>
                <a:lnTo>
                  <a:pt x="1355" y="756"/>
                </a:lnTo>
                <a:lnTo>
                  <a:pt x="1325" y="756"/>
                </a:lnTo>
                <a:lnTo>
                  <a:pt x="1296" y="759"/>
                </a:lnTo>
                <a:lnTo>
                  <a:pt x="1267" y="762"/>
                </a:lnTo>
                <a:lnTo>
                  <a:pt x="1238" y="768"/>
                </a:lnTo>
                <a:lnTo>
                  <a:pt x="1208" y="773"/>
                </a:lnTo>
                <a:lnTo>
                  <a:pt x="1180" y="781"/>
                </a:lnTo>
                <a:lnTo>
                  <a:pt x="1153" y="791"/>
                </a:lnTo>
                <a:lnTo>
                  <a:pt x="1125" y="801"/>
                </a:lnTo>
                <a:lnTo>
                  <a:pt x="1100" y="813"/>
                </a:lnTo>
                <a:lnTo>
                  <a:pt x="1073" y="826"/>
                </a:lnTo>
                <a:lnTo>
                  <a:pt x="1048" y="841"/>
                </a:lnTo>
                <a:lnTo>
                  <a:pt x="1023" y="856"/>
                </a:lnTo>
                <a:lnTo>
                  <a:pt x="999" y="873"/>
                </a:lnTo>
                <a:lnTo>
                  <a:pt x="976" y="891"/>
                </a:lnTo>
                <a:lnTo>
                  <a:pt x="954" y="911"/>
                </a:lnTo>
                <a:lnTo>
                  <a:pt x="931" y="931"/>
                </a:lnTo>
                <a:lnTo>
                  <a:pt x="910" y="954"/>
                </a:lnTo>
                <a:lnTo>
                  <a:pt x="891" y="977"/>
                </a:lnTo>
                <a:lnTo>
                  <a:pt x="872" y="1001"/>
                </a:lnTo>
                <a:lnTo>
                  <a:pt x="855" y="1026"/>
                </a:lnTo>
                <a:lnTo>
                  <a:pt x="839" y="1050"/>
                </a:lnTo>
                <a:lnTo>
                  <a:pt x="825" y="1076"/>
                </a:lnTo>
                <a:lnTo>
                  <a:pt x="811" y="1103"/>
                </a:lnTo>
                <a:lnTo>
                  <a:pt x="800" y="1130"/>
                </a:lnTo>
                <a:lnTo>
                  <a:pt x="790" y="1157"/>
                </a:lnTo>
                <a:lnTo>
                  <a:pt x="781" y="1185"/>
                </a:lnTo>
                <a:lnTo>
                  <a:pt x="773" y="1212"/>
                </a:lnTo>
                <a:lnTo>
                  <a:pt x="767" y="1241"/>
                </a:lnTo>
                <a:lnTo>
                  <a:pt x="763" y="1269"/>
                </a:lnTo>
                <a:lnTo>
                  <a:pt x="758" y="1298"/>
                </a:lnTo>
                <a:lnTo>
                  <a:pt x="757" y="1326"/>
                </a:lnTo>
                <a:lnTo>
                  <a:pt x="756" y="1355"/>
                </a:lnTo>
                <a:lnTo>
                  <a:pt x="757" y="1384"/>
                </a:lnTo>
                <a:lnTo>
                  <a:pt x="758" y="1413"/>
                </a:lnTo>
                <a:lnTo>
                  <a:pt x="763" y="1442"/>
                </a:lnTo>
                <a:lnTo>
                  <a:pt x="767" y="1470"/>
                </a:lnTo>
                <a:lnTo>
                  <a:pt x="773" y="1498"/>
                </a:lnTo>
                <a:lnTo>
                  <a:pt x="781" y="1526"/>
                </a:lnTo>
                <a:lnTo>
                  <a:pt x="790" y="1554"/>
                </a:lnTo>
                <a:lnTo>
                  <a:pt x="800" y="1581"/>
                </a:lnTo>
                <a:lnTo>
                  <a:pt x="811" y="1608"/>
                </a:lnTo>
                <a:lnTo>
                  <a:pt x="825" y="1634"/>
                </a:lnTo>
                <a:lnTo>
                  <a:pt x="839" y="1659"/>
                </a:lnTo>
                <a:lnTo>
                  <a:pt x="855" y="1685"/>
                </a:lnTo>
                <a:lnTo>
                  <a:pt x="872" y="1710"/>
                </a:lnTo>
                <a:lnTo>
                  <a:pt x="891" y="1734"/>
                </a:lnTo>
                <a:lnTo>
                  <a:pt x="910" y="1757"/>
                </a:lnTo>
                <a:lnTo>
                  <a:pt x="931" y="1779"/>
                </a:lnTo>
                <a:lnTo>
                  <a:pt x="949" y="1796"/>
                </a:lnTo>
                <a:lnTo>
                  <a:pt x="967" y="1812"/>
                </a:lnTo>
                <a:lnTo>
                  <a:pt x="986" y="1828"/>
                </a:lnTo>
                <a:lnTo>
                  <a:pt x="1005" y="1842"/>
                </a:lnTo>
                <a:lnTo>
                  <a:pt x="1024" y="1856"/>
                </a:lnTo>
                <a:lnTo>
                  <a:pt x="1045" y="1868"/>
                </a:lnTo>
                <a:lnTo>
                  <a:pt x="1066" y="1880"/>
                </a:lnTo>
                <a:lnTo>
                  <a:pt x="1087" y="1892"/>
                </a:lnTo>
                <a:lnTo>
                  <a:pt x="1109" y="1902"/>
                </a:lnTo>
                <a:lnTo>
                  <a:pt x="1130" y="1911"/>
                </a:lnTo>
                <a:lnTo>
                  <a:pt x="1152" y="1920"/>
                </a:lnTo>
                <a:lnTo>
                  <a:pt x="1176" y="1928"/>
                </a:lnTo>
                <a:lnTo>
                  <a:pt x="1198" y="1934"/>
                </a:lnTo>
                <a:lnTo>
                  <a:pt x="1222" y="1940"/>
                </a:lnTo>
                <a:lnTo>
                  <a:pt x="1245" y="1944"/>
                </a:lnTo>
                <a:lnTo>
                  <a:pt x="1270" y="1949"/>
                </a:lnTo>
                <a:lnTo>
                  <a:pt x="1308" y="1954"/>
                </a:lnTo>
                <a:lnTo>
                  <a:pt x="1345" y="1962"/>
                </a:lnTo>
                <a:lnTo>
                  <a:pt x="1383" y="1971"/>
                </a:lnTo>
                <a:lnTo>
                  <a:pt x="1420" y="1983"/>
                </a:lnTo>
                <a:lnTo>
                  <a:pt x="1457" y="1995"/>
                </a:lnTo>
                <a:lnTo>
                  <a:pt x="1493" y="2008"/>
                </a:lnTo>
                <a:lnTo>
                  <a:pt x="1529" y="2024"/>
                </a:lnTo>
                <a:lnTo>
                  <a:pt x="1564" y="2041"/>
                </a:lnTo>
                <a:lnTo>
                  <a:pt x="1598" y="2059"/>
                </a:lnTo>
                <a:lnTo>
                  <a:pt x="1631" y="2078"/>
                </a:lnTo>
                <a:lnTo>
                  <a:pt x="1664" y="2098"/>
                </a:lnTo>
                <a:lnTo>
                  <a:pt x="1695" y="2121"/>
                </a:lnTo>
                <a:lnTo>
                  <a:pt x="1727" y="2143"/>
                </a:lnTo>
                <a:lnTo>
                  <a:pt x="1756" y="2168"/>
                </a:lnTo>
                <a:lnTo>
                  <a:pt x="1785" y="2193"/>
                </a:lnTo>
                <a:lnTo>
                  <a:pt x="1813" y="2220"/>
                </a:lnTo>
                <a:lnTo>
                  <a:pt x="1833" y="2242"/>
                </a:lnTo>
                <a:lnTo>
                  <a:pt x="1851" y="2265"/>
                </a:lnTo>
                <a:lnTo>
                  <a:pt x="1868" y="2289"/>
                </a:lnTo>
                <a:lnTo>
                  <a:pt x="1883" y="2313"/>
                </a:lnTo>
                <a:lnTo>
                  <a:pt x="1895" y="2339"/>
                </a:lnTo>
                <a:lnTo>
                  <a:pt x="1906" y="2366"/>
                </a:lnTo>
                <a:lnTo>
                  <a:pt x="1914" y="2393"/>
                </a:lnTo>
                <a:lnTo>
                  <a:pt x="1921" y="2421"/>
                </a:lnTo>
                <a:lnTo>
                  <a:pt x="1925" y="2449"/>
                </a:lnTo>
                <a:lnTo>
                  <a:pt x="1927" y="2477"/>
                </a:lnTo>
                <a:lnTo>
                  <a:pt x="1929" y="2506"/>
                </a:lnTo>
                <a:lnTo>
                  <a:pt x="1926" y="2534"/>
                </a:lnTo>
                <a:lnTo>
                  <a:pt x="1923" y="2564"/>
                </a:lnTo>
                <a:lnTo>
                  <a:pt x="1916" y="2592"/>
                </a:lnTo>
                <a:lnTo>
                  <a:pt x="1908" y="2620"/>
                </a:lnTo>
                <a:lnTo>
                  <a:pt x="1898" y="2647"/>
                </a:lnTo>
                <a:lnTo>
                  <a:pt x="1897" y="2650"/>
                </a:lnTo>
                <a:lnTo>
                  <a:pt x="1885" y="2677"/>
                </a:lnTo>
                <a:lnTo>
                  <a:pt x="1870" y="2703"/>
                </a:lnTo>
                <a:lnTo>
                  <a:pt x="1855" y="2727"/>
                </a:lnTo>
                <a:lnTo>
                  <a:pt x="1838" y="2750"/>
                </a:lnTo>
                <a:lnTo>
                  <a:pt x="1819" y="2771"/>
                </a:lnTo>
                <a:lnTo>
                  <a:pt x="1797" y="2791"/>
                </a:lnTo>
                <a:lnTo>
                  <a:pt x="1776" y="2809"/>
                </a:lnTo>
                <a:lnTo>
                  <a:pt x="1752" y="2826"/>
                </a:lnTo>
                <a:lnTo>
                  <a:pt x="1729" y="2841"/>
                </a:lnTo>
                <a:lnTo>
                  <a:pt x="1703" y="2854"/>
                </a:lnTo>
                <a:lnTo>
                  <a:pt x="1677" y="2865"/>
                </a:lnTo>
                <a:lnTo>
                  <a:pt x="1650" y="2875"/>
                </a:lnTo>
                <a:lnTo>
                  <a:pt x="1622" y="2882"/>
                </a:lnTo>
                <a:lnTo>
                  <a:pt x="1593" y="2888"/>
                </a:lnTo>
                <a:lnTo>
                  <a:pt x="1564" y="2891"/>
                </a:lnTo>
                <a:lnTo>
                  <a:pt x="1535" y="2892"/>
                </a:lnTo>
                <a:lnTo>
                  <a:pt x="1496" y="2891"/>
                </a:lnTo>
                <a:lnTo>
                  <a:pt x="1457" y="2889"/>
                </a:lnTo>
                <a:lnTo>
                  <a:pt x="1418" y="2886"/>
                </a:lnTo>
                <a:lnTo>
                  <a:pt x="1380" y="2880"/>
                </a:lnTo>
                <a:lnTo>
                  <a:pt x="1342" y="2873"/>
                </a:lnTo>
                <a:lnTo>
                  <a:pt x="1305" y="2864"/>
                </a:lnTo>
                <a:lnTo>
                  <a:pt x="1268" y="2854"/>
                </a:lnTo>
                <a:lnTo>
                  <a:pt x="1231" y="2843"/>
                </a:lnTo>
                <a:lnTo>
                  <a:pt x="1195" y="2831"/>
                </a:lnTo>
                <a:lnTo>
                  <a:pt x="1159" y="2816"/>
                </a:lnTo>
                <a:lnTo>
                  <a:pt x="1124" y="2800"/>
                </a:lnTo>
                <a:lnTo>
                  <a:pt x="1089" y="2783"/>
                </a:lnTo>
                <a:lnTo>
                  <a:pt x="1056" y="2764"/>
                </a:lnTo>
                <a:lnTo>
                  <a:pt x="1022" y="2744"/>
                </a:lnTo>
                <a:lnTo>
                  <a:pt x="990" y="2723"/>
                </a:lnTo>
                <a:lnTo>
                  <a:pt x="958" y="2700"/>
                </a:lnTo>
                <a:lnTo>
                  <a:pt x="938" y="2686"/>
                </a:lnTo>
                <a:lnTo>
                  <a:pt x="918" y="2672"/>
                </a:lnTo>
                <a:lnTo>
                  <a:pt x="898" y="2660"/>
                </a:lnTo>
                <a:lnTo>
                  <a:pt x="876" y="2649"/>
                </a:lnTo>
                <a:lnTo>
                  <a:pt x="855" y="2638"/>
                </a:lnTo>
                <a:lnTo>
                  <a:pt x="834" y="2628"/>
                </a:lnTo>
                <a:lnTo>
                  <a:pt x="811" y="2619"/>
                </a:lnTo>
                <a:lnTo>
                  <a:pt x="789" y="2611"/>
                </a:lnTo>
                <a:lnTo>
                  <a:pt x="766" y="2604"/>
                </a:lnTo>
                <a:lnTo>
                  <a:pt x="743" y="2598"/>
                </a:lnTo>
                <a:lnTo>
                  <a:pt x="719" y="2593"/>
                </a:lnTo>
                <a:lnTo>
                  <a:pt x="696" y="2588"/>
                </a:lnTo>
                <a:lnTo>
                  <a:pt x="672" y="2585"/>
                </a:lnTo>
                <a:lnTo>
                  <a:pt x="649" y="2583"/>
                </a:lnTo>
                <a:lnTo>
                  <a:pt x="624" y="2582"/>
                </a:lnTo>
                <a:lnTo>
                  <a:pt x="599" y="2580"/>
                </a:lnTo>
                <a:lnTo>
                  <a:pt x="569" y="2582"/>
                </a:lnTo>
                <a:lnTo>
                  <a:pt x="539" y="2584"/>
                </a:lnTo>
                <a:lnTo>
                  <a:pt x="508" y="2587"/>
                </a:lnTo>
                <a:lnTo>
                  <a:pt x="479" y="2593"/>
                </a:lnTo>
                <a:lnTo>
                  <a:pt x="450" y="2600"/>
                </a:lnTo>
                <a:lnTo>
                  <a:pt x="422" y="2607"/>
                </a:lnTo>
                <a:lnTo>
                  <a:pt x="394" y="2617"/>
                </a:lnTo>
                <a:lnTo>
                  <a:pt x="366" y="2628"/>
                </a:lnTo>
                <a:lnTo>
                  <a:pt x="340" y="2640"/>
                </a:lnTo>
                <a:lnTo>
                  <a:pt x="314" y="2653"/>
                </a:lnTo>
                <a:lnTo>
                  <a:pt x="288" y="2668"/>
                </a:lnTo>
                <a:lnTo>
                  <a:pt x="265" y="2684"/>
                </a:lnTo>
                <a:lnTo>
                  <a:pt x="241" y="2700"/>
                </a:lnTo>
                <a:lnTo>
                  <a:pt x="219" y="2717"/>
                </a:lnTo>
                <a:lnTo>
                  <a:pt x="196" y="2736"/>
                </a:lnTo>
                <a:lnTo>
                  <a:pt x="176" y="2757"/>
                </a:lnTo>
                <a:lnTo>
                  <a:pt x="156" y="2778"/>
                </a:lnTo>
                <a:lnTo>
                  <a:pt x="137" y="2799"/>
                </a:lnTo>
                <a:lnTo>
                  <a:pt x="119" y="2822"/>
                </a:lnTo>
                <a:lnTo>
                  <a:pt x="102" y="2845"/>
                </a:lnTo>
                <a:lnTo>
                  <a:pt x="87" y="2870"/>
                </a:lnTo>
                <a:lnTo>
                  <a:pt x="73" y="2895"/>
                </a:lnTo>
                <a:lnTo>
                  <a:pt x="60" y="2920"/>
                </a:lnTo>
                <a:lnTo>
                  <a:pt x="47" y="2947"/>
                </a:lnTo>
                <a:lnTo>
                  <a:pt x="36" y="2974"/>
                </a:lnTo>
                <a:lnTo>
                  <a:pt x="27" y="3002"/>
                </a:lnTo>
                <a:lnTo>
                  <a:pt x="19" y="3030"/>
                </a:lnTo>
                <a:lnTo>
                  <a:pt x="12" y="3059"/>
                </a:lnTo>
                <a:lnTo>
                  <a:pt x="7" y="3089"/>
                </a:lnTo>
                <a:lnTo>
                  <a:pt x="4" y="3119"/>
                </a:lnTo>
                <a:lnTo>
                  <a:pt x="1" y="3149"/>
                </a:lnTo>
                <a:lnTo>
                  <a:pt x="0" y="3179"/>
                </a:lnTo>
                <a:lnTo>
                  <a:pt x="1" y="3211"/>
                </a:lnTo>
                <a:lnTo>
                  <a:pt x="4" y="3241"/>
                </a:lnTo>
                <a:lnTo>
                  <a:pt x="7" y="3271"/>
                </a:lnTo>
                <a:lnTo>
                  <a:pt x="12" y="3301"/>
                </a:lnTo>
                <a:lnTo>
                  <a:pt x="19" y="3330"/>
                </a:lnTo>
                <a:lnTo>
                  <a:pt x="27" y="3358"/>
                </a:lnTo>
                <a:lnTo>
                  <a:pt x="36" y="3386"/>
                </a:lnTo>
                <a:lnTo>
                  <a:pt x="47" y="3413"/>
                </a:lnTo>
                <a:lnTo>
                  <a:pt x="60" y="3440"/>
                </a:lnTo>
                <a:lnTo>
                  <a:pt x="73" y="3466"/>
                </a:lnTo>
                <a:lnTo>
                  <a:pt x="87" y="3490"/>
                </a:lnTo>
                <a:lnTo>
                  <a:pt x="102" y="3515"/>
                </a:lnTo>
                <a:lnTo>
                  <a:pt x="119" y="3538"/>
                </a:lnTo>
                <a:lnTo>
                  <a:pt x="137" y="3561"/>
                </a:lnTo>
                <a:lnTo>
                  <a:pt x="156" y="3583"/>
                </a:lnTo>
                <a:lnTo>
                  <a:pt x="176" y="3604"/>
                </a:lnTo>
                <a:lnTo>
                  <a:pt x="196" y="3624"/>
                </a:lnTo>
                <a:lnTo>
                  <a:pt x="219" y="3643"/>
                </a:lnTo>
                <a:lnTo>
                  <a:pt x="241" y="3661"/>
                </a:lnTo>
                <a:lnTo>
                  <a:pt x="265" y="3676"/>
                </a:lnTo>
                <a:lnTo>
                  <a:pt x="288" y="3692"/>
                </a:lnTo>
                <a:lnTo>
                  <a:pt x="314" y="3707"/>
                </a:lnTo>
                <a:lnTo>
                  <a:pt x="340" y="3720"/>
                </a:lnTo>
                <a:lnTo>
                  <a:pt x="367" y="3733"/>
                </a:lnTo>
                <a:lnTo>
                  <a:pt x="394" y="3743"/>
                </a:lnTo>
                <a:lnTo>
                  <a:pt x="422" y="3753"/>
                </a:lnTo>
                <a:lnTo>
                  <a:pt x="450" y="3761"/>
                </a:lnTo>
                <a:lnTo>
                  <a:pt x="479" y="3767"/>
                </a:lnTo>
                <a:lnTo>
                  <a:pt x="508" y="3773"/>
                </a:lnTo>
                <a:lnTo>
                  <a:pt x="539" y="3776"/>
                </a:lnTo>
                <a:lnTo>
                  <a:pt x="569" y="3779"/>
                </a:lnTo>
                <a:lnTo>
                  <a:pt x="599" y="3780"/>
                </a:lnTo>
                <a:lnTo>
                  <a:pt x="624" y="3780"/>
                </a:lnTo>
                <a:lnTo>
                  <a:pt x="649" y="3777"/>
                </a:lnTo>
                <a:lnTo>
                  <a:pt x="672" y="3775"/>
                </a:lnTo>
                <a:lnTo>
                  <a:pt x="696" y="3772"/>
                </a:lnTo>
                <a:lnTo>
                  <a:pt x="719" y="3767"/>
                </a:lnTo>
                <a:lnTo>
                  <a:pt x="743" y="3763"/>
                </a:lnTo>
                <a:lnTo>
                  <a:pt x="766" y="3756"/>
                </a:lnTo>
                <a:lnTo>
                  <a:pt x="789" y="3749"/>
                </a:lnTo>
                <a:lnTo>
                  <a:pt x="811" y="3742"/>
                </a:lnTo>
                <a:lnTo>
                  <a:pt x="834" y="3733"/>
                </a:lnTo>
                <a:lnTo>
                  <a:pt x="855" y="3722"/>
                </a:lnTo>
                <a:lnTo>
                  <a:pt x="876" y="3712"/>
                </a:lnTo>
                <a:lnTo>
                  <a:pt x="898" y="3700"/>
                </a:lnTo>
                <a:lnTo>
                  <a:pt x="918" y="3688"/>
                </a:lnTo>
                <a:lnTo>
                  <a:pt x="938" y="3674"/>
                </a:lnTo>
                <a:lnTo>
                  <a:pt x="958" y="3660"/>
                </a:lnTo>
                <a:lnTo>
                  <a:pt x="990" y="3637"/>
                </a:lnTo>
                <a:lnTo>
                  <a:pt x="1022" y="3616"/>
                </a:lnTo>
                <a:lnTo>
                  <a:pt x="1056" y="3597"/>
                </a:lnTo>
                <a:lnTo>
                  <a:pt x="1089" y="3578"/>
                </a:lnTo>
                <a:lnTo>
                  <a:pt x="1124" y="3561"/>
                </a:lnTo>
                <a:lnTo>
                  <a:pt x="1159" y="3545"/>
                </a:lnTo>
                <a:lnTo>
                  <a:pt x="1195" y="3531"/>
                </a:lnTo>
                <a:lnTo>
                  <a:pt x="1231" y="3517"/>
                </a:lnTo>
                <a:lnTo>
                  <a:pt x="1268" y="3506"/>
                </a:lnTo>
                <a:lnTo>
                  <a:pt x="1306" y="3496"/>
                </a:lnTo>
                <a:lnTo>
                  <a:pt x="1343" y="3488"/>
                </a:lnTo>
                <a:lnTo>
                  <a:pt x="1381" y="3480"/>
                </a:lnTo>
                <a:lnTo>
                  <a:pt x="1419" y="3476"/>
                </a:lnTo>
                <a:lnTo>
                  <a:pt x="1457" y="3471"/>
                </a:lnTo>
                <a:lnTo>
                  <a:pt x="1497" y="3469"/>
                </a:lnTo>
                <a:lnTo>
                  <a:pt x="1535" y="3468"/>
                </a:lnTo>
                <a:lnTo>
                  <a:pt x="1564" y="3469"/>
                </a:lnTo>
                <a:lnTo>
                  <a:pt x="1593" y="3472"/>
                </a:lnTo>
                <a:lnTo>
                  <a:pt x="1622" y="3478"/>
                </a:lnTo>
                <a:lnTo>
                  <a:pt x="1650" y="3485"/>
                </a:lnTo>
                <a:lnTo>
                  <a:pt x="1677" y="3495"/>
                </a:lnTo>
                <a:lnTo>
                  <a:pt x="1703" y="3506"/>
                </a:lnTo>
                <a:lnTo>
                  <a:pt x="1729" y="3519"/>
                </a:lnTo>
                <a:lnTo>
                  <a:pt x="1752" y="3534"/>
                </a:lnTo>
                <a:lnTo>
                  <a:pt x="1776" y="3551"/>
                </a:lnTo>
                <a:lnTo>
                  <a:pt x="1797" y="3569"/>
                </a:lnTo>
                <a:lnTo>
                  <a:pt x="1819" y="3588"/>
                </a:lnTo>
                <a:lnTo>
                  <a:pt x="1837" y="3609"/>
                </a:lnTo>
                <a:lnTo>
                  <a:pt x="1855" y="3633"/>
                </a:lnTo>
                <a:lnTo>
                  <a:pt x="1870" y="3656"/>
                </a:lnTo>
                <a:lnTo>
                  <a:pt x="1885" y="3682"/>
                </a:lnTo>
                <a:lnTo>
                  <a:pt x="1897" y="3709"/>
                </a:lnTo>
                <a:lnTo>
                  <a:pt x="1898" y="3712"/>
                </a:lnTo>
                <a:lnTo>
                  <a:pt x="1908" y="3740"/>
                </a:lnTo>
                <a:lnTo>
                  <a:pt x="1916" y="3768"/>
                </a:lnTo>
                <a:lnTo>
                  <a:pt x="1923" y="3796"/>
                </a:lnTo>
                <a:lnTo>
                  <a:pt x="1926" y="3826"/>
                </a:lnTo>
                <a:lnTo>
                  <a:pt x="1929" y="3854"/>
                </a:lnTo>
                <a:lnTo>
                  <a:pt x="1927" y="3883"/>
                </a:lnTo>
                <a:lnTo>
                  <a:pt x="1925" y="3911"/>
                </a:lnTo>
                <a:lnTo>
                  <a:pt x="1921" y="3939"/>
                </a:lnTo>
                <a:lnTo>
                  <a:pt x="1914" y="3967"/>
                </a:lnTo>
                <a:lnTo>
                  <a:pt x="1906" y="3994"/>
                </a:lnTo>
                <a:lnTo>
                  <a:pt x="1895" y="4021"/>
                </a:lnTo>
                <a:lnTo>
                  <a:pt x="1883" y="4047"/>
                </a:lnTo>
                <a:lnTo>
                  <a:pt x="1868" y="4071"/>
                </a:lnTo>
                <a:lnTo>
                  <a:pt x="1852" y="4095"/>
                </a:lnTo>
                <a:lnTo>
                  <a:pt x="1833" y="4118"/>
                </a:lnTo>
                <a:lnTo>
                  <a:pt x="1813" y="4140"/>
                </a:lnTo>
                <a:lnTo>
                  <a:pt x="1785" y="4167"/>
                </a:lnTo>
                <a:lnTo>
                  <a:pt x="1756" y="4192"/>
                </a:lnTo>
                <a:lnTo>
                  <a:pt x="1726" y="4217"/>
                </a:lnTo>
                <a:lnTo>
                  <a:pt x="1695" y="4241"/>
                </a:lnTo>
                <a:lnTo>
                  <a:pt x="1664" y="4262"/>
                </a:lnTo>
                <a:lnTo>
                  <a:pt x="1631" y="4283"/>
                </a:lnTo>
                <a:lnTo>
                  <a:pt x="1598" y="4302"/>
                </a:lnTo>
                <a:lnTo>
                  <a:pt x="1564" y="4320"/>
                </a:lnTo>
                <a:lnTo>
                  <a:pt x="1529" y="4336"/>
                </a:lnTo>
                <a:lnTo>
                  <a:pt x="1494" y="4352"/>
                </a:lnTo>
                <a:lnTo>
                  <a:pt x="1457" y="4365"/>
                </a:lnTo>
                <a:lnTo>
                  <a:pt x="1421" y="4378"/>
                </a:lnTo>
                <a:lnTo>
                  <a:pt x="1384" y="4388"/>
                </a:lnTo>
                <a:lnTo>
                  <a:pt x="1346" y="4398"/>
                </a:lnTo>
                <a:lnTo>
                  <a:pt x="1308" y="4406"/>
                </a:lnTo>
                <a:lnTo>
                  <a:pt x="1270" y="4411"/>
                </a:lnTo>
                <a:lnTo>
                  <a:pt x="1245" y="4416"/>
                </a:lnTo>
                <a:lnTo>
                  <a:pt x="1222" y="4420"/>
                </a:lnTo>
                <a:lnTo>
                  <a:pt x="1198" y="4427"/>
                </a:lnTo>
                <a:lnTo>
                  <a:pt x="1176" y="4434"/>
                </a:lnTo>
                <a:lnTo>
                  <a:pt x="1152" y="4440"/>
                </a:lnTo>
                <a:lnTo>
                  <a:pt x="1130" y="4449"/>
                </a:lnTo>
                <a:lnTo>
                  <a:pt x="1109" y="4458"/>
                </a:lnTo>
                <a:lnTo>
                  <a:pt x="1087" y="4468"/>
                </a:lnTo>
                <a:lnTo>
                  <a:pt x="1066" y="4480"/>
                </a:lnTo>
                <a:lnTo>
                  <a:pt x="1045" y="4492"/>
                </a:lnTo>
                <a:lnTo>
                  <a:pt x="1024" y="4504"/>
                </a:lnTo>
                <a:lnTo>
                  <a:pt x="1005" y="4518"/>
                </a:lnTo>
                <a:lnTo>
                  <a:pt x="986" y="4532"/>
                </a:lnTo>
                <a:lnTo>
                  <a:pt x="967" y="4548"/>
                </a:lnTo>
                <a:lnTo>
                  <a:pt x="949" y="4564"/>
                </a:lnTo>
                <a:lnTo>
                  <a:pt x="931" y="4581"/>
                </a:lnTo>
                <a:lnTo>
                  <a:pt x="911" y="4603"/>
                </a:lnTo>
                <a:lnTo>
                  <a:pt x="892" y="4625"/>
                </a:lnTo>
                <a:lnTo>
                  <a:pt x="873" y="4649"/>
                </a:lnTo>
                <a:lnTo>
                  <a:pt x="856" y="4673"/>
                </a:lnTo>
                <a:lnTo>
                  <a:pt x="840" y="4697"/>
                </a:lnTo>
                <a:lnTo>
                  <a:pt x="826" y="4723"/>
                </a:lnTo>
                <a:lnTo>
                  <a:pt x="813" y="4749"/>
                </a:lnTo>
                <a:lnTo>
                  <a:pt x="801" y="4776"/>
                </a:lnTo>
                <a:lnTo>
                  <a:pt x="791" y="4803"/>
                </a:lnTo>
                <a:lnTo>
                  <a:pt x="782" y="4831"/>
                </a:lnTo>
                <a:lnTo>
                  <a:pt x="774" y="4859"/>
                </a:lnTo>
                <a:lnTo>
                  <a:pt x="767" y="4887"/>
                </a:lnTo>
                <a:lnTo>
                  <a:pt x="763" y="4916"/>
                </a:lnTo>
                <a:lnTo>
                  <a:pt x="758" y="4945"/>
                </a:lnTo>
                <a:lnTo>
                  <a:pt x="756" y="4975"/>
                </a:lnTo>
                <a:lnTo>
                  <a:pt x="756" y="5005"/>
                </a:lnTo>
                <a:lnTo>
                  <a:pt x="756" y="5035"/>
                </a:lnTo>
                <a:lnTo>
                  <a:pt x="758" y="5064"/>
                </a:lnTo>
                <a:lnTo>
                  <a:pt x="763" y="5093"/>
                </a:lnTo>
                <a:lnTo>
                  <a:pt x="767" y="5122"/>
                </a:lnTo>
                <a:lnTo>
                  <a:pt x="774" y="5152"/>
                </a:lnTo>
                <a:lnTo>
                  <a:pt x="782" y="5180"/>
                </a:lnTo>
                <a:lnTo>
                  <a:pt x="791" y="5207"/>
                </a:lnTo>
                <a:lnTo>
                  <a:pt x="801" y="5235"/>
                </a:lnTo>
                <a:lnTo>
                  <a:pt x="813" y="5260"/>
                </a:lnTo>
                <a:lnTo>
                  <a:pt x="826" y="5287"/>
                </a:lnTo>
                <a:lnTo>
                  <a:pt x="840" y="5312"/>
                </a:lnTo>
                <a:lnTo>
                  <a:pt x="856" y="5337"/>
                </a:lnTo>
                <a:lnTo>
                  <a:pt x="873" y="5361"/>
                </a:lnTo>
                <a:lnTo>
                  <a:pt x="892" y="5385"/>
                </a:lnTo>
                <a:lnTo>
                  <a:pt x="911" y="5407"/>
                </a:lnTo>
                <a:lnTo>
                  <a:pt x="931" y="5429"/>
                </a:lnTo>
                <a:lnTo>
                  <a:pt x="954" y="5449"/>
                </a:lnTo>
                <a:lnTo>
                  <a:pt x="976" y="5469"/>
                </a:lnTo>
                <a:lnTo>
                  <a:pt x="999" y="5487"/>
                </a:lnTo>
                <a:lnTo>
                  <a:pt x="1023" y="5504"/>
                </a:lnTo>
                <a:lnTo>
                  <a:pt x="1048" y="5520"/>
                </a:lnTo>
                <a:lnTo>
                  <a:pt x="1073" y="5534"/>
                </a:lnTo>
                <a:lnTo>
                  <a:pt x="1100" y="5546"/>
                </a:lnTo>
                <a:lnTo>
                  <a:pt x="1125" y="5559"/>
                </a:lnTo>
                <a:lnTo>
                  <a:pt x="1153" y="5569"/>
                </a:lnTo>
                <a:lnTo>
                  <a:pt x="1180" y="5578"/>
                </a:lnTo>
                <a:lnTo>
                  <a:pt x="1208" y="5586"/>
                </a:lnTo>
                <a:lnTo>
                  <a:pt x="1238" y="5592"/>
                </a:lnTo>
                <a:lnTo>
                  <a:pt x="1267" y="5598"/>
                </a:lnTo>
                <a:lnTo>
                  <a:pt x="1296" y="5601"/>
                </a:lnTo>
                <a:lnTo>
                  <a:pt x="1325" y="5604"/>
                </a:lnTo>
                <a:lnTo>
                  <a:pt x="1355" y="5604"/>
                </a:lnTo>
                <a:lnTo>
                  <a:pt x="1386" y="5604"/>
                </a:lnTo>
                <a:lnTo>
                  <a:pt x="1415" y="5601"/>
                </a:lnTo>
                <a:lnTo>
                  <a:pt x="1444" y="5598"/>
                </a:lnTo>
                <a:lnTo>
                  <a:pt x="1473" y="5592"/>
                </a:lnTo>
                <a:lnTo>
                  <a:pt x="1502" y="5586"/>
                </a:lnTo>
                <a:lnTo>
                  <a:pt x="1530" y="5578"/>
                </a:lnTo>
                <a:lnTo>
                  <a:pt x="1557" y="5569"/>
                </a:lnTo>
                <a:lnTo>
                  <a:pt x="1585" y="5559"/>
                </a:lnTo>
                <a:lnTo>
                  <a:pt x="1611" y="5546"/>
                </a:lnTo>
                <a:lnTo>
                  <a:pt x="1638" y="5534"/>
                </a:lnTo>
                <a:lnTo>
                  <a:pt x="1663" y="5520"/>
                </a:lnTo>
                <a:lnTo>
                  <a:pt x="1687" y="5504"/>
                </a:lnTo>
                <a:lnTo>
                  <a:pt x="1712" y="5487"/>
                </a:lnTo>
                <a:lnTo>
                  <a:pt x="1736" y="5469"/>
                </a:lnTo>
                <a:lnTo>
                  <a:pt x="1758" y="5449"/>
                </a:lnTo>
                <a:lnTo>
                  <a:pt x="1779" y="5429"/>
                </a:lnTo>
                <a:lnTo>
                  <a:pt x="1796" y="5411"/>
                </a:lnTo>
                <a:lnTo>
                  <a:pt x="1812" y="5393"/>
                </a:lnTo>
                <a:lnTo>
                  <a:pt x="1828" y="5374"/>
                </a:lnTo>
                <a:lnTo>
                  <a:pt x="1842" y="5355"/>
                </a:lnTo>
                <a:lnTo>
                  <a:pt x="1856" y="5336"/>
                </a:lnTo>
                <a:lnTo>
                  <a:pt x="1868" y="5315"/>
                </a:lnTo>
                <a:lnTo>
                  <a:pt x="1880" y="5294"/>
                </a:lnTo>
                <a:lnTo>
                  <a:pt x="1892" y="5273"/>
                </a:lnTo>
                <a:lnTo>
                  <a:pt x="1902" y="5251"/>
                </a:lnTo>
                <a:lnTo>
                  <a:pt x="1911" y="5230"/>
                </a:lnTo>
                <a:lnTo>
                  <a:pt x="1920" y="5208"/>
                </a:lnTo>
                <a:lnTo>
                  <a:pt x="1927" y="5184"/>
                </a:lnTo>
                <a:lnTo>
                  <a:pt x="1934" y="5162"/>
                </a:lnTo>
                <a:lnTo>
                  <a:pt x="1940" y="5138"/>
                </a:lnTo>
                <a:lnTo>
                  <a:pt x="1944" y="5115"/>
                </a:lnTo>
                <a:lnTo>
                  <a:pt x="1949" y="5090"/>
                </a:lnTo>
                <a:lnTo>
                  <a:pt x="1954" y="5052"/>
                </a:lnTo>
                <a:lnTo>
                  <a:pt x="1962" y="5015"/>
                </a:lnTo>
                <a:lnTo>
                  <a:pt x="1972" y="4977"/>
                </a:lnTo>
                <a:lnTo>
                  <a:pt x="1982" y="4940"/>
                </a:lnTo>
                <a:lnTo>
                  <a:pt x="1995" y="4904"/>
                </a:lnTo>
                <a:lnTo>
                  <a:pt x="2009" y="4867"/>
                </a:lnTo>
                <a:lnTo>
                  <a:pt x="2024" y="4832"/>
                </a:lnTo>
                <a:lnTo>
                  <a:pt x="2041" y="4797"/>
                </a:lnTo>
                <a:lnTo>
                  <a:pt x="2059" y="4762"/>
                </a:lnTo>
                <a:lnTo>
                  <a:pt x="2078" y="4729"/>
                </a:lnTo>
                <a:lnTo>
                  <a:pt x="2099" y="4696"/>
                </a:lnTo>
                <a:lnTo>
                  <a:pt x="2120" y="4665"/>
                </a:lnTo>
                <a:lnTo>
                  <a:pt x="2144" y="4633"/>
                </a:lnTo>
                <a:lnTo>
                  <a:pt x="2168" y="4604"/>
                </a:lnTo>
                <a:lnTo>
                  <a:pt x="2193" y="4575"/>
                </a:lnTo>
                <a:lnTo>
                  <a:pt x="2220" y="4547"/>
                </a:lnTo>
                <a:lnTo>
                  <a:pt x="2235" y="4533"/>
                </a:lnTo>
                <a:lnTo>
                  <a:pt x="2249" y="4521"/>
                </a:lnTo>
                <a:lnTo>
                  <a:pt x="2264" y="4509"/>
                </a:lnTo>
                <a:lnTo>
                  <a:pt x="2280" y="4498"/>
                </a:lnTo>
                <a:lnTo>
                  <a:pt x="2297" y="4487"/>
                </a:lnTo>
                <a:lnTo>
                  <a:pt x="2313" y="4479"/>
                </a:lnTo>
                <a:lnTo>
                  <a:pt x="2330" y="4470"/>
                </a:lnTo>
                <a:lnTo>
                  <a:pt x="2347" y="4462"/>
                </a:lnTo>
                <a:lnTo>
                  <a:pt x="2365" y="4455"/>
                </a:lnTo>
                <a:lnTo>
                  <a:pt x="2383" y="4449"/>
                </a:lnTo>
                <a:lnTo>
                  <a:pt x="2402" y="4444"/>
                </a:lnTo>
                <a:lnTo>
                  <a:pt x="2421" y="4439"/>
                </a:lnTo>
                <a:lnTo>
                  <a:pt x="2440" y="4437"/>
                </a:lnTo>
                <a:lnTo>
                  <a:pt x="2459" y="4434"/>
                </a:lnTo>
                <a:lnTo>
                  <a:pt x="2478" y="4433"/>
                </a:lnTo>
                <a:lnTo>
                  <a:pt x="2497" y="4433"/>
                </a:lnTo>
                <a:lnTo>
                  <a:pt x="2518" y="4433"/>
                </a:lnTo>
                <a:lnTo>
                  <a:pt x="2537" y="4434"/>
                </a:lnTo>
                <a:lnTo>
                  <a:pt x="2556" y="4437"/>
                </a:lnTo>
                <a:lnTo>
                  <a:pt x="2575" y="4439"/>
                </a:lnTo>
                <a:lnTo>
                  <a:pt x="2593" y="4444"/>
                </a:lnTo>
                <a:lnTo>
                  <a:pt x="2612" y="4449"/>
                </a:lnTo>
                <a:lnTo>
                  <a:pt x="2630" y="4455"/>
                </a:lnTo>
                <a:lnTo>
                  <a:pt x="2648" y="4462"/>
                </a:lnTo>
                <a:lnTo>
                  <a:pt x="2650" y="4463"/>
                </a:lnTo>
                <a:lnTo>
                  <a:pt x="2677" y="4475"/>
                </a:lnTo>
                <a:lnTo>
                  <a:pt x="2703" y="4490"/>
                </a:lnTo>
                <a:lnTo>
                  <a:pt x="2727" y="4505"/>
                </a:lnTo>
                <a:lnTo>
                  <a:pt x="2750" y="4522"/>
                </a:lnTo>
                <a:lnTo>
                  <a:pt x="2771" y="4541"/>
                </a:lnTo>
                <a:lnTo>
                  <a:pt x="2791" y="4563"/>
                </a:lnTo>
                <a:lnTo>
                  <a:pt x="2809" y="4584"/>
                </a:lnTo>
                <a:lnTo>
                  <a:pt x="2826" y="4608"/>
                </a:lnTo>
                <a:lnTo>
                  <a:pt x="2842" y="4631"/>
                </a:lnTo>
                <a:lnTo>
                  <a:pt x="2854" y="4657"/>
                </a:lnTo>
                <a:lnTo>
                  <a:pt x="2865" y="4683"/>
                </a:lnTo>
                <a:lnTo>
                  <a:pt x="2875" y="4710"/>
                </a:lnTo>
                <a:lnTo>
                  <a:pt x="2882" y="4738"/>
                </a:lnTo>
                <a:lnTo>
                  <a:pt x="2888" y="4767"/>
                </a:lnTo>
                <a:lnTo>
                  <a:pt x="2891" y="4796"/>
                </a:lnTo>
                <a:lnTo>
                  <a:pt x="2892" y="4825"/>
                </a:lnTo>
                <a:lnTo>
                  <a:pt x="2891" y="4864"/>
                </a:lnTo>
                <a:lnTo>
                  <a:pt x="2889" y="4904"/>
                </a:lnTo>
                <a:lnTo>
                  <a:pt x="2885" y="4942"/>
                </a:lnTo>
                <a:lnTo>
                  <a:pt x="2880" y="4980"/>
                </a:lnTo>
                <a:lnTo>
                  <a:pt x="2873" y="5018"/>
                </a:lnTo>
                <a:lnTo>
                  <a:pt x="2864" y="5055"/>
                </a:lnTo>
                <a:lnTo>
                  <a:pt x="2855" y="5092"/>
                </a:lnTo>
                <a:lnTo>
                  <a:pt x="2843" y="5129"/>
                </a:lnTo>
                <a:lnTo>
                  <a:pt x="2831" y="5165"/>
                </a:lnTo>
                <a:lnTo>
                  <a:pt x="2816" y="5201"/>
                </a:lnTo>
                <a:lnTo>
                  <a:pt x="2800" y="5236"/>
                </a:lnTo>
                <a:lnTo>
                  <a:pt x="2783" y="5270"/>
                </a:lnTo>
                <a:lnTo>
                  <a:pt x="2764" y="5304"/>
                </a:lnTo>
                <a:lnTo>
                  <a:pt x="2744" y="5338"/>
                </a:lnTo>
                <a:lnTo>
                  <a:pt x="2723" y="5370"/>
                </a:lnTo>
                <a:lnTo>
                  <a:pt x="2700" y="5402"/>
                </a:lnTo>
                <a:lnTo>
                  <a:pt x="2686" y="5422"/>
                </a:lnTo>
                <a:lnTo>
                  <a:pt x="2672" y="5442"/>
                </a:lnTo>
                <a:lnTo>
                  <a:pt x="2660" y="5462"/>
                </a:lnTo>
                <a:lnTo>
                  <a:pt x="2649" y="5484"/>
                </a:lnTo>
                <a:lnTo>
                  <a:pt x="2638" y="5505"/>
                </a:lnTo>
                <a:lnTo>
                  <a:pt x="2629" y="5527"/>
                </a:lnTo>
                <a:lnTo>
                  <a:pt x="2620" y="5549"/>
                </a:lnTo>
                <a:lnTo>
                  <a:pt x="2612" y="5571"/>
                </a:lnTo>
                <a:lnTo>
                  <a:pt x="2604" y="5595"/>
                </a:lnTo>
                <a:lnTo>
                  <a:pt x="2598" y="5617"/>
                </a:lnTo>
                <a:lnTo>
                  <a:pt x="2593" y="5641"/>
                </a:lnTo>
                <a:lnTo>
                  <a:pt x="2588" y="5664"/>
                </a:lnTo>
                <a:lnTo>
                  <a:pt x="2585" y="5688"/>
                </a:lnTo>
                <a:lnTo>
                  <a:pt x="2583" y="5712"/>
                </a:lnTo>
                <a:lnTo>
                  <a:pt x="2581" y="5736"/>
                </a:lnTo>
                <a:lnTo>
                  <a:pt x="2581" y="5761"/>
                </a:lnTo>
                <a:lnTo>
                  <a:pt x="2581" y="5791"/>
                </a:lnTo>
                <a:lnTo>
                  <a:pt x="2584" y="5820"/>
                </a:lnTo>
                <a:lnTo>
                  <a:pt x="2587" y="5849"/>
                </a:lnTo>
                <a:lnTo>
                  <a:pt x="2593" y="5879"/>
                </a:lnTo>
                <a:lnTo>
                  <a:pt x="2598" y="5907"/>
                </a:lnTo>
                <a:lnTo>
                  <a:pt x="2606" y="5936"/>
                </a:lnTo>
                <a:lnTo>
                  <a:pt x="2616" y="5963"/>
                </a:lnTo>
                <a:lnTo>
                  <a:pt x="2626" y="5990"/>
                </a:lnTo>
                <a:lnTo>
                  <a:pt x="2638" y="6016"/>
                </a:lnTo>
                <a:lnTo>
                  <a:pt x="2651" y="6042"/>
                </a:lnTo>
                <a:lnTo>
                  <a:pt x="2666" y="6068"/>
                </a:lnTo>
                <a:lnTo>
                  <a:pt x="2681" y="6093"/>
                </a:lnTo>
                <a:lnTo>
                  <a:pt x="2698" y="6117"/>
                </a:lnTo>
                <a:lnTo>
                  <a:pt x="2716" y="6140"/>
                </a:lnTo>
                <a:lnTo>
                  <a:pt x="2736" y="6162"/>
                </a:lnTo>
                <a:lnTo>
                  <a:pt x="2756" y="6185"/>
                </a:lnTo>
                <a:lnTo>
                  <a:pt x="2778" y="6205"/>
                </a:lnTo>
                <a:lnTo>
                  <a:pt x="2800" y="6224"/>
                </a:lnTo>
                <a:lnTo>
                  <a:pt x="2824" y="6243"/>
                </a:lnTo>
                <a:lnTo>
                  <a:pt x="2847" y="6260"/>
                </a:lnTo>
                <a:lnTo>
                  <a:pt x="2873" y="6276"/>
                </a:lnTo>
                <a:lnTo>
                  <a:pt x="2898" y="6289"/>
                </a:lnTo>
                <a:lnTo>
                  <a:pt x="2924" y="6303"/>
                </a:lnTo>
                <a:lnTo>
                  <a:pt x="2951" y="6315"/>
                </a:lnTo>
                <a:lnTo>
                  <a:pt x="2977" y="6325"/>
                </a:lnTo>
                <a:lnTo>
                  <a:pt x="3006" y="6334"/>
                </a:lnTo>
                <a:lnTo>
                  <a:pt x="3034" y="6342"/>
                </a:lnTo>
                <a:lnTo>
                  <a:pt x="3063" y="6349"/>
                </a:lnTo>
                <a:lnTo>
                  <a:pt x="3092" y="6353"/>
                </a:lnTo>
                <a:lnTo>
                  <a:pt x="3121" y="6358"/>
                </a:lnTo>
                <a:lnTo>
                  <a:pt x="3150" y="6360"/>
                </a:lnTo>
                <a:lnTo>
                  <a:pt x="3181" y="6360"/>
                </a:lnTo>
                <a:lnTo>
                  <a:pt x="3211" y="6359"/>
                </a:lnTo>
                <a:lnTo>
                  <a:pt x="3241" y="6356"/>
                </a:lnTo>
                <a:lnTo>
                  <a:pt x="3271" y="6353"/>
                </a:lnTo>
                <a:lnTo>
                  <a:pt x="3301" y="6347"/>
                </a:lnTo>
                <a:lnTo>
                  <a:pt x="3330" y="6341"/>
                </a:lnTo>
                <a:lnTo>
                  <a:pt x="3358" y="6333"/>
                </a:lnTo>
                <a:lnTo>
                  <a:pt x="3386" y="6324"/>
                </a:lnTo>
                <a:lnTo>
                  <a:pt x="3413" y="6313"/>
                </a:lnTo>
                <a:lnTo>
                  <a:pt x="3440" y="6300"/>
                </a:lnTo>
                <a:lnTo>
                  <a:pt x="3465" y="6288"/>
                </a:lnTo>
                <a:lnTo>
                  <a:pt x="3491" y="6273"/>
                </a:lnTo>
                <a:lnTo>
                  <a:pt x="3515" y="6258"/>
                </a:lnTo>
                <a:lnTo>
                  <a:pt x="3538" y="6241"/>
                </a:lnTo>
                <a:lnTo>
                  <a:pt x="3561" y="6223"/>
                </a:lnTo>
                <a:lnTo>
                  <a:pt x="3583" y="6204"/>
                </a:lnTo>
                <a:lnTo>
                  <a:pt x="3603" y="6185"/>
                </a:lnTo>
                <a:lnTo>
                  <a:pt x="3624" y="6163"/>
                </a:lnTo>
                <a:lnTo>
                  <a:pt x="3643" y="6142"/>
                </a:lnTo>
                <a:lnTo>
                  <a:pt x="3661" y="6119"/>
                </a:lnTo>
                <a:lnTo>
                  <a:pt x="3677" y="6095"/>
                </a:lnTo>
                <a:lnTo>
                  <a:pt x="3693" y="6071"/>
                </a:lnTo>
                <a:lnTo>
                  <a:pt x="3707" y="6046"/>
                </a:lnTo>
                <a:lnTo>
                  <a:pt x="3720" y="6020"/>
                </a:lnTo>
                <a:lnTo>
                  <a:pt x="3732" y="5994"/>
                </a:lnTo>
                <a:lnTo>
                  <a:pt x="3744" y="5966"/>
                </a:lnTo>
                <a:lnTo>
                  <a:pt x="3753" y="5939"/>
                </a:lnTo>
                <a:lnTo>
                  <a:pt x="3761" y="5910"/>
                </a:lnTo>
                <a:lnTo>
                  <a:pt x="3767" y="5881"/>
                </a:lnTo>
                <a:lnTo>
                  <a:pt x="3773" y="5852"/>
                </a:lnTo>
                <a:lnTo>
                  <a:pt x="3776" y="5822"/>
                </a:lnTo>
                <a:lnTo>
                  <a:pt x="3778" y="5791"/>
                </a:lnTo>
                <a:lnTo>
                  <a:pt x="3780" y="5761"/>
                </a:lnTo>
                <a:lnTo>
                  <a:pt x="3780" y="5736"/>
                </a:lnTo>
                <a:lnTo>
                  <a:pt x="3777" y="5712"/>
                </a:lnTo>
                <a:lnTo>
                  <a:pt x="3775" y="5688"/>
                </a:lnTo>
                <a:lnTo>
                  <a:pt x="3772" y="5664"/>
                </a:lnTo>
                <a:lnTo>
                  <a:pt x="3767" y="5641"/>
                </a:lnTo>
                <a:lnTo>
                  <a:pt x="3763" y="5617"/>
                </a:lnTo>
                <a:lnTo>
                  <a:pt x="3756" y="5594"/>
                </a:lnTo>
                <a:lnTo>
                  <a:pt x="3749" y="5571"/>
                </a:lnTo>
                <a:lnTo>
                  <a:pt x="3741" y="5549"/>
                </a:lnTo>
                <a:lnTo>
                  <a:pt x="3732" y="5526"/>
                </a:lnTo>
                <a:lnTo>
                  <a:pt x="3722" y="5505"/>
                </a:lnTo>
                <a:lnTo>
                  <a:pt x="3711" y="5483"/>
                </a:lnTo>
                <a:lnTo>
                  <a:pt x="3700" y="5461"/>
                </a:lnTo>
                <a:lnTo>
                  <a:pt x="3688" y="5441"/>
                </a:lnTo>
                <a:lnTo>
                  <a:pt x="3674" y="5421"/>
                </a:lnTo>
                <a:lnTo>
                  <a:pt x="3660" y="5401"/>
                </a:lnTo>
                <a:lnTo>
                  <a:pt x="3637" y="5369"/>
                </a:lnTo>
                <a:lnTo>
                  <a:pt x="3616" y="5338"/>
                </a:lnTo>
                <a:lnTo>
                  <a:pt x="3596" y="5304"/>
                </a:lnTo>
                <a:lnTo>
                  <a:pt x="3578" y="5270"/>
                </a:lnTo>
                <a:lnTo>
                  <a:pt x="3561" y="5237"/>
                </a:lnTo>
                <a:lnTo>
                  <a:pt x="3545" y="5202"/>
                </a:lnTo>
                <a:lnTo>
                  <a:pt x="3531" y="5166"/>
                </a:lnTo>
                <a:lnTo>
                  <a:pt x="3517" y="5130"/>
                </a:lnTo>
                <a:lnTo>
                  <a:pt x="3506" y="5093"/>
                </a:lnTo>
                <a:lnTo>
                  <a:pt x="3496" y="5056"/>
                </a:lnTo>
                <a:lnTo>
                  <a:pt x="3488" y="5019"/>
                </a:lnTo>
                <a:lnTo>
                  <a:pt x="3481" y="4981"/>
                </a:lnTo>
                <a:lnTo>
                  <a:pt x="3476" y="4943"/>
                </a:lnTo>
                <a:lnTo>
                  <a:pt x="3471" y="4905"/>
                </a:lnTo>
                <a:lnTo>
                  <a:pt x="3469" y="4867"/>
                </a:lnTo>
                <a:lnTo>
                  <a:pt x="3468" y="4829"/>
                </a:lnTo>
                <a:lnTo>
                  <a:pt x="3469" y="4797"/>
                </a:lnTo>
                <a:lnTo>
                  <a:pt x="3472" y="4767"/>
                </a:lnTo>
                <a:lnTo>
                  <a:pt x="3479" y="4738"/>
                </a:lnTo>
                <a:lnTo>
                  <a:pt x="3487" y="4708"/>
                </a:lnTo>
                <a:lnTo>
                  <a:pt x="3496" y="4680"/>
                </a:lnTo>
                <a:lnTo>
                  <a:pt x="3508" y="4654"/>
                </a:lnTo>
                <a:lnTo>
                  <a:pt x="3523" y="4628"/>
                </a:lnTo>
                <a:lnTo>
                  <a:pt x="3538" y="4603"/>
                </a:lnTo>
                <a:lnTo>
                  <a:pt x="3555" y="4579"/>
                </a:lnTo>
                <a:lnTo>
                  <a:pt x="3575" y="4557"/>
                </a:lnTo>
                <a:lnTo>
                  <a:pt x="3597" y="4537"/>
                </a:lnTo>
                <a:lnTo>
                  <a:pt x="3619" y="4517"/>
                </a:lnTo>
                <a:lnTo>
                  <a:pt x="3644" y="4500"/>
                </a:lnTo>
                <a:lnTo>
                  <a:pt x="3670" y="4484"/>
                </a:lnTo>
                <a:lnTo>
                  <a:pt x="3697" y="4470"/>
                </a:lnTo>
                <a:lnTo>
                  <a:pt x="3725" y="4458"/>
                </a:lnTo>
                <a:lnTo>
                  <a:pt x="3741" y="4452"/>
                </a:lnTo>
                <a:lnTo>
                  <a:pt x="3758" y="4447"/>
                </a:lnTo>
                <a:lnTo>
                  <a:pt x="3776" y="4443"/>
                </a:lnTo>
                <a:lnTo>
                  <a:pt x="3793" y="4438"/>
                </a:lnTo>
                <a:lnTo>
                  <a:pt x="3811" y="4436"/>
                </a:lnTo>
                <a:lnTo>
                  <a:pt x="3828" y="4434"/>
                </a:lnTo>
                <a:lnTo>
                  <a:pt x="3846" y="4433"/>
                </a:lnTo>
                <a:lnTo>
                  <a:pt x="3864" y="4433"/>
                </a:lnTo>
                <a:lnTo>
                  <a:pt x="3883" y="4433"/>
                </a:lnTo>
                <a:lnTo>
                  <a:pt x="3902" y="4434"/>
                </a:lnTo>
                <a:lnTo>
                  <a:pt x="3921" y="4437"/>
                </a:lnTo>
                <a:lnTo>
                  <a:pt x="3940" y="4439"/>
                </a:lnTo>
                <a:lnTo>
                  <a:pt x="3959" y="4444"/>
                </a:lnTo>
                <a:lnTo>
                  <a:pt x="3977" y="4449"/>
                </a:lnTo>
                <a:lnTo>
                  <a:pt x="3996" y="4455"/>
                </a:lnTo>
                <a:lnTo>
                  <a:pt x="4013" y="4462"/>
                </a:lnTo>
                <a:lnTo>
                  <a:pt x="4031" y="4470"/>
                </a:lnTo>
                <a:lnTo>
                  <a:pt x="4048" y="4479"/>
                </a:lnTo>
                <a:lnTo>
                  <a:pt x="4065" y="4487"/>
                </a:lnTo>
                <a:lnTo>
                  <a:pt x="4080" y="4498"/>
                </a:lnTo>
                <a:lnTo>
                  <a:pt x="4096" y="4509"/>
                </a:lnTo>
                <a:lnTo>
                  <a:pt x="4112" y="4521"/>
                </a:lnTo>
                <a:lnTo>
                  <a:pt x="4126" y="4533"/>
                </a:lnTo>
                <a:lnTo>
                  <a:pt x="4140" y="4547"/>
                </a:lnTo>
                <a:lnTo>
                  <a:pt x="4168" y="4575"/>
                </a:lnTo>
                <a:lnTo>
                  <a:pt x="4194" y="4604"/>
                </a:lnTo>
                <a:lnTo>
                  <a:pt x="4217" y="4634"/>
                </a:lnTo>
                <a:lnTo>
                  <a:pt x="4241" y="4665"/>
                </a:lnTo>
                <a:lnTo>
                  <a:pt x="4263" y="4697"/>
                </a:lnTo>
                <a:lnTo>
                  <a:pt x="4283" y="4730"/>
                </a:lnTo>
                <a:lnTo>
                  <a:pt x="4302" y="4762"/>
                </a:lnTo>
                <a:lnTo>
                  <a:pt x="4320" y="4796"/>
                </a:lnTo>
                <a:lnTo>
                  <a:pt x="4337" y="4831"/>
                </a:lnTo>
                <a:lnTo>
                  <a:pt x="4352" y="4867"/>
                </a:lnTo>
                <a:lnTo>
                  <a:pt x="4365" y="4903"/>
                </a:lnTo>
                <a:lnTo>
                  <a:pt x="4378" y="4938"/>
                </a:lnTo>
                <a:lnTo>
                  <a:pt x="4389" y="4975"/>
                </a:lnTo>
                <a:lnTo>
                  <a:pt x="4398" y="5014"/>
                </a:lnTo>
                <a:lnTo>
                  <a:pt x="4406" y="5052"/>
                </a:lnTo>
                <a:lnTo>
                  <a:pt x="4412" y="5090"/>
                </a:lnTo>
                <a:lnTo>
                  <a:pt x="4416" y="5115"/>
                </a:lnTo>
                <a:lnTo>
                  <a:pt x="4421" y="5138"/>
                </a:lnTo>
                <a:lnTo>
                  <a:pt x="4427" y="5162"/>
                </a:lnTo>
                <a:lnTo>
                  <a:pt x="4434" y="5184"/>
                </a:lnTo>
                <a:lnTo>
                  <a:pt x="4440" y="5208"/>
                </a:lnTo>
                <a:lnTo>
                  <a:pt x="4449" y="5230"/>
                </a:lnTo>
                <a:lnTo>
                  <a:pt x="4458" y="5251"/>
                </a:lnTo>
                <a:lnTo>
                  <a:pt x="4468" y="5273"/>
                </a:lnTo>
                <a:lnTo>
                  <a:pt x="4480" y="5294"/>
                </a:lnTo>
                <a:lnTo>
                  <a:pt x="4492" y="5315"/>
                </a:lnTo>
                <a:lnTo>
                  <a:pt x="4505" y="5336"/>
                </a:lnTo>
                <a:lnTo>
                  <a:pt x="4519" y="5355"/>
                </a:lnTo>
                <a:lnTo>
                  <a:pt x="4533" y="5374"/>
                </a:lnTo>
                <a:lnTo>
                  <a:pt x="4548" y="5393"/>
                </a:lnTo>
                <a:lnTo>
                  <a:pt x="4565" y="5411"/>
                </a:lnTo>
                <a:lnTo>
                  <a:pt x="4582" y="5429"/>
                </a:lnTo>
                <a:lnTo>
                  <a:pt x="4603" y="5449"/>
                </a:lnTo>
                <a:lnTo>
                  <a:pt x="4625" y="5469"/>
                </a:lnTo>
                <a:lnTo>
                  <a:pt x="4649" y="5487"/>
                </a:lnTo>
                <a:lnTo>
                  <a:pt x="4673" y="5504"/>
                </a:lnTo>
                <a:lnTo>
                  <a:pt x="4697" y="5520"/>
                </a:lnTo>
                <a:lnTo>
                  <a:pt x="4723" y="5534"/>
                </a:lnTo>
                <a:lnTo>
                  <a:pt x="4749" y="5546"/>
                </a:lnTo>
                <a:lnTo>
                  <a:pt x="4776" y="5559"/>
                </a:lnTo>
                <a:lnTo>
                  <a:pt x="4803" y="5569"/>
                </a:lnTo>
                <a:lnTo>
                  <a:pt x="4831" y="5578"/>
                </a:lnTo>
                <a:lnTo>
                  <a:pt x="4859" y="5586"/>
                </a:lnTo>
                <a:lnTo>
                  <a:pt x="4887" y="5592"/>
                </a:lnTo>
                <a:lnTo>
                  <a:pt x="4916" y="5598"/>
                </a:lnTo>
                <a:lnTo>
                  <a:pt x="4945" y="5601"/>
                </a:lnTo>
                <a:lnTo>
                  <a:pt x="4975" y="5604"/>
                </a:lnTo>
                <a:lnTo>
                  <a:pt x="5005" y="5604"/>
                </a:lnTo>
                <a:lnTo>
                  <a:pt x="5035" y="5604"/>
                </a:lnTo>
                <a:lnTo>
                  <a:pt x="5065" y="5601"/>
                </a:lnTo>
                <a:lnTo>
                  <a:pt x="5094" y="5598"/>
                </a:lnTo>
                <a:lnTo>
                  <a:pt x="5122" y="5592"/>
                </a:lnTo>
                <a:lnTo>
                  <a:pt x="5152" y="5586"/>
                </a:lnTo>
                <a:lnTo>
                  <a:pt x="5180" y="5578"/>
                </a:lnTo>
                <a:lnTo>
                  <a:pt x="5208" y="5569"/>
                </a:lnTo>
                <a:lnTo>
                  <a:pt x="5235" y="5559"/>
                </a:lnTo>
                <a:lnTo>
                  <a:pt x="5262" y="5546"/>
                </a:lnTo>
                <a:lnTo>
                  <a:pt x="5287" y="5534"/>
                </a:lnTo>
                <a:lnTo>
                  <a:pt x="5313" y="5520"/>
                </a:lnTo>
                <a:lnTo>
                  <a:pt x="5338" y="5504"/>
                </a:lnTo>
                <a:lnTo>
                  <a:pt x="5361" y="5487"/>
                </a:lnTo>
                <a:lnTo>
                  <a:pt x="5385" y="5469"/>
                </a:lnTo>
                <a:lnTo>
                  <a:pt x="5407" y="5449"/>
                </a:lnTo>
                <a:lnTo>
                  <a:pt x="5429" y="5429"/>
                </a:lnTo>
                <a:lnTo>
                  <a:pt x="5449" y="5407"/>
                </a:lnTo>
                <a:lnTo>
                  <a:pt x="5469" y="5385"/>
                </a:lnTo>
                <a:lnTo>
                  <a:pt x="5487" y="5361"/>
                </a:lnTo>
                <a:lnTo>
                  <a:pt x="5504" y="5337"/>
                </a:lnTo>
                <a:lnTo>
                  <a:pt x="5520" y="5312"/>
                </a:lnTo>
                <a:lnTo>
                  <a:pt x="5534" y="5287"/>
                </a:lnTo>
                <a:lnTo>
                  <a:pt x="5548" y="5260"/>
                </a:lnTo>
                <a:lnTo>
                  <a:pt x="5559" y="5235"/>
                </a:lnTo>
                <a:lnTo>
                  <a:pt x="5570" y="5207"/>
                </a:lnTo>
                <a:lnTo>
                  <a:pt x="5579" y="5180"/>
                </a:lnTo>
                <a:lnTo>
                  <a:pt x="5587" y="5152"/>
                </a:lnTo>
                <a:lnTo>
                  <a:pt x="5592" y="5122"/>
                </a:lnTo>
                <a:lnTo>
                  <a:pt x="5598" y="5093"/>
                </a:lnTo>
                <a:lnTo>
                  <a:pt x="5601" y="5064"/>
                </a:lnTo>
                <a:lnTo>
                  <a:pt x="5604" y="5035"/>
                </a:lnTo>
                <a:lnTo>
                  <a:pt x="5605" y="5005"/>
                </a:lnTo>
                <a:lnTo>
                  <a:pt x="5604" y="4975"/>
                </a:lnTo>
                <a:lnTo>
                  <a:pt x="5601" y="4945"/>
                </a:lnTo>
                <a:lnTo>
                  <a:pt x="5598" y="4916"/>
                </a:lnTo>
                <a:lnTo>
                  <a:pt x="5592" y="4887"/>
                </a:lnTo>
                <a:lnTo>
                  <a:pt x="5587" y="4859"/>
                </a:lnTo>
                <a:lnTo>
                  <a:pt x="5579" y="4831"/>
                </a:lnTo>
                <a:lnTo>
                  <a:pt x="5570" y="4803"/>
                </a:lnTo>
                <a:lnTo>
                  <a:pt x="5559" y="4776"/>
                </a:lnTo>
                <a:lnTo>
                  <a:pt x="5548" y="4749"/>
                </a:lnTo>
                <a:lnTo>
                  <a:pt x="5534" y="4723"/>
                </a:lnTo>
                <a:lnTo>
                  <a:pt x="5520" y="4697"/>
                </a:lnTo>
                <a:lnTo>
                  <a:pt x="5504" y="4673"/>
                </a:lnTo>
                <a:lnTo>
                  <a:pt x="5487" y="4649"/>
                </a:lnTo>
                <a:lnTo>
                  <a:pt x="5469" y="4625"/>
                </a:lnTo>
                <a:lnTo>
                  <a:pt x="5450" y="4603"/>
                </a:lnTo>
                <a:lnTo>
                  <a:pt x="5429" y="4581"/>
                </a:lnTo>
                <a:lnTo>
                  <a:pt x="5411" y="4564"/>
                </a:lnTo>
                <a:lnTo>
                  <a:pt x="5393" y="4548"/>
                </a:lnTo>
                <a:lnTo>
                  <a:pt x="5375" y="4532"/>
                </a:lnTo>
                <a:lnTo>
                  <a:pt x="5355" y="4518"/>
                </a:lnTo>
                <a:lnTo>
                  <a:pt x="5336" y="4504"/>
                </a:lnTo>
                <a:lnTo>
                  <a:pt x="5315" y="4492"/>
                </a:lnTo>
                <a:lnTo>
                  <a:pt x="5294" y="4480"/>
                </a:lnTo>
                <a:lnTo>
                  <a:pt x="5273" y="4468"/>
                </a:lnTo>
                <a:lnTo>
                  <a:pt x="5251" y="4458"/>
                </a:lnTo>
                <a:lnTo>
                  <a:pt x="5230" y="4449"/>
                </a:lnTo>
                <a:lnTo>
                  <a:pt x="5208" y="4440"/>
                </a:lnTo>
                <a:lnTo>
                  <a:pt x="5184" y="4433"/>
                </a:lnTo>
                <a:lnTo>
                  <a:pt x="5162" y="4426"/>
                </a:lnTo>
                <a:lnTo>
                  <a:pt x="5138" y="4420"/>
                </a:lnTo>
                <a:lnTo>
                  <a:pt x="5113" y="4416"/>
                </a:lnTo>
                <a:lnTo>
                  <a:pt x="5090" y="4411"/>
                </a:lnTo>
                <a:lnTo>
                  <a:pt x="5052" y="4406"/>
                </a:lnTo>
                <a:lnTo>
                  <a:pt x="5014" y="4398"/>
                </a:lnTo>
                <a:lnTo>
                  <a:pt x="4977" y="4389"/>
                </a:lnTo>
                <a:lnTo>
                  <a:pt x="4940" y="4378"/>
                </a:lnTo>
                <a:lnTo>
                  <a:pt x="4904" y="4365"/>
                </a:lnTo>
                <a:lnTo>
                  <a:pt x="4868" y="4352"/>
                </a:lnTo>
                <a:lnTo>
                  <a:pt x="4832" y="4337"/>
                </a:lnTo>
                <a:lnTo>
                  <a:pt x="4797" y="4320"/>
                </a:lnTo>
                <a:lnTo>
                  <a:pt x="4763" y="4302"/>
                </a:lnTo>
                <a:lnTo>
                  <a:pt x="4730" y="4283"/>
                </a:lnTo>
                <a:lnTo>
                  <a:pt x="4697" y="4263"/>
                </a:lnTo>
                <a:lnTo>
                  <a:pt x="4666" y="4241"/>
                </a:lnTo>
                <a:lnTo>
                  <a:pt x="4636" y="4218"/>
                </a:lnTo>
                <a:lnTo>
                  <a:pt x="4605" y="4194"/>
                </a:lnTo>
                <a:lnTo>
                  <a:pt x="4577" y="4168"/>
                </a:lnTo>
                <a:lnTo>
                  <a:pt x="4549" y="4142"/>
                </a:lnTo>
                <a:lnTo>
                  <a:pt x="4529" y="4120"/>
                </a:lnTo>
                <a:lnTo>
                  <a:pt x="4510" y="4097"/>
                </a:lnTo>
                <a:lnTo>
                  <a:pt x="4494" y="4072"/>
                </a:lnTo>
                <a:lnTo>
                  <a:pt x="4480" y="4048"/>
                </a:lnTo>
                <a:lnTo>
                  <a:pt x="4466" y="4022"/>
                </a:lnTo>
                <a:lnTo>
                  <a:pt x="4456" y="3995"/>
                </a:lnTo>
                <a:lnTo>
                  <a:pt x="4447" y="3968"/>
                </a:lnTo>
                <a:lnTo>
                  <a:pt x="4440" y="3940"/>
                </a:lnTo>
                <a:lnTo>
                  <a:pt x="4436" y="3912"/>
                </a:lnTo>
                <a:lnTo>
                  <a:pt x="4434" y="3883"/>
                </a:lnTo>
                <a:lnTo>
                  <a:pt x="4432" y="3855"/>
                </a:lnTo>
                <a:lnTo>
                  <a:pt x="4435" y="3826"/>
                </a:lnTo>
                <a:lnTo>
                  <a:pt x="4438" y="3798"/>
                </a:lnTo>
                <a:lnTo>
                  <a:pt x="4444" y="3768"/>
                </a:lnTo>
                <a:lnTo>
                  <a:pt x="4452" y="3740"/>
                </a:lnTo>
                <a:lnTo>
                  <a:pt x="4463" y="3712"/>
                </a:lnTo>
                <a:lnTo>
                  <a:pt x="4465" y="3707"/>
                </a:lnTo>
                <a:lnTo>
                  <a:pt x="4465" y="3706"/>
                </a:lnTo>
                <a:lnTo>
                  <a:pt x="4477" y="3679"/>
                </a:lnTo>
                <a:lnTo>
                  <a:pt x="4492" y="3654"/>
                </a:lnTo>
                <a:lnTo>
                  <a:pt x="4508" y="3629"/>
                </a:lnTo>
                <a:lnTo>
                  <a:pt x="4526" y="3607"/>
                </a:lnTo>
                <a:lnTo>
                  <a:pt x="4545" y="3587"/>
                </a:lnTo>
                <a:lnTo>
                  <a:pt x="4565" y="3567"/>
                </a:lnTo>
                <a:lnTo>
                  <a:pt x="4586" y="3549"/>
                </a:lnTo>
                <a:lnTo>
                  <a:pt x="4610" y="3533"/>
                </a:lnTo>
                <a:lnTo>
                  <a:pt x="4633" y="3518"/>
                </a:lnTo>
                <a:lnTo>
                  <a:pt x="4659" y="3505"/>
                </a:lnTo>
                <a:lnTo>
                  <a:pt x="4685" y="3494"/>
                </a:lnTo>
                <a:lnTo>
                  <a:pt x="4712" y="3485"/>
                </a:lnTo>
                <a:lnTo>
                  <a:pt x="4739" y="3478"/>
                </a:lnTo>
                <a:lnTo>
                  <a:pt x="4768" y="3472"/>
                </a:lnTo>
                <a:lnTo>
                  <a:pt x="4796" y="3469"/>
                </a:lnTo>
                <a:lnTo>
                  <a:pt x="4825" y="3468"/>
                </a:lnTo>
                <a:lnTo>
                  <a:pt x="4864" y="3469"/>
                </a:lnTo>
                <a:lnTo>
                  <a:pt x="4904" y="3471"/>
                </a:lnTo>
                <a:lnTo>
                  <a:pt x="4942" y="3475"/>
                </a:lnTo>
                <a:lnTo>
                  <a:pt x="4980" y="3480"/>
                </a:lnTo>
                <a:lnTo>
                  <a:pt x="5018" y="3487"/>
                </a:lnTo>
                <a:lnTo>
                  <a:pt x="5056" y="3496"/>
                </a:lnTo>
                <a:lnTo>
                  <a:pt x="5093" y="3506"/>
                </a:lnTo>
                <a:lnTo>
                  <a:pt x="5129" y="3517"/>
                </a:lnTo>
                <a:lnTo>
                  <a:pt x="5165" y="3529"/>
                </a:lnTo>
                <a:lnTo>
                  <a:pt x="5201" y="3544"/>
                </a:lnTo>
                <a:lnTo>
                  <a:pt x="5236" y="3560"/>
                </a:lnTo>
                <a:lnTo>
                  <a:pt x="5270" y="3577"/>
                </a:lnTo>
                <a:lnTo>
                  <a:pt x="5304" y="3596"/>
                </a:lnTo>
                <a:lnTo>
                  <a:pt x="5338" y="3616"/>
                </a:lnTo>
                <a:lnTo>
                  <a:pt x="5370" y="3637"/>
                </a:lnTo>
                <a:lnTo>
                  <a:pt x="5402" y="3660"/>
                </a:lnTo>
                <a:lnTo>
                  <a:pt x="5422" y="3674"/>
                </a:lnTo>
                <a:lnTo>
                  <a:pt x="5442" y="3688"/>
                </a:lnTo>
                <a:lnTo>
                  <a:pt x="5462" y="3700"/>
                </a:lnTo>
                <a:lnTo>
                  <a:pt x="5484" y="3712"/>
                </a:lnTo>
                <a:lnTo>
                  <a:pt x="5505" y="3722"/>
                </a:lnTo>
                <a:lnTo>
                  <a:pt x="5527" y="3733"/>
                </a:lnTo>
                <a:lnTo>
                  <a:pt x="5550" y="3742"/>
                </a:lnTo>
                <a:lnTo>
                  <a:pt x="5572" y="3749"/>
                </a:lnTo>
                <a:lnTo>
                  <a:pt x="5595" y="3756"/>
                </a:lnTo>
                <a:lnTo>
                  <a:pt x="5617" y="3763"/>
                </a:lnTo>
                <a:lnTo>
                  <a:pt x="5641" y="3767"/>
                </a:lnTo>
                <a:lnTo>
                  <a:pt x="5664" y="3772"/>
                </a:lnTo>
                <a:lnTo>
                  <a:pt x="5689" y="3775"/>
                </a:lnTo>
                <a:lnTo>
                  <a:pt x="5712" y="3777"/>
                </a:lnTo>
                <a:lnTo>
                  <a:pt x="5737" y="3780"/>
                </a:lnTo>
                <a:lnTo>
                  <a:pt x="5761" y="3780"/>
                </a:lnTo>
                <a:lnTo>
                  <a:pt x="5792" y="3779"/>
                </a:lnTo>
                <a:lnTo>
                  <a:pt x="5822" y="3776"/>
                </a:lnTo>
                <a:lnTo>
                  <a:pt x="5852" y="3773"/>
                </a:lnTo>
                <a:lnTo>
                  <a:pt x="5882" y="3767"/>
                </a:lnTo>
                <a:lnTo>
                  <a:pt x="5911" y="3761"/>
                </a:lnTo>
                <a:lnTo>
                  <a:pt x="5939" y="3753"/>
                </a:lnTo>
                <a:lnTo>
                  <a:pt x="5967" y="3743"/>
                </a:lnTo>
                <a:lnTo>
                  <a:pt x="5994" y="3733"/>
                </a:lnTo>
                <a:lnTo>
                  <a:pt x="6021" y="3720"/>
                </a:lnTo>
                <a:lnTo>
                  <a:pt x="6047" y="3707"/>
                </a:lnTo>
                <a:lnTo>
                  <a:pt x="6071" y="3692"/>
                </a:lnTo>
                <a:lnTo>
                  <a:pt x="6096" y="3676"/>
                </a:lnTo>
                <a:lnTo>
                  <a:pt x="6120" y="3661"/>
                </a:lnTo>
                <a:lnTo>
                  <a:pt x="6142" y="3643"/>
                </a:lnTo>
                <a:lnTo>
                  <a:pt x="6163" y="3624"/>
                </a:lnTo>
                <a:lnTo>
                  <a:pt x="6185" y="3604"/>
                </a:lnTo>
                <a:lnTo>
                  <a:pt x="6205" y="3583"/>
                </a:lnTo>
                <a:lnTo>
                  <a:pt x="6223" y="3561"/>
                </a:lnTo>
                <a:lnTo>
                  <a:pt x="6241" y="3538"/>
                </a:lnTo>
                <a:lnTo>
                  <a:pt x="6258" y="3515"/>
                </a:lnTo>
                <a:lnTo>
                  <a:pt x="6273" y="3490"/>
                </a:lnTo>
                <a:lnTo>
                  <a:pt x="6288" y="3466"/>
                </a:lnTo>
                <a:lnTo>
                  <a:pt x="6301" y="3440"/>
                </a:lnTo>
                <a:lnTo>
                  <a:pt x="6313" y="3413"/>
                </a:lnTo>
                <a:lnTo>
                  <a:pt x="6324" y="3386"/>
                </a:lnTo>
                <a:lnTo>
                  <a:pt x="6333" y="3358"/>
                </a:lnTo>
                <a:lnTo>
                  <a:pt x="6342" y="3330"/>
                </a:lnTo>
                <a:lnTo>
                  <a:pt x="6349" y="3301"/>
                </a:lnTo>
                <a:lnTo>
                  <a:pt x="6353" y="3271"/>
                </a:lnTo>
                <a:lnTo>
                  <a:pt x="6358" y="3241"/>
                </a:lnTo>
                <a:lnTo>
                  <a:pt x="6360" y="3211"/>
                </a:lnTo>
                <a:lnTo>
                  <a:pt x="6361" y="3179"/>
                </a:lnTo>
                <a:lnTo>
                  <a:pt x="6360" y="3149"/>
                </a:lnTo>
                <a:lnTo>
                  <a:pt x="6358" y="3119"/>
                </a:lnTo>
                <a:lnTo>
                  <a:pt x="6353" y="3089"/>
                </a:lnTo>
                <a:lnTo>
                  <a:pt x="6349" y="3059"/>
                </a:lnTo>
                <a:lnTo>
                  <a:pt x="6342" y="3030"/>
                </a:lnTo>
                <a:lnTo>
                  <a:pt x="6333" y="3002"/>
                </a:lnTo>
                <a:lnTo>
                  <a:pt x="6324" y="2974"/>
                </a:lnTo>
                <a:lnTo>
                  <a:pt x="6313" y="2947"/>
                </a:lnTo>
                <a:lnTo>
                  <a:pt x="6301" y="2920"/>
                </a:lnTo>
                <a:lnTo>
                  <a:pt x="6288" y="2895"/>
                </a:lnTo>
                <a:lnTo>
                  <a:pt x="6273" y="2870"/>
                </a:lnTo>
                <a:lnTo>
                  <a:pt x="6258" y="2845"/>
                </a:lnTo>
                <a:lnTo>
                  <a:pt x="6241" y="2822"/>
                </a:lnTo>
                <a:lnTo>
                  <a:pt x="6223" y="2799"/>
                </a:lnTo>
                <a:lnTo>
                  <a:pt x="6205" y="2778"/>
                </a:lnTo>
                <a:lnTo>
                  <a:pt x="6185" y="2757"/>
                </a:lnTo>
                <a:lnTo>
                  <a:pt x="6163" y="2736"/>
                </a:lnTo>
                <a:lnTo>
                  <a:pt x="6142" y="2717"/>
                </a:lnTo>
                <a:lnTo>
                  <a:pt x="6120" y="2700"/>
                </a:lnTo>
                <a:lnTo>
                  <a:pt x="6096" y="2684"/>
                </a:lnTo>
                <a:lnTo>
                  <a:pt x="6071" y="2668"/>
                </a:lnTo>
                <a:lnTo>
                  <a:pt x="6047" y="2653"/>
                </a:lnTo>
                <a:lnTo>
                  <a:pt x="6021" y="2640"/>
                </a:lnTo>
                <a:lnTo>
                  <a:pt x="5994" y="2628"/>
                </a:lnTo>
                <a:lnTo>
                  <a:pt x="5967" y="2617"/>
                </a:lnTo>
                <a:lnTo>
                  <a:pt x="5939" y="2607"/>
                </a:lnTo>
                <a:lnTo>
                  <a:pt x="5911" y="2600"/>
                </a:lnTo>
                <a:lnTo>
                  <a:pt x="5882" y="2593"/>
                </a:lnTo>
                <a:lnTo>
                  <a:pt x="5852" y="2587"/>
                </a:lnTo>
                <a:lnTo>
                  <a:pt x="5822" y="2584"/>
                </a:lnTo>
                <a:lnTo>
                  <a:pt x="5792" y="2582"/>
                </a:lnTo>
                <a:lnTo>
                  <a:pt x="5761" y="2580"/>
                </a:lnTo>
                <a:close/>
                <a:moveTo>
                  <a:pt x="2779" y="2934"/>
                </a:moveTo>
                <a:lnTo>
                  <a:pt x="2779" y="2934"/>
                </a:lnTo>
                <a:lnTo>
                  <a:pt x="2759" y="2933"/>
                </a:lnTo>
                <a:lnTo>
                  <a:pt x="2740" y="2930"/>
                </a:lnTo>
                <a:lnTo>
                  <a:pt x="2721" y="2926"/>
                </a:lnTo>
                <a:lnTo>
                  <a:pt x="2701" y="2919"/>
                </a:lnTo>
                <a:lnTo>
                  <a:pt x="2685" y="2911"/>
                </a:lnTo>
                <a:lnTo>
                  <a:pt x="2668" y="2901"/>
                </a:lnTo>
                <a:lnTo>
                  <a:pt x="2652" y="2890"/>
                </a:lnTo>
                <a:lnTo>
                  <a:pt x="2639" y="2878"/>
                </a:lnTo>
                <a:lnTo>
                  <a:pt x="2625" y="2864"/>
                </a:lnTo>
                <a:lnTo>
                  <a:pt x="2614" y="2849"/>
                </a:lnTo>
                <a:lnTo>
                  <a:pt x="2603" y="2833"/>
                </a:lnTo>
                <a:lnTo>
                  <a:pt x="2595" y="2816"/>
                </a:lnTo>
                <a:lnTo>
                  <a:pt x="2588" y="2797"/>
                </a:lnTo>
                <a:lnTo>
                  <a:pt x="2583" y="2779"/>
                </a:lnTo>
                <a:lnTo>
                  <a:pt x="2579" y="2759"/>
                </a:lnTo>
                <a:lnTo>
                  <a:pt x="2578" y="2739"/>
                </a:lnTo>
                <a:lnTo>
                  <a:pt x="2578" y="2718"/>
                </a:lnTo>
                <a:lnTo>
                  <a:pt x="2581" y="2698"/>
                </a:lnTo>
                <a:lnTo>
                  <a:pt x="2586" y="2679"/>
                </a:lnTo>
                <a:lnTo>
                  <a:pt x="2592" y="2661"/>
                </a:lnTo>
                <a:lnTo>
                  <a:pt x="2599" y="2643"/>
                </a:lnTo>
                <a:lnTo>
                  <a:pt x="2610" y="2628"/>
                </a:lnTo>
                <a:lnTo>
                  <a:pt x="2621" y="2612"/>
                </a:lnTo>
                <a:lnTo>
                  <a:pt x="2633" y="2597"/>
                </a:lnTo>
                <a:lnTo>
                  <a:pt x="2647" y="2584"/>
                </a:lnTo>
                <a:lnTo>
                  <a:pt x="2662" y="2573"/>
                </a:lnTo>
                <a:lnTo>
                  <a:pt x="2678" y="2563"/>
                </a:lnTo>
                <a:lnTo>
                  <a:pt x="2696" y="2554"/>
                </a:lnTo>
                <a:lnTo>
                  <a:pt x="2714" y="2547"/>
                </a:lnTo>
                <a:lnTo>
                  <a:pt x="2732" y="2541"/>
                </a:lnTo>
                <a:lnTo>
                  <a:pt x="2752" y="2538"/>
                </a:lnTo>
                <a:lnTo>
                  <a:pt x="2772" y="2537"/>
                </a:lnTo>
                <a:lnTo>
                  <a:pt x="2792" y="2538"/>
                </a:lnTo>
                <a:lnTo>
                  <a:pt x="2813" y="2540"/>
                </a:lnTo>
                <a:lnTo>
                  <a:pt x="2832" y="2545"/>
                </a:lnTo>
                <a:lnTo>
                  <a:pt x="2850" y="2551"/>
                </a:lnTo>
                <a:lnTo>
                  <a:pt x="2866" y="2559"/>
                </a:lnTo>
                <a:lnTo>
                  <a:pt x="2883" y="2569"/>
                </a:lnTo>
                <a:lnTo>
                  <a:pt x="2899" y="2580"/>
                </a:lnTo>
                <a:lnTo>
                  <a:pt x="2914" y="2593"/>
                </a:lnTo>
                <a:lnTo>
                  <a:pt x="2926" y="2606"/>
                </a:lnTo>
                <a:lnTo>
                  <a:pt x="2938" y="2622"/>
                </a:lnTo>
                <a:lnTo>
                  <a:pt x="2948" y="2638"/>
                </a:lnTo>
                <a:lnTo>
                  <a:pt x="2957" y="2654"/>
                </a:lnTo>
                <a:lnTo>
                  <a:pt x="2964" y="2672"/>
                </a:lnTo>
                <a:lnTo>
                  <a:pt x="2968" y="2692"/>
                </a:lnTo>
                <a:lnTo>
                  <a:pt x="2972" y="2712"/>
                </a:lnTo>
                <a:lnTo>
                  <a:pt x="2974" y="2731"/>
                </a:lnTo>
                <a:lnTo>
                  <a:pt x="2973" y="2752"/>
                </a:lnTo>
                <a:lnTo>
                  <a:pt x="2971" y="2771"/>
                </a:lnTo>
                <a:lnTo>
                  <a:pt x="2966" y="2790"/>
                </a:lnTo>
                <a:lnTo>
                  <a:pt x="2960" y="2808"/>
                </a:lnTo>
                <a:lnTo>
                  <a:pt x="2952" y="2826"/>
                </a:lnTo>
                <a:lnTo>
                  <a:pt x="2942" y="2843"/>
                </a:lnTo>
                <a:lnTo>
                  <a:pt x="2930" y="2859"/>
                </a:lnTo>
                <a:lnTo>
                  <a:pt x="2918" y="2872"/>
                </a:lnTo>
                <a:lnTo>
                  <a:pt x="2905" y="2886"/>
                </a:lnTo>
                <a:lnTo>
                  <a:pt x="2889" y="2897"/>
                </a:lnTo>
                <a:lnTo>
                  <a:pt x="2873" y="2907"/>
                </a:lnTo>
                <a:lnTo>
                  <a:pt x="2856" y="2916"/>
                </a:lnTo>
                <a:lnTo>
                  <a:pt x="2838" y="2923"/>
                </a:lnTo>
                <a:lnTo>
                  <a:pt x="2819" y="2928"/>
                </a:lnTo>
                <a:lnTo>
                  <a:pt x="2799" y="2932"/>
                </a:lnTo>
                <a:lnTo>
                  <a:pt x="2779" y="2934"/>
                </a:lnTo>
                <a:close/>
                <a:moveTo>
                  <a:pt x="3734" y="3371"/>
                </a:moveTo>
                <a:lnTo>
                  <a:pt x="3734" y="3371"/>
                </a:lnTo>
                <a:lnTo>
                  <a:pt x="3716" y="3371"/>
                </a:lnTo>
                <a:lnTo>
                  <a:pt x="3697" y="3370"/>
                </a:lnTo>
                <a:lnTo>
                  <a:pt x="3679" y="3368"/>
                </a:lnTo>
                <a:lnTo>
                  <a:pt x="3662" y="3365"/>
                </a:lnTo>
                <a:lnTo>
                  <a:pt x="3644" y="3361"/>
                </a:lnTo>
                <a:lnTo>
                  <a:pt x="3627" y="3357"/>
                </a:lnTo>
                <a:lnTo>
                  <a:pt x="3610" y="3351"/>
                </a:lnTo>
                <a:lnTo>
                  <a:pt x="3594" y="3346"/>
                </a:lnTo>
                <a:lnTo>
                  <a:pt x="3578" y="3339"/>
                </a:lnTo>
                <a:lnTo>
                  <a:pt x="3562" y="3331"/>
                </a:lnTo>
                <a:lnTo>
                  <a:pt x="3547" y="3323"/>
                </a:lnTo>
                <a:lnTo>
                  <a:pt x="3533" y="3313"/>
                </a:lnTo>
                <a:lnTo>
                  <a:pt x="3518" y="3304"/>
                </a:lnTo>
                <a:lnTo>
                  <a:pt x="3505" y="3294"/>
                </a:lnTo>
                <a:lnTo>
                  <a:pt x="3491" y="3283"/>
                </a:lnTo>
                <a:lnTo>
                  <a:pt x="3479" y="3270"/>
                </a:lnTo>
                <a:lnTo>
                  <a:pt x="3467" y="3259"/>
                </a:lnTo>
                <a:lnTo>
                  <a:pt x="3455" y="3246"/>
                </a:lnTo>
                <a:lnTo>
                  <a:pt x="3444" y="3232"/>
                </a:lnTo>
                <a:lnTo>
                  <a:pt x="3434" y="3219"/>
                </a:lnTo>
                <a:lnTo>
                  <a:pt x="3425" y="3204"/>
                </a:lnTo>
                <a:lnTo>
                  <a:pt x="3416" y="3190"/>
                </a:lnTo>
                <a:lnTo>
                  <a:pt x="3407" y="3174"/>
                </a:lnTo>
                <a:lnTo>
                  <a:pt x="3400" y="3158"/>
                </a:lnTo>
                <a:lnTo>
                  <a:pt x="3394" y="3142"/>
                </a:lnTo>
                <a:lnTo>
                  <a:pt x="3387" y="3126"/>
                </a:lnTo>
                <a:lnTo>
                  <a:pt x="3382" y="3109"/>
                </a:lnTo>
                <a:lnTo>
                  <a:pt x="3378" y="3092"/>
                </a:lnTo>
                <a:lnTo>
                  <a:pt x="3375" y="3074"/>
                </a:lnTo>
                <a:lnTo>
                  <a:pt x="3372" y="3056"/>
                </a:lnTo>
                <a:lnTo>
                  <a:pt x="3370" y="3038"/>
                </a:lnTo>
                <a:lnTo>
                  <a:pt x="3369" y="3020"/>
                </a:lnTo>
                <a:lnTo>
                  <a:pt x="3369" y="3002"/>
                </a:lnTo>
                <a:lnTo>
                  <a:pt x="3370" y="2983"/>
                </a:lnTo>
                <a:lnTo>
                  <a:pt x="3372" y="2965"/>
                </a:lnTo>
                <a:lnTo>
                  <a:pt x="3376" y="2948"/>
                </a:lnTo>
                <a:lnTo>
                  <a:pt x="3379" y="2930"/>
                </a:lnTo>
                <a:lnTo>
                  <a:pt x="3384" y="2914"/>
                </a:lnTo>
                <a:lnTo>
                  <a:pt x="3389" y="2897"/>
                </a:lnTo>
                <a:lnTo>
                  <a:pt x="3395" y="2880"/>
                </a:lnTo>
                <a:lnTo>
                  <a:pt x="3402" y="2864"/>
                </a:lnTo>
                <a:lnTo>
                  <a:pt x="3409" y="2849"/>
                </a:lnTo>
                <a:lnTo>
                  <a:pt x="3417" y="2834"/>
                </a:lnTo>
                <a:lnTo>
                  <a:pt x="3427" y="2819"/>
                </a:lnTo>
                <a:lnTo>
                  <a:pt x="3436" y="2805"/>
                </a:lnTo>
                <a:lnTo>
                  <a:pt x="3446" y="2791"/>
                </a:lnTo>
                <a:lnTo>
                  <a:pt x="3458" y="2778"/>
                </a:lnTo>
                <a:lnTo>
                  <a:pt x="3470" y="2766"/>
                </a:lnTo>
                <a:lnTo>
                  <a:pt x="3482" y="2753"/>
                </a:lnTo>
                <a:lnTo>
                  <a:pt x="3495" y="2742"/>
                </a:lnTo>
                <a:lnTo>
                  <a:pt x="3508" y="2731"/>
                </a:lnTo>
                <a:lnTo>
                  <a:pt x="3522" y="2721"/>
                </a:lnTo>
                <a:lnTo>
                  <a:pt x="3536" y="2712"/>
                </a:lnTo>
                <a:lnTo>
                  <a:pt x="3551" y="2703"/>
                </a:lnTo>
                <a:lnTo>
                  <a:pt x="3566" y="2694"/>
                </a:lnTo>
                <a:lnTo>
                  <a:pt x="3582" y="2687"/>
                </a:lnTo>
                <a:lnTo>
                  <a:pt x="3598" y="2680"/>
                </a:lnTo>
                <a:lnTo>
                  <a:pt x="3615" y="2674"/>
                </a:lnTo>
                <a:lnTo>
                  <a:pt x="3631" y="2669"/>
                </a:lnTo>
                <a:lnTo>
                  <a:pt x="3648" y="2665"/>
                </a:lnTo>
                <a:lnTo>
                  <a:pt x="3666" y="2661"/>
                </a:lnTo>
                <a:lnTo>
                  <a:pt x="3684" y="2659"/>
                </a:lnTo>
                <a:lnTo>
                  <a:pt x="3702" y="2657"/>
                </a:lnTo>
                <a:lnTo>
                  <a:pt x="3720" y="2656"/>
                </a:lnTo>
                <a:lnTo>
                  <a:pt x="3739" y="2656"/>
                </a:lnTo>
                <a:lnTo>
                  <a:pt x="3757" y="2657"/>
                </a:lnTo>
                <a:lnTo>
                  <a:pt x="3775" y="2659"/>
                </a:lnTo>
                <a:lnTo>
                  <a:pt x="3793" y="2662"/>
                </a:lnTo>
                <a:lnTo>
                  <a:pt x="3810" y="2666"/>
                </a:lnTo>
                <a:lnTo>
                  <a:pt x="3827" y="2670"/>
                </a:lnTo>
                <a:lnTo>
                  <a:pt x="3844" y="2676"/>
                </a:lnTo>
                <a:lnTo>
                  <a:pt x="3860" y="2681"/>
                </a:lnTo>
                <a:lnTo>
                  <a:pt x="3876" y="2688"/>
                </a:lnTo>
                <a:lnTo>
                  <a:pt x="3892" y="2696"/>
                </a:lnTo>
                <a:lnTo>
                  <a:pt x="3906" y="2704"/>
                </a:lnTo>
                <a:lnTo>
                  <a:pt x="3922" y="2714"/>
                </a:lnTo>
                <a:lnTo>
                  <a:pt x="3936" y="2723"/>
                </a:lnTo>
                <a:lnTo>
                  <a:pt x="3949" y="2733"/>
                </a:lnTo>
                <a:lnTo>
                  <a:pt x="3962" y="2744"/>
                </a:lnTo>
                <a:lnTo>
                  <a:pt x="3975" y="2757"/>
                </a:lnTo>
                <a:lnTo>
                  <a:pt x="3987" y="2769"/>
                </a:lnTo>
                <a:lnTo>
                  <a:pt x="3998" y="2781"/>
                </a:lnTo>
                <a:lnTo>
                  <a:pt x="4010" y="2795"/>
                </a:lnTo>
                <a:lnTo>
                  <a:pt x="4020" y="2808"/>
                </a:lnTo>
                <a:lnTo>
                  <a:pt x="4030" y="2823"/>
                </a:lnTo>
                <a:lnTo>
                  <a:pt x="4039" y="2837"/>
                </a:lnTo>
                <a:lnTo>
                  <a:pt x="4047" y="2853"/>
                </a:lnTo>
                <a:lnTo>
                  <a:pt x="4054" y="2869"/>
                </a:lnTo>
                <a:lnTo>
                  <a:pt x="4061" y="2884"/>
                </a:lnTo>
                <a:lnTo>
                  <a:pt x="4067" y="2901"/>
                </a:lnTo>
                <a:lnTo>
                  <a:pt x="4072" y="2918"/>
                </a:lnTo>
                <a:lnTo>
                  <a:pt x="4076" y="2935"/>
                </a:lnTo>
                <a:lnTo>
                  <a:pt x="4079" y="2953"/>
                </a:lnTo>
                <a:lnTo>
                  <a:pt x="4082" y="2971"/>
                </a:lnTo>
                <a:lnTo>
                  <a:pt x="4084" y="2989"/>
                </a:lnTo>
                <a:lnTo>
                  <a:pt x="4085" y="3007"/>
                </a:lnTo>
                <a:lnTo>
                  <a:pt x="4085" y="3026"/>
                </a:lnTo>
                <a:lnTo>
                  <a:pt x="4084" y="3044"/>
                </a:lnTo>
                <a:lnTo>
                  <a:pt x="4081" y="3062"/>
                </a:lnTo>
                <a:lnTo>
                  <a:pt x="4079" y="3080"/>
                </a:lnTo>
                <a:lnTo>
                  <a:pt x="4075" y="3096"/>
                </a:lnTo>
                <a:lnTo>
                  <a:pt x="4070" y="3113"/>
                </a:lnTo>
                <a:lnTo>
                  <a:pt x="4066" y="3130"/>
                </a:lnTo>
                <a:lnTo>
                  <a:pt x="4059" y="3147"/>
                </a:lnTo>
                <a:lnTo>
                  <a:pt x="4052" y="3163"/>
                </a:lnTo>
                <a:lnTo>
                  <a:pt x="4044" y="3178"/>
                </a:lnTo>
                <a:lnTo>
                  <a:pt x="4036" y="3193"/>
                </a:lnTo>
                <a:lnTo>
                  <a:pt x="4027" y="3208"/>
                </a:lnTo>
                <a:lnTo>
                  <a:pt x="4017" y="3222"/>
                </a:lnTo>
                <a:lnTo>
                  <a:pt x="4007" y="3236"/>
                </a:lnTo>
                <a:lnTo>
                  <a:pt x="3996" y="3249"/>
                </a:lnTo>
                <a:lnTo>
                  <a:pt x="3984" y="3261"/>
                </a:lnTo>
                <a:lnTo>
                  <a:pt x="3973" y="3274"/>
                </a:lnTo>
                <a:lnTo>
                  <a:pt x="3959" y="3285"/>
                </a:lnTo>
                <a:lnTo>
                  <a:pt x="3946" y="3296"/>
                </a:lnTo>
                <a:lnTo>
                  <a:pt x="3932" y="3306"/>
                </a:lnTo>
                <a:lnTo>
                  <a:pt x="3918" y="3316"/>
                </a:lnTo>
                <a:lnTo>
                  <a:pt x="3903" y="3324"/>
                </a:lnTo>
                <a:lnTo>
                  <a:pt x="3887" y="3333"/>
                </a:lnTo>
                <a:lnTo>
                  <a:pt x="3872" y="3340"/>
                </a:lnTo>
                <a:lnTo>
                  <a:pt x="3856" y="3347"/>
                </a:lnTo>
                <a:lnTo>
                  <a:pt x="3839" y="3353"/>
                </a:lnTo>
                <a:lnTo>
                  <a:pt x="3822" y="3358"/>
                </a:lnTo>
                <a:lnTo>
                  <a:pt x="3805" y="3362"/>
                </a:lnTo>
                <a:lnTo>
                  <a:pt x="3787" y="3366"/>
                </a:lnTo>
                <a:lnTo>
                  <a:pt x="3769" y="3369"/>
                </a:lnTo>
                <a:lnTo>
                  <a:pt x="3752" y="3370"/>
                </a:lnTo>
                <a:lnTo>
                  <a:pt x="3734" y="3371"/>
                </a:lnTo>
                <a:close/>
                <a:moveTo>
                  <a:pt x="3004" y="3923"/>
                </a:moveTo>
                <a:lnTo>
                  <a:pt x="3004" y="3923"/>
                </a:lnTo>
                <a:lnTo>
                  <a:pt x="2990" y="3923"/>
                </a:lnTo>
                <a:lnTo>
                  <a:pt x="2975" y="3923"/>
                </a:lnTo>
                <a:lnTo>
                  <a:pt x="2961" y="3921"/>
                </a:lnTo>
                <a:lnTo>
                  <a:pt x="2946" y="3919"/>
                </a:lnTo>
                <a:lnTo>
                  <a:pt x="2931" y="3915"/>
                </a:lnTo>
                <a:lnTo>
                  <a:pt x="2918" y="3912"/>
                </a:lnTo>
                <a:lnTo>
                  <a:pt x="2905" y="3908"/>
                </a:lnTo>
                <a:lnTo>
                  <a:pt x="2891" y="3903"/>
                </a:lnTo>
                <a:lnTo>
                  <a:pt x="2878" y="3897"/>
                </a:lnTo>
                <a:lnTo>
                  <a:pt x="2865" y="3891"/>
                </a:lnTo>
                <a:lnTo>
                  <a:pt x="2853" y="3884"/>
                </a:lnTo>
                <a:lnTo>
                  <a:pt x="2842" y="3877"/>
                </a:lnTo>
                <a:lnTo>
                  <a:pt x="2819" y="3860"/>
                </a:lnTo>
                <a:lnTo>
                  <a:pt x="2798" y="3842"/>
                </a:lnTo>
                <a:lnTo>
                  <a:pt x="2779" y="3822"/>
                </a:lnTo>
                <a:lnTo>
                  <a:pt x="2762" y="3800"/>
                </a:lnTo>
                <a:lnTo>
                  <a:pt x="2754" y="3789"/>
                </a:lnTo>
                <a:lnTo>
                  <a:pt x="2746" y="3776"/>
                </a:lnTo>
                <a:lnTo>
                  <a:pt x="2740" y="3764"/>
                </a:lnTo>
                <a:lnTo>
                  <a:pt x="2734" y="3750"/>
                </a:lnTo>
                <a:lnTo>
                  <a:pt x="2728" y="3738"/>
                </a:lnTo>
                <a:lnTo>
                  <a:pt x="2724" y="3725"/>
                </a:lnTo>
                <a:lnTo>
                  <a:pt x="2719" y="3711"/>
                </a:lnTo>
                <a:lnTo>
                  <a:pt x="2716" y="3697"/>
                </a:lnTo>
                <a:lnTo>
                  <a:pt x="2713" y="3682"/>
                </a:lnTo>
                <a:lnTo>
                  <a:pt x="2710" y="3667"/>
                </a:lnTo>
                <a:lnTo>
                  <a:pt x="2709" y="3653"/>
                </a:lnTo>
                <a:lnTo>
                  <a:pt x="2709" y="3638"/>
                </a:lnTo>
                <a:lnTo>
                  <a:pt x="2709" y="3624"/>
                </a:lnTo>
                <a:lnTo>
                  <a:pt x="2710" y="3609"/>
                </a:lnTo>
                <a:lnTo>
                  <a:pt x="2712" y="3595"/>
                </a:lnTo>
                <a:lnTo>
                  <a:pt x="2714" y="3580"/>
                </a:lnTo>
                <a:lnTo>
                  <a:pt x="2717" y="3565"/>
                </a:lnTo>
                <a:lnTo>
                  <a:pt x="2721" y="3552"/>
                </a:lnTo>
                <a:lnTo>
                  <a:pt x="2725" y="3538"/>
                </a:lnTo>
                <a:lnTo>
                  <a:pt x="2730" y="3525"/>
                </a:lnTo>
                <a:lnTo>
                  <a:pt x="2735" y="3513"/>
                </a:lnTo>
                <a:lnTo>
                  <a:pt x="2742" y="3500"/>
                </a:lnTo>
                <a:lnTo>
                  <a:pt x="2749" y="3488"/>
                </a:lnTo>
                <a:lnTo>
                  <a:pt x="2755" y="3476"/>
                </a:lnTo>
                <a:lnTo>
                  <a:pt x="2772" y="3453"/>
                </a:lnTo>
                <a:lnTo>
                  <a:pt x="2790" y="3432"/>
                </a:lnTo>
                <a:lnTo>
                  <a:pt x="2810" y="3413"/>
                </a:lnTo>
                <a:lnTo>
                  <a:pt x="2833" y="3396"/>
                </a:lnTo>
                <a:lnTo>
                  <a:pt x="2844" y="3388"/>
                </a:lnTo>
                <a:lnTo>
                  <a:pt x="2856" y="3380"/>
                </a:lnTo>
                <a:lnTo>
                  <a:pt x="2869" y="3375"/>
                </a:lnTo>
                <a:lnTo>
                  <a:pt x="2882" y="3368"/>
                </a:lnTo>
                <a:lnTo>
                  <a:pt x="2894" y="3362"/>
                </a:lnTo>
                <a:lnTo>
                  <a:pt x="2908" y="3358"/>
                </a:lnTo>
                <a:lnTo>
                  <a:pt x="2921" y="3353"/>
                </a:lnTo>
                <a:lnTo>
                  <a:pt x="2936" y="3350"/>
                </a:lnTo>
                <a:lnTo>
                  <a:pt x="2949" y="3348"/>
                </a:lnTo>
                <a:lnTo>
                  <a:pt x="2964" y="3346"/>
                </a:lnTo>
                <a:lnTo>
                  <a:pt x="2979" y="3344"/>
                </a:lnTo>
                <a:lnTo>
                  <a:pt x="2994" y="3343"/>
                </a:lnTo>
                <a:lnTo>
                  <a:pt x="3009" y="3343"/>
                </a:lnTo>
                <a:lnTo>
                  <a:pt x="3023" y="3344"/>
                </a:lnTo>
                <a:lnTo>
                  <a:pt x="3038" y="3346"/>
                </a:lnTo>
                <a:lnTo>
                  <a:pt x="3053" y="3348"/>
                </a:lnTo>
                <a:lnTo>
                  <a:pt x="3066" y="3351"/>
                </a:lnTo>
                <a:lnTo>
                  <a:pt x="3081" y="3354"/>
                </a:lnTo>
                <a:lnTo>
                  <a:pt x="3094" y="3359"/>
                </a:lnTo>
                <a:lnTo>
                  <a:pt x="3108" y="3365"/>
                </a:lnTo>
                <a:lnTo>
                  <a:pt x="3120" y="3369"/>
                </a:lnTo>
                <a:lnTo>
                  <a:pt x="3133" y="3376"/>
                </a:lnTo>
                <a:lnTo>
                  <a:pt x="3145" y="3383"/>
                </a:lnTo>
                <a:lnTo>
                  <a:pt x="3157" y="3390"/>
                </a:lnTo>
                <a:lnTo>
                  <a:pt x="3179" y="3406"/>
                </a:lnTo>
                <a:lnTo>
                  <a:pt x="3201" y="3424"/>
                </a:lnTo>
                <a:lnTo>
                  <a:pt x="3220" y="3445"/>
                </a:lnTo>
                <a:lnTo>
                  <a:pt x="3237" y="3467"/>
                </a:lnTo>
                <a:lnTo>
                  <a:pt x="3244" y="3479"/>
                </a:lnTo>
                <a:lnTo>
                  <a:pt x="3252" y="3490"/>
                </a:lnTo>
                <a:lnTo>
                  <a:pt x="3259" y="3503"/>
                </a:lnTo>
                <a:lnTo>
                  <a:pt x="3265" y="3516"/>
                </a:lnTo>
                <a:lnTo>
                  <a:pt x="3270" y="3528"/>
                </a:lnTo>
                <a:lnTo>
                  <a:pt x="3275" y="3542"/>
                </a:lnTo>
                <a:lnTo>
                  <a:pt x="3279" y="3555"/>
                </a:lnTo>
                <a:lnTo>
                  <a:pt x="3283" y="3570"/>
                </a:lnTo>
                <a:lnTo>
                  <a:pt x="3285" y="3584"/>
                </a:lnTo>
                <a:lnTo>
                  <a:pt x="3287" y="3598"/>
                </a:lnTo>
                <a:lnTo>
                  <a:pt x="3288" y="3614"/>
                </a:lnTo>
                <a:lnTo>
                  <a:pt x="3289" y="3628"/>
                </a:lnTo>
                <a:lnTo>
                  <a:pt x="3289" y="3643"/>
                </a:lnTo>
                <a:lnTo>
                  <a:pt x="3288" y="3657"/>
                </a:lnTo>
                <a:lnTo>
                  <a:pt x="3287" y="3672"/>
                </a:lnTo>
                <a:lnTo>
                  <a:pt x="3285" y="3687"/>
                </a:lnTo>
                <a:lnTo>
                  <a:pt x="3281" y="3701"/>
                </a:lnTo>
                <a:lnTo>
                  <a:pt x="3278" y="3715"/>
                </a:lnTo>
                <a:lnTo>
                  <a:pt x="3274" y="3728"/>
                </a:lnTo>
                <a:lnTo>
                  <a:pt x="3268" y="3742"/>
                </a:lnTo>
                <a:lnTo>
                  <a:pt x="3264" y="3754"/>
                </a:lnTo>
                <a:lnTo>
                  <a:pt x="3257" y="3767"/>
                </a:lnTo>
                <a:lnTo>
                  <a:pt x="3250" y="3780"/>
                </a:lnTo>
                <a:lnTo>
                  <a:pt x="3242" y="3791"/>
                </a:lnTo>
                <a:lnTo>
                  <a:pt x="3227" y="3814"/>
                </a:lnTo>
                <a:lnTo>
                  <a:pt x="3207" y="3835"/>
                </a:lnTo>
                <a:lnTo>
                  <a:pt x="3187" y="3854"/>
                </a:lnTo>
                <a:lnTo>
                  <a:pt x="3166" y="3872"/>
                </a:lnTo>
                <a:lnTo>
                  <a:pt x="3154" y="3878"/>
                </a:lnTo>
                <a:lnTo>
                  <a:pt x="3142" y="3886"/>
                </a:lnTo>
                <a:lnTo>
                  <a:pt x="3130" y="3893"/>
                </a:lnTo>
                <a:lnTo>
                  <a:pt x="3117" y="3899"/>
                </a:lnTo>
                <a:lnTo>
                  <a:pt x="3104" y="3904"/>
                </a:lnTo>
                <a:lnTo>
                  <a:pt x="3091" y="3909"/>
                </a:lnTo>
                <a:lnTo>
                  <a:pt x="3076" y="3913"/>
                </a:lnTo>
                <a:lnTo>
                  <a:pt x="3063" y="3916"/>
                </a:lnTo>
                <a:lnTo>
                  <a:pt x="3048" y="3920"/>
                </a:lnTo>
                <a:lnTo>
                  <a:pt x="3034" y="3922"/>
                </a:lnTo>
                <a:lnTo>
                  <a:pt x="3019" y="3923"/>
                </a:lnTo>
                <a:lnTo>
                  <a:pt x="3004" y="392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sp>
        <p:nvSpPr>
          <p:cNvPr id="27" name="文本框 27"/>
          <p:cNvSpPr>
            <a:spLocks noChangeArrowheads="1"/>
          </p:cNvSpPr>
          <p:nvPr/>
        </p:nvSpPr>
        <p:spPr bwMode="auto">
          <a:xfrm>
            <a:off x="1443038" y="1155700"/>
            <a:ext cx="889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defRPr/>
            </a:pPr>
            <a:r>
              <a:rPr lang="zh-CN" altLang="en-US" sz="1350" dirty="0" smtClean="0">
                <a:latin typeface="Microsoft YaHei" charset="0"/>
                <a:ea typeface="Microsoft YaHei" charset="0"/>
                <a:sym typeface="黑体" charset="0"/>
              </a:rPr>
              <a:t>信息协作</a:t>
            </a:r>
            <a:endParaRPr lang="en-US" altLang="zh-CN" sz="1350" dirty="0" smtClean="0">
              <a:latin typeface="Microsoft YaHei" charset="0"/>
              <a:ea typeface="Microsoft YaHei" charset="0"/>
              <a:sym typeface="黑体" charset="0"/>
            </a:endParaRPr>
          </a:p>
          <a:p>
            <a:pPr>
              <a:defRPr/>
            </a:pPr>
            <a:r>
              <a:rPr lang="zh-CN" altLang="en-US" sz="1350" dirty="0" smtClean="0">
                <a:latin typeface="Microsoft YaHei" charset="0"/>
                <a:ea typeface="Microsoft YaHei" charset="0"/>
                <a:sym typeface="黑体" charset="0"/>
              </a:rPr>
              <a:t>信息共享</a:t>
            </a:r>
            <a:endParaRPr lang="zh-CN" altLang="en-US" sz="1350" dirty="0">
              <a:latin typeface="Microsoft YaHei" charset="0"/>
              <a:ea typeface="Microsoft YaHei" charset="0"/>
            </a:endParaRPr>
          </a:p>
        </p:txBody>
      </p:sp>
      <p:sp>
        <p:nvSpPr>
          <p:cNvPr id="28" name="KSO_Shape"/>
          <p:cNvSpPr>
            <a:spLocks noChangeArrowheads="1"/>
          </p:cNvSpPr>
          <p:nvPr/>
        </p:nvSpPr>
        <p:spPr bwMode="auto">
          <a:xfrm>
            <a:off x="4427538" y="987425"/>
            <a:ext cx="615950" cy="665163"/>
          </a:xfrm>
          <a:custGeom>
            <a:avLst/>
            <a:gdLst>
              <a:gd name="T0" fmla="*/ 86258 w 1979613"/>
              <a:gd name="T1" fmla="*/ 131204 h 1979613"/>
              <a:gd name="T2" fmla="*/ 84450 w 1979613"/>
              <a:gd name="T3" fmla="*/ 141075 h 1979613"/>
              <a:gd name="T4" fmla="*/ 88858 w 1979613"/>
              <a:gd name="T5" fmla="*/ 149086 h 1979613"/>
              <a:gd name="T6" fmla="*/ 96498 w 1979613"/>
              <a:gd name="T7" fmla="*/ 149572 h 1979613"/>
              <a:gd name="T8" fmla="*/ 101494 w 1979613"/>
              <a:gd name="T9" fmla="*/ 142219 h 1979613"/>
              <a:gd name="T10" fmla="*/ 100364 w 1979613"/>
              <a:gd name="T11" fmla="*/ 132119 h 1979613"/>
              <a:gd name="T12" fmla="*/ 93966 w 1979613"/>
              <a:gd name="T13" fmla="*/ 126940 h 1979613"/>
              <a:gd name="T14" fmla="*/ 113045 w 1979613"/>
              <a:gd name="T15" fmla="*/ 128228 h 1979613"/>
              <a:gd name="T16" fmla="*/ 114288 w 1979613"/>
              <a:gd name="T17" fmla="*/ 143020 h 1979613"/>
              <a:gd name="T18" fmla="*/ 109903 w 1979613"/>
              <a:gd name="T19" fmla="*/ 156553 h 1979613"/>
              <a:gd name="T20" fmla="*/ 118810 w 1979613"/>
              <a:gd name="T21" fmla="*/ 154350 h 1979613"/>
              <a:gd name="T22" fmla="*/ 128281 w 1979613"/>
              <a:gd name="T23" fmla="*/ 137155 h 1979613"/>
              <a:gd name="T24" fmla="*/ 116413 w 1979613"/>
              <a:gd name="T25" fmla="*/ 122105 h 1979613"/>
              <a:gd name="T26" fmla="*/ 71700 w 1979613"/>
              <a:gd name="T27" fmla="*/ 120818 h 1979613"/>
              <a:gd name="T28" fmla="*/ 57030 w 1979613"/>
              <a:gd name="T29" fmla="*/ 140130 h 1979613"/>
              <a:gd name="T30" fmla="*/ 68151 w 1979613"/>
              <a:gd name="T31" fmla="*/ 154665 h 1979613"/>
              <a:gd name="T32" fmla="*/ 78256 w 1979613"/>
              <a:gd name="T33" fmla="*/ 159500 h 1979613"/>
              <a:gd name="T34" fmla="*/ 72537 w 1979613"/>
              <a:gd name="T35" fmla="*/ 147111 h 1979613"/>
              <a:gd name="T36" fmla="*/ 72175 w 1979613"/>
              <a:gd name="T37" fmla="*/ 132062 h 1979613"/>
              <a:gd name="T38" fmla="*/ 17074 w 1979613"/>
              <a:gd name="T39" fmla="*/ 112698 h 1979613"/>
              <a:gd name="T40" fmla="*/ 102149 w 1979613"/>
              <a:gd name="T41" fmla="*/ 100132 h 1979613"/>
              <a:gd name="T42" fmla="*/ 119058 w 1979613"/>
              <a:gd name="T43" fmla="*/ 107600 h 1979613"/>
              <a:gd name="T44" fmla="*/ 132576 w 1979613"/>
              <a:gd name="T45" fmla="*/ 121189 h 1979613"/>
              <a:gd name="T46" fmla="*/ 140827 w 1979613"/>
              <a:gd name="T47" fmla="*/ 139358 h 1979613"/>
              <a:gd name="T48" fmla="*/ 133797 w 1979613"/>
              <a:gd name="T49" fmla="*/ 156439 h 1979613"/>
              <a:gd name="T50" fmla="*/ 120776 w 1979613"/>
              <a:gd name="T51" fmla="*/ 169399 h 1979613"/>
              <a:gd name="T52" fmla="*/ 101178 w 1979613"/>
              <a:gd name="T53" fmla="*/ 177583 h 1979613"/>
              <a:gd name="T54" fmla="*/ 82845 w 1979613"/>
              <a:gd name="T55" fmla="*/ 177210 h 1979613"/>
              <a:gd name="T56" fmla="*/ 66479 w 1979613"/>
              <a:gd name="T57" fmla="*/ 169972 h 1979613"/>
              <a:gd name="T58" fmla="*/ 50158 w 1979613"/>
              <a:gd name="T59" fmla="*/ 152061 h 1979613"/>
              <a:gd name="T60" fmla="*/ 47310 w 1979613"/>
              <a:gd name="T61" fmla="*/ 133950 h 1979613"/>
              <a:gd name="T62" fmla="*/ 57414 w 1979613"/>
              <a:gd name="T63" fmla="*/ 116898 h 1979613"/>
              <a:gd name="T64" fmla="*/ 71610 w 1979613"/>
              <a:gd name="T65" fmla="*/ 104853 h 1979613"/>
              <a:gd name="T66" fmla="*/ 88903 w 1979613"/>
              <a:gd name="T67" fmla="*/ 99302 h 1979613"/>
              <a:gd name="T68" fmla="*/ 61749 w 1979613"/>
              <a:gd name="T69" fmla="*/ 76662 h 1979613"/>
              <a:gd name="T70" fmla="*/ 60598 w 1979613"/>
              <a:gd name="T71" fmla="*/ 85081 h 1979613"/>
              <a:gd name="T72" fmla="*/ 57554 w 1979613"/>
              <a:gd name="T73" fmla="*/ 89964 h 1979613"/>
              <a:gd name="T74" fmla="*/ 64769 w 1979613"/>
              <a:gd name="T75" fmla="*/ 84988 h 1979613"/>
              <a:gd name="T76" fmla="*/ 65244 w 1979613"/>
              <a:gd name="T77" fmla="*/ 75894 h 1979613"/>
              <a:gd name="T78" fmla="*/ 56424 w 1979613"/>
              <a:gd name="T79" fmla="*/ 70518 h 1979613"/>
              <a:gd name="T80" fmla="*/ 25170 w 1979613"/>
              <a:gd name="T81" fmla="*/ 74836 h 1979613"/>
              <a:gd name="T82" fmla="*/ 22298 w 1979613"/>
              <a:gd name="T83" fmla="*/ 88934 h 1979613"/>
              <a:gd name="T84" fmla="*/ 28110 w 1979613"/>
              <a:gd name="T85" fmla="*/ 100316 h 1979613"/>
              <a:gd name="T86" fmla="*/ 39078 w 1979613"/>
              <a:gd name="T87" fmla="*/ 101545 h 1979613"/>
              <a:gd name="T88" fmla="*/ 34872 w 1979613"/>
              <a:gd name="T89" fmla="*/ 98600 h 1979613"/>
              <a:gd name="T90" fmla="*/ 27477 w 1979613"/>
              <a:gd name="T91" fmla="*/ 94367 h 1979613"/>
              <a:gd name="T92" fmla="*/ 25690 w 1979613"/>
              <a:gd name="T93" fmla="*/ 83186 h 1979613"/>
              <a:gd name="T94" fmla="*/ 30010 w 1979613"/>
              <a:gd name="T95" fmla="*/ 74779 h 1979613"/>
              <a:gd name="T96" fmla="*/ 40322 w 1979613"/>
              <a:gd name="T97" fmla="*/ 74979 h 1979613"/>
              <a:gd name="T98" fmla="*/ 36093 w 1979613"/>
              <a:gd name="T99" fmla="*/ 70004 h 1979613"/>
              <a:gd name="T100" fmla="*/ 66171 w 1979613"/>
              <a:gd name="T101" fmla="*/ 57 h 1979613"/>
              <a:gd name="T102" fmla="*/ 83516 w 1979613"/>
              <a:gd name="T103" fmla="*/ 11753 h 1979613"/>
              <a:gd name="T104" fmla="*/ 83856 w 1979613"/>
              <a:gd name="T105" fmla="*/ 89821 h 1979613"/>
              <a:gd name="T106" fmla="*/ 65583 w 1979613"/>
              <a:gd name="T107" fmla="*/ 96570 h 1979613"/>
              <a:gd name="T108" fmla="*/ 49594 w 1979613"/>
              <a:gd name="T109" fmla="*/ 110210 h 1979613"/>
              <a:gd name="T110" fmla="*/ 34126 w 1979613"/>
              <a:gd name="T111" fmla="*/ 142324 h 1979613"/>
              <a:gd name="T112" fmla="*/ 49571 w 1979613"/>
              <a:gd name="T113" fmla="*/ 169690 h 1979613"/>
              <a:gd name="T114" fmla="*/ 19584 w 1979613"/>
              <a:gd name="T115" fmla="*/ 177983 h 1979613"/>
              <a:gd name="T116" fmla="*/ 3347 w 1979613"/>
              <a:gd name="T117" fmla="*/ 164257 h 1979613"/>
              <a:gd name="T118" fmla="*/ 1040 w 1979613"/>
              <a:gd name="T119" fmla="*/ 20561 h 1979613"/>
              <a:gd name="T120" fmla="*/ 14112 w 1979613"/>
              <a:gd name="T121" fmla="*/ 2316 h 19796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79613"/>
              <a:gd name="T184" fmla="*/ 0 h 1979613"/>
              <a:gd name="T185" fmla="*/ 1979613 w 1979613"/>
              <a:gd name="T186" fmla="*/ 1979613 h 197961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79613" h="1979613">
                <a:moveTo>
                  <a:pt x="1299534" y="1408859"/>
                </a:moveTo>
                <a:lnTo>
                  <a:pt x="1293507" y="1409176"/>
                </a:lnTo>
                <a:lnTo>
                  <a:pt x="1287163" y="1410129"/>
                </a:lnTo>
                <a:lnTo>
                  <a:pt x="1280819" y="1411400"/>
                </a:lnTo>
                <a:lnTo>
                  <a:pt x="1275109" y="1412988"/>
                </a:lnTo>
                <a:lnTo>
                  <a:pt x="1269082" y="1414893"/>
                </a:lnTo>
                <a:lnTo>
                  <a:pt x="1263373" y="1416799"/>
                </a:lnTo>
                <a:lnTo>
                  <a:pt x="1257663" y="1419022"/>
                </a:lnTo>
                <a:lnTo>
                  <a:pt x="1252271" y="1421563"/>
                </a:lnTo>
                <a:lnTo>
                  <a:pt x="1246878" y="1424739"/>
                </a:lnTo>
                <a:lnTo>
                  <a:pt x="1241803" y="1427598"/>
                </a:lnTo>
                <a:lnTo>
                  <a:pt x="1236728" y="1431409"/>
                </a:lnTo>
                <a:lnTo>
                  <a:pt x="1231970" y="1434903"/>
                </a:lnTo>
                <a:lnTo>
                  <a:pt x="1227212" y="1438714"/>
                </a:lnTo>
                <a:lnTo>
                  <a:pt x="1222771" y="1442526"/>
                </a:lnTo>
                <a:lnTo>
                  <a:pt x="1218647" y="1446972"/>
                </a:lnTo>
                <a:lnTo>
                  <a:pt x="1214207" y="1451737"/>
                </a:lnTo>
                <a:lnTo>
                  <a:pt x="1210400" y="1456501"/>
                </a:lnTo>
                <a:lnTo>
                  <a:pt x="1206911" y="1461583"/>
                </a:lnTo>
                <a:lnTo>
                  <a:pt x="1203422" y="1466665"/>
                </a:lnTo>
                <a:lnTo>
                  <a:pt x="1200250" y="1471746"/>
                </a:lnTo>
                <a:lnTo>
                  <a:pt x="1197078" y="1477146"/>
                </a:lnTo>
                <a:lnTo>
                  <a:pt x="1194223" y="1482863"/>
                </a:lnTo>
                <a:lnTo>
                  <a:pt x="1192003" y="1488898"/>
                </a:lnTo>
                <a:lnTo>
                  <a:pt x="1189782" y="1494615"/>
                </a:lnTo>
                <a:lnTo>
                  <a:pt x="1187562" y="1500649"/>
                </a:lnTo>
                <a:lnTo>
                  <a:pt x="1185976" y="1507002"/>
                </a:lnTo>
                <a:lnTo>
                  <a:pt x="1185024" y="1513672"/>
                </a:lnTo>
                <a:lnTo>
                  <a:pt x="1183755" y="1519706"/>
                </a:lnTo>
                <a:lnTo>
                  <a:pt x="1183121" y="1526376"/>
                </a:lnTo>
                <a:lnTo>
                  <a:pt x="1182487" y="1533046"/>
                </a:lnTo>
                <a:lnTo>
                  <a:pt x="1182169" y="1539716"/>
                </a:lnTo>
                <a:lnTo>
                  <a:pt x="1182487" y="1546386"/>
                </a:lnTo>
                <a:lnTo>
                  <a:pt x="1183121" y="1553056"/>
                </a:lnTo>
                <a:lnTo>
                  <a:pt x="1183755" y="1559726"/>
                </a:lnTo>
                <a:lnTo>
                  <a:pt x="1185024" y="1566078"/>
                </a:lnTo>
                <a:lnTo>
                  <a:pt x="1185976" y="1572430"/>
                </a:lnTo>
                <a:lnTo>
                  <a:pt x="1187562" y="1578783"/>
                </a:lnTo>
                <a:lnTo>
                  <a:pt x="1189782" y="1584817"/>
                </a:lnTo>
                <a:lnTo>
                  <a:pt x="1192003" y="1590852"/>
                </a:lnTo>
                <a:lnTo>
                  <a:pt x="1194223" y="1596569"/>
                </a:lnTo>
                <a:lnTo>
                  <a:pt x="1197078" y="1602286"/>
                </a:lnTo>
                <a:lnTo>
                  <a:pt x="1200250" y="1607685"/>
                </a:lnTo>
                <a:lnTo>
                  <a:pt x="1203422" y="1613085"/>
                </a:lnTo>
                <a:lnTo>
                  <a:pt x="1206911" y="1618167"/>
                </a:lnTo>
                <a:lnTo>
                  <a:pt x="1210400" y="1623249"/>
                </a:lnTo>
                <a:lnTo>
                  <a:pt x="1214207" y="1628013"/>
                </a:lnTo>
                <a:lnTo>
                  <a:pt x="1218647" y="1632459"/>
                </a:lnTo>
                <a:lnTo>
                  <a:pt x="1222771" y="1636588"/>
                </a:lnTo>
                <a:lnTo>
                  <a:pt x="1227212" y="1641035"/>
                </a:lnTo>
                <a:lnTo>
                  <a:pt x="1231970" y="1644846"/>
                </a:lnTo>
                <a:lnTo>
                  <a:pt x="1236728" y="1648340"/>
                </a:lnTo>
                <a:lnTo>
                  <a:pt x="1241803" y="1651834"/>
                </a:lnTo>
                <a:lnTo>
                  <a:pt x="1246878" y="1655010"/>
                </a:lnTo>
                <a:lnTo>
                  <a:pt x="1252271" y="1657869"/>
                </a:lnTo>
                <a:lnTo>
                  <a:pt x="1257663" y="1660409"/>
                </a:lnTo>
                <a:lnTo>
                  <a:pt x="1263373" y="1662950"/>
                </a:lnTo>
                <a:lnTo>
                  <a:pt x="1269082" y="1664856"/>
                </a:lnTo>
                <a:lnTo>
                  <a:pt x="1275109" y="1666762"/>
                </a:lnTo>
                <a:lnTo>
                  <a:pt x="1280819" y="1668350"/>
                </a:lnTo>
                <a:lnTo>
                  <a:pt x="1287163" y="1669303"/>
                </a:lnTo>
                <a:lnTo>
                  <a:pt x="1293507" y="1670256"/>
                </a:lnTo>
                <a:lnTo>
                  <a:pt x="1299534" y="1670891"/>
                </a:lnTo>
                <a:lnTo>
                  <a:pt x="1305878" y="1670891"/>
                </a:lnTo>
                <a:lnTo>
                  <a:pt x="1312222" y="1670891"/>
                </a:lnTo>
                <a:lnTo>
                  <a:pt x="1318566" y="1670256"/>
                </a:lnTo>
                <a:lnTo>
                  <a:pt x="1324593" y="1669303"/>
                </a:lnTo>
                <a:lnTo>
                  <a:pt x="1330937" y="1668350"/>
                </a:lnTo>
                <a:lnTo>
                  <a:pt x="1336964" y="1666762"/>
                </a:lnTo>
                <a:lnTo>
                  <a:pt x="1342673" y="1664856"/>
                </a:lnTo>
                <a:lnTo>
                  <a:pt x="1348700" y="1662950"/>
                </a:lnTo>
                <a:lnTo>
                  <a:pt x="1354092" y="1660409"/>
                </a:lnTo>
                <a:lnTo>
                  <a:pt x="1359485" y="1657869"/>
                </a:lnTo>
                <a:lnTo>
                  <a:pt x="1364877" y="1655010"/>
                </a:lnTo>
                <a:lnTo>
                  <a:pt x="1369952" y="1651834"/>
                </a:lnTo>
                <a:lnTo>
                  <a:pt x="1375345" y="1648340"/>
                </a:lnTo>
                <a:lnTo>
                  <a:pt x="1379786" y="1644846"/>
                </a:lnTo>
                <a:lnTo>
                  <a:pt x="1384544" y="1641035"/>
                </a:lnTo>
                <a:lnTo>
                  <a:pt x="1389302" y="1636588"/>
                </a:lnTo>
                <a:lnTo>
                  <a:pt x="1393108" y="1632459"/>
                </a:lnTo>
                <a:lnTo>
                  <a:pt x="1397549" y="1628013"/>
                </a:lnTo>
                <a:lnTo>
                  <a:pt x="1401355" y="1623249"/>
                </a:lnTo>
                <a:lnTo>
                  <a:pt x="1404845" y="1618167"/>
                </a:lnTo>
                <a:lnTo>
                  <a:pt x="1408334" y="1613085"/>
                </a:lnTo>
                <a:lnTo>
                  <a:pt x="1411506" y="1607685"/>
                </a:lnTo>
                <a:lnTo>
                  <a:pt x="1414678" y="1602286"/>
                </a:lnTo>
                <a:lnTo>
                  <a:pt x="1417533" y="1596569"/>
                </a:lnTo>
                <a:lnTo>
                  <a:pt x="1419753" y="1590852"/>
                </a:lnTo>
                <a:lnTo>
                  <a:pt x="1422291" y="1584817"/>
                </a:lnTo>
                <a:lnTo>
                  <a:pt x="1424194" y="1578783"/>
                </a:lnTo>
                <a:lnTo>
                  <a:pt x="1425780" y="1572430"/>
                </a:lnTo>
                <a:lnTo>
                  <a:pt x="1427366" y="1566078"/>
                </a:lnTo>
                <a:lnTo>
                  <a:pt x="1428000" y="1559726"/>
                </a:lnTo>
                <a:lnTo>
                  <a:pt x="1428952" y="1553056"/>
                </a:lnTo>
                <a:lnTo>
                  <a:pt x="1429586" y="1546386"/>
                </a:lnTo>
                <a:lnTo>
                  <a:pt x="1429586" y="1539716"/>
                </a:lnTo>
                <a:lnTo>
                  <a:pt x="1429586" y="1533046"/>
                </a:lnTo>
                <a:lnTo>
                  <a:pt x="1428952" y="1526376"/>
                </a:lnTo>
                <a:lnTo>
                  <a:pt x="1428000" y="1519706"/>
                </a:lnTo>
                <a:lnTo>
                  <a:pt x="1427366" y="1513672"/>
                </a:lnTo>
                <a:lnTo>
                  <a:pt x="1425780" y="1507002"/>
                </a:lnTo>
                <a:lnTo>
                  <a:pt x="1424194" y="1500649"/>
                </a:lnTo>
                <a:lnTo>
                  <a:pt x="1422291" y="1494615"/>
                </a:lnTo>
                <a:lnTo>
                  <a:pt x="1419753" y="1488898"/>
                </a:lnTo>
                <a:lnTo>
                  <a:pt x="1417533" y="1482863"/>
                </a:lnTo>
                <a:lnTo>
                  <a:pt x="1414678" y="1477146"/>
                </a:lnTo>
                <a:lnTo>
                  <a:pt x="1411506" y="1471746"/>
                </a:lnTo>
                <a:lnTo>
                  <a:pt x="1408334" y="1466665"/>
                </a:lnTo>
                <a:lnTo>
                  <a:pt x="1404845" y="1461583"/>
                </a:lnTo>
                <a:lnTo>
                  <a:pt x="1401355" y="1456501"/>
                </a:lnTo>
                <a:lnTo>
                  <a:pt x="1397549" y="1451737"/>
                </a:lnTo>
                <a:lnTo>
                  <a:pt x="1393108" y="1446972"/>
                </a:lnTo>
                <a:lnTo>
                  <a:pt x="1389302" y="1442526"/>
                </a:lnTo>
                <a:lnTo>
                  <a:pt x="1384544" y="1438714"/>
                </a:lnTo>
                <a:lnTo>
                  <a:pt x="1379786" y="1434903"/>
                </a:lnTo>
                <a:lnTo>
                  <a:pt x="1375345" y="1431409"/>
                </a:lnTo>
                <a:lnTo>
                  <a:pt x="1369952" y="1427598"/>
                </a:lnTo>
                <a:lnTo>
                  <a:pt x="1364877" y="1424739"/>
                </a:lnTo>
                <a:lnTo>
                  <a:pt x="1359485" y="1421563"/>
                </a:lnTo>
                <a:lnTo>
                  <a:pt x="1354092" y="1419022"/>
                </a:lnTo>
                <a:lnTo>
                  <a:pt x="1348700" y="1416799"/>
                </a:lnTo>
                <a:lnTo>
                  <a:pt x="1342673" y="1414893"/>
                </a:lnTo>
                <a:lnTo>
                  <a:pt x="1336964" y="1412988"/>
                </a:lnTo>
                <a:lnTo>
                  <a:pt x="1330937" y="1411400"/>
                </a:lnTo>
                <a:lnTo>
                  <a:pt x="1324593" y="1410129"/>
                </a:lnTo>
                <a:lnTo>
                  <a:pt x="1318566" y="1409176"/>
                </a:lnTo>
                <a:lnTo>
                  <a:pt x="1312222" y="1408859"/>
                </a:lnTo>
                <a:lnTo>
                  <a:pt x="1305878" y="1408859"/>
                </a:lnTo>
                <a:lnTo>
                  <a:pt x="1299534" y="1408859"/>
                </a:lnTo>
                <a:close/>
                <a:moveTo>
                  <a:pt x="1493344" y="1290071"/>
                </a:moveTo>
                <a:lnTo>
                  <a:pt x="1499688" y="1295788"/>
                </a:lnTo>
                <a:lnTo>
                  <a:pt x="1506032" y="1301505"/>
                </a:lnTo>
                <a:lnTo>
                  <a:pt x="1518085" y="1313257"/>
                </a:lnTo>
                <a:lnTo>
                  <a:pt x="1529505" y="1326279"/>
                </a:lnTo>
                <a:lnTo>
                  <a:pt x="1540290" y="1339619"/>
                </a:lnTo>
                <a:lnTo>
                  <a:pt x="1550440" y="1353594"/>
                </a:lnTo>
                <a:lnTo>
                  <a:pt x="1559639" y="1368204"/>
                </a:lnTo>
                <a:lnTo>
                  <a:pt x="1564397" y="1375509"/>
                </a:lnTo>
                <a:lnTo>
                  <a:pt x="1568203" y="1383132"/>
                </a:lnTo>
                <a:lnTo>
                  <a:pt x="1572327" y="1390755"/>
                </a:lnTo>
                <a:lnTo>
                  <a:pt x="1576133" y="1398695"/>
                </a:lnTo>
                <a:lnTo>
                  <a:pt x="1579940" y="1406953"/>
                </a:lnTo>
                <a:lnTo>
                  <a:pt x="1583112" y="1415211"/>
                </a:lnTo>
                <a:lnTo>
                  <a:pt x="1586284" y="1423469"/>
                </a:lnTo>
                <a:lnTo>
                  <a:pt x="1589456" y="1431727"/>
                </a:lnTo>
                <a:lnTo>
                  <a:pt x="1591993" y="1440303"/>
                </a:lnTo>
                <a:lnTo>
                  <a:pt x="1594531" y="1448878"/>
                </a:lnTo>
                <a:lnTo>
                  <a:pt x="1596751" y="1457454"/>
                </a:lnTo>
                <a:lnTo>
                  <a:pt x="1598972" y="1466029"/>
                </a:lnTo>
                <a:lnTo>
                  <a:pt x="1600558" y="1475240"/>
                </a:lnTo>
                <a:lnTo>
                  <a:pt x="1602778" y="1484133"/>
                </a:lnTo>
                <a:lnTo>
                  <a:pt x="1603730" y="1493344"/>
                </a:lnTo>
                <a:lnTo>
                  <a:pt x="1604999" y="1502555"/>
                </a:lnTo>
                <a:lnTo>
                  <a:pt x="1605633" y="1511766"/>
                </a:lnTo>
                <a:lnTo>
                  <a:pt x="1606585" y="1520977"/>
                </a:lnTo>
                <a:lnTo>
                  <a:pt x="1606902" y="1530505"/>
                </a:lnTo>
                <a:lnTo>
                  <a:pt x="1606902" y="1539716"/>
                </a:lnTo>
                <a:lnTo>
                  <a:pt x="1606902" y="1549562"/>
                </a:lnTo>
                <a:lnTo>
                  <a:pt x="1606585" y="1559090"/>
                </a:lnTo>
                <a:lnTo>
                  <a:pt x="1605633" y="1568936"/>
                </a:lnTo>
                <a:lnTo>
                  <a:pt x="1604999" y="1578147"/>
                </a:lnTo>
                <a:lnTo>
                  <a:pt x="1603730" y="1587676"/>
                </a:lnTo>
                <a:lnTo>
                  <a:pt x="1602144" y="1597204"/>
                </a:lnTo>
                <a:lnTo>
                  <a:pt x="1600241" y="1606097"/>
                </a:lnTo>
                <a:lnTo>
                  <a:pt x="1598655" y="1615626"/>
                </a:lnTo>
                <a:lnTo>
                  <a:pt x="1596434" y="1624519"/>
                </a:lnTo>
                <a:lnTo>
                  <a:pt x="1593897" y="1633095"/>
                </a:lnTo>
                <a:lnTo>
                  <a:pt x="1591359" y="1641988"/>
                </a:lnTo>
                <a:lnTo>
                  <a:pt x="1588187" y="1650881"/>
                </a:lnTo>
                <a:lnTo>
                  <a:pt x="1585015" y="1659457"/>
                </a:lnTo>
                <a:lnTo>
                  <a:pt x="1581843" y="1668032"/>
                </a:lnTo>
                <a:lnTo>
                  <a:pt x="1578354" y="1676290"/>
                </a:lnTo>
                <a:lnTo>
                  <a:pt x="1574547" y="1684548"/>
                </a:lnTo>
                <a:lnTo>
                  <a:pt x="1570424" y="1692171"/>
                </a:lnTo>
                <a:lnTo>
                  <a:pt x="1566300" y="1700429"/>
                </a:lnTo>
                <a:lnTo>
                  <a:pt x="1561859" y="1708369"/>
                </a:lnTo>
                <a:lnTo>
                  <a:pt x="1557101" y="1715674"/>
                </a:lnTo>
                <a:lnTo>
                  <a:pt x="1552660" y="1723297"/>
                </a:lnTo>
                <a:lnTo>
                  <a:pt x="1547585" y="1730602"/>
                </a:lnTo>
                <a:lnTo>
                  <a:pt x="1542193" y="1737907"/>
                </a:lnTo>
                <a:lnTo>
                  <a:pt x="1536800" y="1744895"/>
                </a:lnTo>
                <a:lnTo>
                  <a:pt x="1531408" y="1751883"/>
                </a:lnTo>
                <a:lnTo>
                  <a:pt x="1525381" y="1758552"/>
                </a:lnTo>
                <a:lnTo>
                  <a:pt x="1519671" y="1764905"/>
                </a:lnTo>
                <a:lnTo>
                  <a:pt x="1513327" y="1770939"/>
                </a:lnTo>
                <a:lnTo>
                  <a:pt x="1506983" y="1777292"/>
                </a:lnTo>
                <a:lnTo>
                  <a:pt x="1500957" y="1783326"/>
                </a:lnTo>
                <a:lnTo>
                  <a:pt x="1494295" y="1789043"/>
                </a:lnTo>
                <a:lnTo>
                  <a:pt x="1487634" y="1794760"/>
                </a:lnTo>
                <a:lnTo>
                  <a:pt x="1509521" y="1788091"/>
                </a:lnTo>
                <a:lnTo>
                  <a:pt x="1531091" y="1780785"/>
                </a:lnTo>
                <a:lnTo>
                  <a:pt x="1552660" y="1772527"/>
                </a:lnTo>
                <a:lnTo>
                  <a:pt x="1573596" y="1763952"/>
                </a:lnTo>
                <a:lnTo>
                  <a:pt x="1593897" y="1754741"/>
                </a:lnTo>
                <a:lnTo>
                  <a:pt x="1614515" y="1744577"/>
                </a:lnTo>
                <a:lnTo>
                  <a:pt x="1633864" y="1733778"/>
                </a:lnTo>
                <a:lnTo>
                  <a:pt x="1653213" y="1722027"/>
                </a:lnTo>
                <a:lnTo>
                  <a:pt x="1667170" y="1713451"/>
                </a:lnTo>
                <a:lnTo>
                  <a:pt x="1680492" y="1704558"/>
                </a:lnTo>
                <a:lnTo>
                  <a:pt x="1693498" y="1695029"/>
                </a:lnTo>
                <a:lnTo>
                  <a:pt x="1705869" y="1685183"/>
                </a:lnTo>
                <a:lnTo>
                  <a:pt x="1718239" y="1675337"/>
                </a:lnTo>
                <a:lnTo>
                  <a:pt x="1729341" y="1665809"/>
                </a:lnTo>
                <a:lnTo>
                  <a:pt x="1740443" y="1655328"/>
                </a:lnTo>
                <a:lnTo>
                  <a:pt x="1751228" y="1644846"/>
                </a:lnTo>
                <a:lnTo>
                  <a:pt x="1761062" y="1634365"/>
                </a:lnTo>
                <a:lnTo>
                  <a:pt x="1770895" y="1623566"/>
                </a:lnTo>
                <a:lnTo>
                  <a:pt x="1780094" y="1612767"/>
                </a:lnTo>
                <a:lnTo>
                  <a:pt x="1788658" y="1601651"/>
                </a:lnTo>
                <a:lnTo>
                  <a:pt x="1796271" y="1590534"/>
                </a:lnTo>
                <a:lnTo>
                  <a:pt x="1803884" y="1579100"/>
                </a:lnTo>
                <a:lnTo>
                  <a:pt x="1810862" y="1567666"/>
                </a:lnTo>
                <a:lnTo>
                  <a:pt x="1817206" y="1555914"/>
                </a:lnTo>
                <a:lnTo>
                  <a:pt x="1811814" y="1544798"/>
                </a:lnTo>
                <a:lnTo>
                  <a:pt x="1806104" y="1533681"/>
                </a:lnTo>
                <a:lnTo>
                  <a:pt x="1800077" y="1522565"/>
                </a:lnTo>
                <a:lnTo>
                  <a:pt x="1793733" y="1512083"/>
                </a:lnTo>
                <a:lnTo>
                  <a:pt x="1786755" y="1501285"/>
                </a:lnTo>
                <a:lnTo>
                  <a:pt x="1779459" y="1490803"/>
                </a:lnTo>
                <a:lnTo>
                  <a:pt x="1771846" y="1480640"/>
                </a:lnTo>
                <a:lnTo>
                  <a:pt x="1763916" y="1470476"/>
                </a:lnTo>
                <a:lnTo>
                  <a:pt x="1755669" y="1460312"/>
                </a:lnTo>
                <a:lnTo>
                  <a:pt x="1747105" y="1450466"/>
                </a:lnTo>
                <a:lnTo>
                  <a:pt x="1738223" y="1440938"/>
                </a:lnTo>
                <a:lnTo>
                  <a:pt x="1729024" y="1431409"/>
                </a:lnTo>
                <a:lnTo>
                  <a:pt x="1719825" y="1422199"/>
                </a:lnTo>
                <a:lnTo>
                  <a:pt x="1709992" y="1413305"/>
                </a:lnTo>
                <a:lnTo>
                  <a:pt x="1699842" y="1404094"/>
                </a:lnTo>
                <a:lnTo>
                  <a:pt x="1689057" y="1395519"/>
                </a:lnTo>
                <a:lnTo>
                  <a:pt x="1678589" y="1386943"/>
                </a:lnTo>
                <a:lnTo>
                  <a:pt x="1667487" y="1379003"/>
                </a:lnTo>
                <a:lnTo>
                  <a:pt x="1656702" y="1371063"/>
                </a:lnTo>
                <a:lnTo>
                  <a:pt x="1645283" y="1363122"/>
                </a:lnTo>
                <a:lnTo>
                  <a:pt x="1633547" y="1355499"/>
                </a:lnTo>
                <a:lnTo>
                  <a:pt x="1621810" y="1348512"/>
                </a:lnTo>
                <a:lnTo>
                  <a:pt x="1610074" y="1341524"/>
                </a:lnTo>
                <a:lnTo>
                  <a:pt x="1597386" y="1334537"/>
                </a:lnTo>
                <a:lnTo>
                  <a:pt x="1585332" y="1328185"/>
                </a:lnTo>
                <a:lnTo>
                  <a:pt x="1572327" y="1321832"/>
                </a:lnTo>
                <a:lnTo>
                  <a:pt x="1559956" y="1315798"/>
                </a:lnTo>
                <a:lnTo>
                  <a:pt x="1546634" y="1310081"/>
                </a:lnTo>
                <a:lnTo>
                  <a:pt x="1533628" y="1304681"/>
                </a:lnTo>
                <a:lnTo>
                  <a:pt x="1520306" y="1299599"/>
                </a:lnTo>
                <a:lnTo>
                  <a:pt x="1506666" y="1294517"/>
                </a:lnTo>
                <a:lnTo>
                  <a:pt x="1493344" y="1290071"/>
                </a:lnTo>
                <a:close/>
                <a:moveTo>
                  <a:pt x="1118412" y="1289753"/>
                </a:moveTo>
                <a:lnTo>
                  <a:pt x="1098745" y="1296741"/>
                </a:lnTo>
                <a:lnTo>
                  <a:pt x="1079713" y="1304363"/>
                </a:lnTo>
                <a:lnTo>
                  <a:pt x="1060998" y="1312621"/>
                </a:lnTo>
                <a:lnTo>
                  <a:pt x="1041966" y="1321515"/>
                </a:lnTo>
                <a:lnTo>
                  <a:pt x="1023569" y="1331043"/>
                </a:lnTo>
                <a:lnTo>
                  <a:pt x="1006123" y="1341207"/>
                </a:lnTo>
                <a:lnTo>
                  <a:pt x="988359" y="1352006"/>
                </a:lnTo>
                <a:lnTo>
                  <a:pt x="971231" y="1363757"/>
                </a:lnTo>
                <a:lnTo>
                  <a:pt x="957591" y="1373603"/>
                </a:lnTo>
                <a:lnTo>
                  <a:pt x="944586" y="1383450"/>
                </a:lnTo>
                <a:lnTo>
                  <a:pt x="931580" y="1393931"/>
                </a:lnTo>
                <a:lnTo>
                  <a:pt x="919527" y="1404730"/>
                </a:lnTo>
                <a:lnTo>
                  <a:pt x="907473" y="1415529"/>
                </a:lnTo>
                <a:lnTo>
                  <a:pt x="895737" y="1426963"/>
                </a:lnTo>
                <a:lnTo>
                  <a:pt x="884317" y="1438397"/>
                </a:lnTo>
                <a:lnTo>
                  <a:pt x="873215" y="1450466"/>
                </a:lnTo>
                <a:lnTo>
                  <a:pt x="862748" y="1462536"/>
                </a:lnTo>
                <a:lnTo>
                  <a:pt x="852597" y="1475240"/>
                </a:lnTo>
                <a:lnTo>
                  <a:pt x="842764" y="1487627"/>
                </a:lnTo>
                <a:lnTo>
                  <a:pt x="833565" y="1500967"/>
                </a:lnTo>
                <a:lnTo>
                  <a:pt x="824684" y="1514307"/>
                </a:lnTo>
                <a:lnTo>
                  <a:pt x="816119" y="1527647"/>
                </a:lnTo>
                <a:lnTo>
                  <a:pt x="807872" y="1541304"/>
                </a:lnTo>
                <a:lnTo>
                  <a:pt x="800259" y="1555597"/>
                </a:lnTo>
                <a:lnTo>
                  <a:pt x="806920" y="1566078"/>
                </a:lnTo>
                <a:lnTo>
                  <a:pt x="813582" y="1576559"/>
                </a:lnTo>
                <a:lnTo>
                  <a:pt x="820560" y="1586405"/>
                </a:lnTo>
                <a:lnTo>
                  <a:pt x="827856" y="1596569"/>
                </a:lnTo>
                <a:lnTo>
                  <a:pt x="835468" y="1606415"/>
                </a:lnTo>
                <a:lnTo>
                  <a:pt x="843081" y="1616261"/>
                </a:lnTo>
                <a:lnTo>
                  <a:pt x="851328" y="1625789"/>
                </a:lnTo>
                <a:lnTo>
                  <a:pt x="859576" y="1635000"/>
                </a:lnTo>
                <a:lnTo>
                  <a:pt x="868140" y="1644211"/>
                </a:lnTo>
                <a:lnTo>
                  <a:pt x="877339" y="1653104"/>
                </a:lnTo>
                <a:lnTo>
                  <a:pt x="886221" y="1661680"/>
                </a:lnTo>
                <a:lnTo>
                  <a:pt x="895737" y="1669938"/>
                </a:lnTo>
                <a:lnTo>
                  <a:pt x="904935" y="1678514"/>
                </a:lnTo>
                <a:lnTo>
                  <a:pt x="914769" y="1686454"/>
                </a:lnTo>
                <a:lnTo>
                  <a:pt x="924919" y="1694712"/>
                </a:lnTo>
                <a:lnTo>
                  <a:pt x="935070" y="1702017"/>
                </a:lnTo>
                <a:lnTo>
                  <a:pt x="945854" y="1709640"/>
                </a:lnTo>
                <a:lnTo>
                  <a:pt x="956322" y="1716945"/>
                </a:lnTo>
                <a:lnTo>
                  <a:pt x="967424" y="1723932"/>
                </a:lnTo>
                <a:lnTo>
                  <a:pt x="978209" y="1730602"/>
                </a:lnTo>
                <a:lnTo>
                  <a:pt x="989311" y="1737272"/>
                </a:lnTo>
                <a:lnTo>
                  <a:pt x="1001047" y="1743625"/>
                </a:lnTo>
                <a:lnTo>
                  <a:pt x="1012467" y="1749977"/>
                </a:lnTo>
                <a:lnTo>
                  <a:pt x="1024203" y="1755694"/>
                </a:lnTo>
                <a:lnTo>
                  <a:pt x="1036257" y="1761411"/>
                </a:lnTo>
                <a:lnTo>
                  <a:pt x="1047993" y="1766810"/>
                </a:lnTo>
                <a:lnTo>
                  <a:pt x="1060364" y="1771892"/>
                </a:lnTo>
                <a:lnTo>
                  <a:pt x="1072735" y="1776974"/>
                </a:lnTo>
                <a:lnTo>
                  <a:pt x="1085106" y="1781738"/>
                </a:lnTo>
                <a:lnTo>
                  <a:pt x="1098111" y="1785867"/>
                </a:lnTo>
                <a:lnTo>
                  <a:pt x="1111116" y="1790314"/>
                </a:lnTo>
                <a:lnTo>
                  <a:pt x="1123804" y="1794125"/>
                </a:lnTo>
                <a:lnTo>
                  <a:pt x="1117143" y="1788408"/>
                </a:lnTo>
                <a:lnTo>
                  <a:pt x="1110482" y="1783009"/>
                </a:lnTo>
                <a:lnTo>
                  <a:pt x="1104455" y="1776974"/>
                </a:lnTo>
                <a:lnTo>
                  <a:pt x="1098111" y="1770622"/>
                </a:lnTo>
                <a:lnTo>
                  <a:pt x="1091767" y="1764587"/>
                </a:lnTo>
                <a:lnTo>
                  <a:pt x="1086057" y="1757917"/>
                </a:lnTo>
                <a:lnTo>
                  <a:pt x="1080031" y="1751247"/>
                </a:lnTo>
                <a:lnTo>
                  <a:pt x="1074638" y="1744577"/>
                </a:lnTo>
                <a:lnTo>
                  <a:pt x="1069563" y="1737272"/>
                </a:lnTo>
                <a:lnTo>
                  <a:pt x="1063853" y="1730285"/>
                </a:lnTo>
                <a:lnTo>
                  <a:pt x="1059412" y="1722980"/>
                </a:lnTo>
                <a:lnTo>
                  <a:pt x="1054337" y="1715357"/>
                </a:lnTo>
                <a:lnTo>
                  <a:pt x="1049896" y="1707734"/>
                </a:lnTo>
                <a:lnTo>
                  <a:pt x="1045138" y="1700111"/>
                </a:lnTo>
                <a:lnTo>
                  <a:pt x="1041332" y="1691853"/>
                </a:lnTo>
                <a:lnTo>
                  <a:pt x="1036891" y="1684231"/>
                </a:lnTo>
                <a:lnTo>
                  <a:pt x="1033402" y="1675973"/>
                </a:lnTo>
                <a:lnTo>
                  <a:pt x="1029913" y="1667715"/>
                </a:lnTo>
                <a:lnTo>
                  <a:pt x="1026424" y="1659139"/>
                </a:lnTo>
                <a:lnTo>
                  <a:pt x="1023252" y="1650246"/>
                </a:lnTo>
                <a:lnTo>
                  <a:pt x="1020397" y="1641670"/>
                </a:lnTo>
                <a:lnTo>
                  <a:pt x="1017859" y="1633095"/>
                </a:lnTo>
                <a:lnTo>
                  <a:pt x="1015322" y="1624201"/>
                </a:lnTo>
                <a:lnTo>
                  <a:pt x="1013101" y="1614991"/>
                </a:lnTo>
                <a:lnTo>
                  <a:pt x="1011198" y="1606097"/>
                </a:lnTo>
                <a:lnTo>
                  <a:pt x="1009612" y="1596569"/>
                </a:lnTo>
                <a:lnTo>
                  <a:pt x="1008026" y="1587676"/>
                </a:lnTo>
                <a:lnTo>
                  <a:pt x="1006757" y="1578147"/>
                </a:lnTo>
                <a:lnTo>
                  <a:pt x="1006123" y="1568936"/>
                </a:lnTo>
                <a:lnTo>
                  <a:pt x="1005171" y="1559090"/>
                </a:lnTo>
                <a:lnTo>
                  <a:pt x="1004854" y="1549562"/>
                </a:lnTo>
                <a:lnTo>
                  <a:pt x="1004854" y="1539716"/>
                </a:lnTo>
                <a:lnTo>
                  <a:pt x="1004854" y="1530505"/>
                </a:lnTo>
                <a:lnTo>
                  <a:pt x="1005171" y="1520977"/>
                </a:lnTo>
                <a:lnTo>
                  <a:pt x="1006123" y="1511766"/>
                </a:lnTo>
                <a:lnTo>
                  <a:pt x="1006757" y="1502237"/>
                </a:lnTo>
                <a:lnTo>
                  <a:pt x="1008026" y="1493344"/>
                </a:lnTo>
                <a:lnTo>
                  <a:pt x="1009295" y="1484133"/>
                </a:lnTo>
                <a:lnTo>
                  <a:pt x="1010881" y="1475240"/>
                </a:lnTo>
                <a:lnTo>
                  <a:pt x="1012784" y="1466029"/>
                </a:lnTo>
                <a:lnTo>
                  <a:pt x="1015004" y="1457454"/>
                </a:lnTo>
                <a:lnTo>
                  <a:pt x="1016908" y="1448878"/>
                </a:lnTo>
                <a:lnTo>
                  <a:pt x="1019762" y="1440303"/>
                </a:lnTo>
                <a:lnTo>
                  <a:pt x="1022617" y="1431727"/>
                </a:lnTo>
                <a:lnTo>
                  <a:pt x="1025472" y="1423151"/>
                </a:lnTo>
                <a:lnTo>
                  <a:pt x="1028644" y="1414893"/>
                </a:lnTo>
                <a:lnTo>
                  <a:pt x="1031816" y="1406953"/>
                </a:lnTo>
                <a:lnTo>
                  <a:pt x="1035940" y="1398695"/>
                </a:lnTo>
                <a:lnTo>
                  <a:pt x="1039429" y="1390755"/>
                </a:lnTo>
                <a:lnTo>
                  <a:pt x="1043552" y="1383132"/>
                </a:lnTo>
                <a:lnTo>
                  <a:pt x="1052117" y="1367886"/>
                </a:lnTo>
                <a:lnTo>
                  <a:pt x="1061633" y="1353276"/>
                </a:lnTo>
                <a:lnTo>
                  <a:pt x="1071466" y="1339301"/>
                </a:lnTo>
                <a:lnTo>
                  <a:pt x="1082251" y="1325961"/>
                </a:lnTo>
                <a:lnTo>
                  <a:pt x="1093670" y="1313257"/>
                </a:lnTo>
                <a:lnTo>
                  <a:pt x="1105724" y="1301187"/>
                </a:lnTo>
                <a:lnTo>
                  <a:pt x="1118412" y="1289753"/>
                </a:lnTo>
                <a:close/>
                <a:moveTo>
                  <a:pt x="239589" y="1251067"/>
                </a:moveTo>
                <a:lnTo>
                  <a:pt x="333521" y="1509471"/>
                </a:lnTo>
                <a:lnTo>
                  <a:pt x="379535" y="1509471"/>
                </a:lnTo>
                <a:lnTo>
                  <a:pt x="473467" y="1251067"/>
                </a:lnTo>
                <a:lnTo>
                  <a:pt x="438560" y="1251067"/>
                </a:lnTo>
                <a:lnTo>
                  <a:pt x="357639" y="1478678"/>
                </a:lnTo>
                <a:lnTo>
                  <a:pt x="276400" y="1251067"/>
                </a:lnTo>
                <a:lnTo>
                  <a:pt x="239589" y="1251067"/>
                </a:lnTo>
                <a:close/>
                <a:moveTo>
                  <a:pt x="1291287" y="1100137"/>
                </a:moveTo>
                <a:lnTo>
                  <a:pt x="1305878" y="1100137"/>
                </a:lnTo>
                <a:lnTo>
                  <a:pt x="1320469" y="1100137"/>
                </a:lnTo>
                <a:lnTo>
                  <a:pt x="1334426" y="1100455"/>
                </a:lnTo>
                <a:lnTo>
                  <a:pt x="1349017" y="1101408"/>
                </a:lnTo>
                <a:lnTo>
                  <a:pt x="1362974" y="1102361"/>
                </a:lnTo>
                <a:lnTo>
                  <a:pt x="1377565" y="1103631"/>
                </a:lnTo>
                <a:lnTo>
                  <a:pt x="1391522" y="1105219"/>
                </a:lnTo>
                <a:lnTo>
                  <a:pt x="1405796" y="1106807"/>
                </a:lnTo>
                <a:lnTo>
                  <a:pt x="1419753" y="1109030"/>
                </a:lnTo>
                <a:lnTo>
                  <a:pt x="1433393" y="1111571"/>
                </a:lnTo>
                <a:lnTo>
                  <a:pt x="1447667" y="1113795"/>
                </a:lnTo>
                <a:lnTo>
                  <a:pt x="1461624" y="1116653"/>
                </a:lnTo>
                <a:lnTo>
                  <a:pt x="1475263" y="1119829"/>
                </a:lnTo>
                <a:lnTo>
                  <a:pt x="1489220" y="1123323"/>
                </a:lnTo>
                <a:lnTo>
                  <a:pt x="1502860" y="1126817"/>
                </a:lnTo>
                <a:lnTo>
                  <a:pt x="1516182" y="1130628"/>
                </a:lnTo>
                <a:lnTo>
                  <a:pt x="1529822" y="1134440"/>
                </a:lnTo>
                <a:lnTo>
                  <a:pt x="1543144" y="1138886"/>
                </a:lnTo>
                <a:lnTo>
                  <a:pt x="1556467" y="1143650"/>
                </a:lnTo>
                <a:lnTo>
                  <a:pt x="1569789" y="1148415"/>
                </a:lnTo>
                <a:lnTo>
                  <a:pt x="1582794" y="1153497"/>
                </a:lnTo>
                <a:lnTo>
                  <a:pt x="1595483" y="1158578"/>
                </a:lnTo>
                <a:lnTo>
                  <a:pt x="1608488" y="1163978"/>
                </a:lnTo>
                <a:lnTo>
                  <a:pt x="1621176" y="1169695"/>
                </a:lnTo>
                <a:lnTo>
                  <a:pt x="1633547" y="1175730"/>
                </a:lnTo>
                <a:lnTo>
                  <a:pt x="1646235" y="1181764"/>
                </a:lnTo>
                <a:lnTo>
                  <a:pt x="1658606" y="1188117"/>
                </a:lnTo>
                <a:lnTo>
                  <a:pt x="1670659" y="1194469"/>
                </a:lnTo>
                <a:lnTo>
                  <a:pt x="1683030" y="1201456"/>
                </a:lnTo>
                <a:lnTo>
                  <a:pt x="1694766" y="1208126"/>
                </a:lnTo>
                <a:lnTo>
                  <a:pt x="1706503" y="1215749"/>
                </a:lnTo>
                <a:lnTo>
                  <a:pt x="1717605" y="1222737"/>
                </a:lnTo>
                <a:lnTo>
                  <a:pt x="1729024" y="1230677"/>
                </a:lnTo>
                <a:lnTo>
                  <a:pt x="1740443" y="1238300"/>
                </a:lnTo>
                <a:lnTo>
                  <a:pt x="1751228" y="1246240"/>
                </a:lnTo>
                <a:lnTo>
                  <a:pt x="1762330" y="1254498"/>
                </a:lnTo>
                <a:lnTo>
                  <a:pt x="1773432" y="1262756"/>
                </a:lnTo>
                <a:lnTo>
                  <a:pt x="1783583" y="1271332"/>
                </a:lnTo>
                <a:lnTo>
                  <a:pt x="1794050" y="1279907"/>
                </a:lnTo>
                <a:lnTo>
                  <a:pt x="1804201" y="1288483"/>
                </a:lnTo>
                <a:lnTo>
                  <a:pt x="1814034" y="1297694"/>
                </a:lnTo>
                <a:lnTo>
                  <a:pt x="1823867" y="1306904"/>
                </a:lnTo>
                <a:lnTo>
                  <a:pt x="1833066" y="1316433"/>
                </a:lnTo>
                <a:lnTo>
                  <a:pt x="1842582" y="1325961"/>
                </a:lnTo>
                <a:lnTo>
                  <a:pt x="1851464" y="1335490"/>
                </a:lnTo>
                <a:lnTo>
                  <a:pt x="1860346" y="1345336"/>
                </a:lnTo>
                <a:lnTo>
                  <a:pt x="1869227" y="1355499"/>
                </a:lnTo>
                <a:lnTo>
                  <a:pt x="1877474" y="1365663"/>
                </a:lnTo>
                <a:lnTo>
                  <a:pt x="1885722" y="1376144"/>
                </a:lnTo>
                <a:lnTo>
                  <a:pt x="1893334" y="1386626"/>
                </a:lnTo>
                <a:lnTo>
                  <a:pt x="1900947" y="1397107"/>
                </a:lnTo>
                <a:lnTo>
                  <a:pt x="1908243" y="1407906"/>
                </a:lnTo>
                <a:lnTo>
                  <a:pt x="1915856" y="1418705"/>
                </a:lnTo>
                <a:lnTo>
                  <a:pt x="1922517" y="1429821"/>
                </a:lnTo>
                <a:lnTo>
                  <a:pt x="1929178" y="1440938"/>
                </a:lnTo>
                <a:lnTo>
                  <a:pt x="1935522" y="1452054"/>
                </a:lnTo>
                <a:lnTo>
                  <a:pt x="1941549" y="1463488"/>
                </a:lnTo>
                <a:lnTo>
                  <a:pt x="1947576" y="1475240"/>
                </a:lnTo>
                <a:lnTo>
                  <a:pt x="1952968" y="1486992"/>
                </a:lnTo>
                <a:lnTo>
                  <a:pt x="1958044" y="1498744"/>
                </a:lnTo>
                <a:lnTo>
                  <a:pt x="1963119" y="1510495"/>
                </a:lnTo>
                <a:lnTo>
                  <a:pt x="1967560" y="1522565"/>
                </a:lnTo>
                <a:lnTo>
                  <a:pt x="1971683" y="1534634"/>
                </a:lnTo>
                <a:lnTo>
                  <a:pt x="1976124" y="1547021"/>
                </a:lnTo>
                <a:lnTo>
                  <a:pt x="1979613" y="1559408"/>
                </a:lnTo>
                <a:lnTo>
                  <a:pt x="1976124" y="1570525"/>
                </a:lnTo>
                <a:lnTo>
                  <a:pt x="1971683" y="1581641"/>
                </a:lnTo>
                <a:lnTo>
                  <a:pt x="1967560" y="1592758"/>
                </a:lnTo>
                <a:lnTo>
                  <a:pt x="1963119" y="1603874"/>
                </a:lnTo>
                <a:lnTo>
                  <a:pt x="1958044" y="1614673"/>
                </a:lnTo>
                <a:lnTo>
                  <a:pt x="1952968" y="1625789"/>
                </a:lnTo>
                <a:lnTo>
                  <a:pt x="1947576" y="1636271"/>
                </a:lnTo>
                <a:lnTo>
                  <a:pt x="1941549" y="1646752"/>
                </a:lnTo>
                <a:lnTo>
                  <a:pt x="1935522" y="1657551"/>
                </a:lnTo>
                <a:lnTo>
                  <a:pt x="1929178" y="1667715"/>
                </a:lnTo>
                <a:lnTo>
                  <a:pt x="1922517" y="1677878"/>
                </a:lnTo>
                <a:lnTo>
                  <a:pt x="1915856" y="1688042"/>
                </a:lnTo>
                <a:lnTo>
                  <a:pt x="1908243" y="1697888"/>
                </a:lnTo>
                <a:lnTo>
                  <a:pt x="1900947" y="1707734"/>
                </a:lnTo>
                <a:lnTo>
                  <a:pt x="1893334" y="1717263"/>
                </a:lnTo>
                <a:lnTo>
                  <a:pt x="1885722" y="1726791"/>
                </a:lnTo>
                <a:lnTo>
                  <a:pt x="1877474" y="1736637"/>
                </a:lnTo>
                <a:lnTo>
                  <a:pt x="1869227" y="1745530"/>
                </a:lnTo>
                <a:lnTo>
                  <a:pt x="1860346" y="1755059"/>
                </a:lnTo>
                <a:lnTo>
                  <a:pt x="1851464" y="1763952"/>
                </a:lnTo>
                <a:lnTo>
                  <a:pt x="1842582" y="1772527"/>
                </a:lnTo>
                <a:lnTo>
                  <a:pt x="1833066" y="1781738"/>
                </a:lnTo>
                <a:lnTo>
                  <a:pt x="1823867" y="1790314"/>
                </a:lnTo>
                <a:lnTo>
                  <a:pt x="1814034" y="1798572"/>
                </a:lnTo>
                <a:lnTo>
                  <a:pt x="1804201" y="1806830"/>
                </a:lnTo>
                <a:lnTo>
                  <a:pt x="1794050" y="1815088"/>
                </a:lnTo>
                <a:lnTo>
                  <a:pt x="1783583" y="1822711"/>
                </a:lnTo>
                <a:lnTo>
                  <a:pt x="1773432" y="1830651"/>
                </a:lnTo>
                <a:lnTo>
                  <a:pt x="1762330" y="1838274"/>
                </a:lnTo>
                <a:lnTo>
                  <a:pt x="1751228" y="1845579"/>
                </a:lnTo>
                <a:lnTo>
                  <a:pt x="1740443" y="1852884"/>
                </a:lnTo>
                <a:lnTo>
                  <a:pt x="1729024" y="1860189"/>
                </a:lnTo>
                <a:lnTo>
                  <a:pt x="1717605" y="1867177"/>
                </a:lnTo>
                <a:lnTo>
                  <a:pt x="1706503" y="1873847"/>
                </a:lnTo>
                <a:lnTo>
                  <a:pt x="1694766" y="1880516"/>
                </a:lnTo>
                <a:lnTo>
                  <a:pt x="1683030" y="1886869"/>
                </a:lnTo>
                <a:lnTo>
                  <a:pt x="1670659" y="1892903"/>
                </a:lnTo>
                <a:lnTo>
                  <a:pt x="1658606" y="1898938"/>
                </a:lnTo>
                <a:lnTo>
                  <a:pt x="1633547" y="1910372"/>
                </a:lnTo>
                <a:lnTo>
                  <a:pt x="1608488" y="1920854"/>
                </a:lnTo>
                <a:lnTo>
                  <a:pt x="1582794" y="1930700"/>
                </a:lnTo>
                <a:lnTo>
                  <a:pt x="1569789" y="1935464"/>
                </a:lnTo>
                <a:lnTo>
                  <a:pt x="1556467" y="1939593"/>
                </a:lnTo>
                <a:lnTo>
                  <a:pt x="1543144" y="1944039"/>
                </a:lnTo>
                <a:lnTo>
                  <a:pt x="1529822" y="1947851"/>
                </a:lnTo>
                <a:lnTo>
                  <a:pt x="1516182" y="1951662"/>
                </a:lnTo>
                <a:lnTo>
                  <a:pt x="1502860" y="1955156"/>
                </a:lnTo>
                <a:lnTo>
                  <a:pt x="1489220" y="1958332"/>
                </a:lnTo>
                <a:lnTo>
                  <a:pt x="1475263" y="1961508"/>
                </a:lnTo>
                <a:lnTo>
                  <a:pt x="1461624" y="1964367"/>
                </a:lnTo>
                <a:lnTo>
                  <a:pt x="1447667" y="1967225"/>
                </a:lnTo>
                <a:lnTo>
                  <a:pt x="1433393" y="1969449"/>
                </a:lnTo>
                <a:lnTo>
                  <a:pt x="1419753" y="1971354"/>
                </a:lnTo>
                <a:lnTo>
                  <a:pt x="1405796" y="1973260"/>
                </a:lnTo>
                <a:lnTo>
                  <a:pt x="1391522" y="1974848"/>
                </a:lnTo>
                <a:lnTo>
                  <a:pt x="1377565" y="1976436"/>
                </a:lnTo>
                <a:lnTo>
                  <a:pt x="1362974" y="1977707"/>
                </a:lnTo>
                <a:lnTo>
                  <a:pt x="1349017" y="1978342"/>
                </a:lnTo>
                <a:lnTo>
                  <a:pt x="1334426" y="1979295"/>
                </a:lnTo>
                <a:lnTo>
                  <a:pt x="1320469" y="1979612"/>
                </a:lnTo>
                <a:lnTo>
                  <a:pt x="1305878" y="1979612"/>
                </a:lnTo>
                <a:lnTo>
                  <a:pt x="1291287" y="1979612"/>
                </a:lnTo>
                <a:lnTo>
                  <a:pt x="1276695" y="1979295"/>
                </a:lnTo>
                <a:lnTo>
                  <a:pt x="1262104" y="1978342"/>
                </a:lnTo>
                <a:lnTo>
                  <a:pt x="1247513" y="1977707"/>
                </a:lnTo>
                <a:lnTo>
                  <a:pt x="1233239" y="1976436"/>
                </a:lnTo>
                <a:lnTo>
                  <a:pt x="1218965" y="1974848"/>
                </a:lnTo>
                <a:lnTo>
                  <a:pt x="1204373" y="1973260"/>
                </a:lnTo>
                <a:lnTo>
                  <a:pt x="1190417" y="1971354"/>
                </a:lnTo>
                <a:lnTo>
                  <a:pt x="1176777" y="1969449"/>
                </a:lnTo>
                <a:lnTo>
                  <a:pt x="1162503" y="1967225"/>
                </a:lnTo>
                <a:lnTo>
                  <a:pt x="1148863" y="1964367"/>
                </a:lnTo>
                <a:lnTo>
                  <a:pt x="1135224" y="1961508"/>
                </a:lnTo>
                <a:lnTo>
                  <a:pt x="1121584" y="1958332"/>
                </a:lnTo>
                <a:lnTo>
                  <a:pt x="1108261" y="1955156"/>
                </a:lnTo>
                <a:lnTo>
                  <a:pt x="1094939" y="1951662"/>
                </a:lnTo>
                <a:lnTo>
                  <a:pt x="1081617" y="1947851"/>
                </a:lnTo>
                <a:lnTo>
                  <a:pt x="1068611" y="1944039"/>
                </a:lnTo>
                <a:lnTo>
                  <a:pt x="1055606" y="1939593"/>
                </a:lnTo>
                <a:lnTo>
                  <a:pt x="1042918" y="1935464"/>
                </a:lnTo>
                <a:lnTo>
                  <a:pt x="1029913" y="1930700"/>
                </a:lnTo>
                <a:lnTo>
                  <a:pt x="1017542" y="1925935"/>
                </a:lnTo>
                <a:lnTo>
                  <a:pt x="1004854" y="1920854"/>
                </a:lnTo>
                <a:lnTo>
                  <a:pt x="992800" y="1915772"/>
                </a:lnTo>
                <a:lnTo>
                  <a:pt x="980747" y="1910372"/>
                </a:lnTo>
                <a:lnTo>
                  <a:pt x="968376" y="1904655"/>
                </a:lnTo>
                <a:lnTo>
                  <a:pt x="956322" y="1898938"/>
                </a:lnTo>
                <a:lnTo>
                  <a:pt x="944586" y="1892903"/>
                </a:lnTo>
                <a:lnTo>
                  <a:pt x="932849" y="1886869"/>
                </a:lnTo>
                <a:lnTo>
                  <a:pt x="921430" y="1880516"/>
                </a:lnTo>
                <a:lnTo>
                  <a:pt x="910011" y="1873847"/>
                </a:lnTo>
                <a:lnTo>
                  <a:pt x="888124" y="1860189"/>
                </a:lnTo>
                <a:lnTo>
                  <a:pt x="866237" y="1845579"/>
                </a:lnTo>
                <a:lnTo>
                  <a:pt x="845619" y="1830651"/>
                </a:lnTo>
                <a:lnTo>
                  <a:pt x="825318" y="1815088"/>
                </a:lnTo>
                <a:lnTo>
                  <a:pt x="805652" y="1798572"/>
                </a:lnTo>
                <a:lnTo>
                  <a:pt x="786937" y="1781738"/>
                </a:lnTo>
                <a:lnTo>
                  <a:pt x="777738" y="1772527"/>
                </a:lnTo>
                <a:lnTo>
                  <a:pt x="768856" y="1763952"/>
                </a:lnTo>
                <a:lnTo>
                  <a:pt x="759975" y="1755059"/>
                </a:lnTo>
                <a:lnTo>
                  <a:pt x="751727" y="1745530"/>
                </a:lnTo>
                <a:lnTo>
                  <a:pt x="742846" y="1736637"/>
                </a:lnTo>
                <a:lnTo>
                  <a:pt x="734916" y="1726791"/>
                </a:lnTo>
                <a:lnTo>
                  <a:pt x="726986" y="1717263"/>
                </a:lnTo>
                <a:lnTo>
                  <a:pt x="719056" y="1707734"/>
                </a:lnTo>
                <a:lnTo>
                  <a:pt x="711126" y="1697888"/>
                </a:lnTo>
                <a:lnTo>
                  <a:pt x="703830" y="1688042"/>
                </a:lnTo>
                <a:lnTo>
                  <a:pt x="696851" y="1677878"/>
                </a:lnTo>
                <a:lnTo>
                  <a:pt x="689873" y="1667715"/>
                </a:lnTo>
                <a:lnTo>
                  <a:pt x="683212" y="1657551"/>
                </a:lnTo>
                <a:lnTo>
                  <a:pt x="676551" y="1646752"/>
                </a:lnTo>
                <a:lnTo>
                  <a:pt x="670207" y="1636271"/>
                </a:lnTo>
                <a:lnTo>
                  <a:pt x="663863" y="1625789"/>
                </a:lnTo>
                <a:lnTo>
                  <a:pt x="658153" y="1614673"/>
                </a:lnTo>
                <a:lnTo>
                  <a:pt x="652443" y="1603874"/>
                </a:lnTo>
                <a:lnTo>
                  <a:pt x="647051" y="1592758"/>
                </a:lnTo>
                <a:lnTo>
                  <a:pt x="641658" y="1581641"/>
                </a:lnTo>
                <a:lnTo>
                  <a:pt x="636900" y="1570525"/>
                </a:lnTo>
                <a:lnTo>
                  <a:pt x="631825" y="1559408"/>
                </a:lnTo>
                <a:lnTo>
                  <a:pt x="636900" y="1547021"/>
                </a:lnTo>
                <a:lnTo>
                  <a:pt x="641658" y="1534634"/>
                </a:lnTo>
                <a:lnTo>
                  <a:pt x="647051" y="1522565"/>
                </a:lnTo>
                <a:lnTo>
                  <a:pt x="652443" y="1510495"/>
                </a:lnTo>
                <a:lnTo>
                  <a:pt x="658153" y="1498744"/>
                </a:lnTo>
                <a:lnTo>
                  <a:pt x="663863" y="1486992"/>
                </a:lnTo>
                <a:lnTo>
                  <a:pt x="670207" y="1475240"/>
                </a:lnTo>
                <a:lnTo>
                  <a:pt x="676551" y="1463488"/>
                </a:lnTo>
                <a:lnTo>
                  <a:pt x="683212" y="1452054"/>
                </a:lnTo>
                <a:lnTo>
                  <a:pt x="689873" y="1440938"/>
                </a:lnTo>
                <a:lnTo>
                  <a:pt x="696851" y="1429821"/>
                </a:lnTo>
                <a:lnTo>
                  <a:pt x="703830" y="1418705"/>
                </a:lnTo>
                <a:lnTo>
                  <a:pt x="711126" y="1407906"/>
                </a:lnTo>
                <a:lnTo>
                  <a:pt x="719056" y="1397107"/>
                </a:lnTo>
                <a:lnTo>
                  <a:pt x="726986" y="1386626"/>
                </a:lnTo>
                <a:lnTo>
                  <a:pt x="734916" y="1376144"/>
                </a:lnTo>
                <a:lnTo>
                  <a:pt x="742846" y="1365663"/>
                </a:lnTo>
                <a:lnTo>
                  <a:pt x="751727" y="1355499"/>
                </a:lnTo>
                <a:lnTo>
                  <a:pt x="759975" y="1345336"/>
                </a:lnTo>
                <a:lnTo>
                  <a:pt x="768856" y="1335490"/>
                </a:lnTo>
                <a:lnTo>
                  <a:pt x="777738" y="1325961"/>
                </a:lnTo>
                <a:lnTo>
                  <a:pt x="786937" y="1316433"/>
                </a:lnTo>
                <a:lnTo>
                  <a:pt x="796135" y="1306904"/>
                </a:lnTo>
                <a:lnTo>
                  <a:pt x="805652" y="1297694"/>
                </a:lnTo>
                <a:lnTo>
                  <a:pt x="815485" y="1288483"/>
                </a:lnTo>
                <a:lnTo>
                  <a:pt x="825318" y="1279907"/>
                </a:lnTo>
                <a:lnTo>
                  <a:pt x="835468" y="1271332"/>
                </a:lnTo>
                <a:lnTo>
                  <a:pt x="845619" y="1262756"/>
                </a:lnTo>
                <a:lnTo>
                  <a:pt x="855769" y="1254498"/>
                </a:lnTo>
                <a:lnTo>
                  <a:pt x="866237" y="1246240"/>
                </a:lnTo>
                <a:lnTo>
                  <a:pt x="877339" y="1238300"/>
                </a:lnTo>
                <a:lnTo>
                  <a:pt x="888124" y="1230677"/>
                </a:lnTo>
                <a:lnTo>
                  <a:pt x="899226" y="1222737"/>
                </a:lnTo>
                <a:lnTo>
                  <a:pt x="910011" y="1215749"/>
                </a:lnTo>
                <a:lnTo>
                  <a:pt x="921430" y="1208126"/>
                </a:lnTo>
                <a:lnTo>
                  <a:pt x="932849" y="1201456"/>
                </a:lnTo>
                <a:lnTo>
                  <a:pt x="944586" y="1194469"/>
                </a:lnTo>
                <a:lnTo>
                  <a:pt x="956322" y="1188117"/>
                </a:lnTo>
                <a:lnTo>
                  <a:pt x="968376" y="1181764"/>
                </a:lnTo>
                <a:lnTo>
                  <a:pt x="980747" y="1175730"/>
                </a:lnTo>
                <a:lnTo>
                  <a:pt x="992800" y="1169695"/>
                </a:lnTo>
                <a:lnTo>
                  <a:pt x="1004854" y="1163978"/>
                </a:lnTo>
                <a:lnTo>
                  <a:pt x="1017542" y="1158578"/>
                </a:lnTo>
                <a:lnTo>
                  <a:pt x="1029913" y="1153497"/>
                </a:lnTo>
                <a:lnTo>
                  <a:pt x="1042918" y="1148415"/>
                </a:lnTo>
                <a:lnTo>
                  <a:pt x="1055606" y="1143650"/>
                </a:lnTo>
                <a:lnTo>
                  <a:pt x="1068611" y="1138886"/>
                </a:lnTo>
                <a:lnTo>
                  <a:pt x="1081617" y="1134440"/>
                </a:lnTo>
                <a:lnTo>
                  <a:pt x="1094939" y="1130628"/>
                </a:lnTo>
                <a:lnTo>
                  <a:pt x="1108261" y="1126817"/>
                </a:lnTo>
                <a:lnTo>
                  <a:pt x="1121584" y="1123323"/>
                </a:lnTo>
                <a:lnTo>
                  <a:pt x="1135224" y="1119829"/>
                </a:lnTo>
                <a:lnTo>
                  <a:pt x="1148863" y="1116653"/>
                </a:lnTo>
                <a:lnTo>
                  <a:pt x="1162503" y="1113795"/>
                </a:lnTo>
                <a:lnTo>
                  <a:pt x="1176777" y="1111571"/>
                </a:lnTo>
                <a:lnTo>
                  <a:pt x="1190417" y="1109030"/>
                </a:lnTo>
                <a:lnTo>
                  <a:pt x="1204373" y="1106807"/>
                </a:lnTo>
                <a:lnTo>
                  <a:pt x="1218965" y="1105219"/>
                </a:lnTo>
                <a:lnTo>
                  <a:pt x="1233239" y="1103631"/>
                </a:lnTo>
                <a:lnTo>
                  <a:pt x="1247513" y="1102361"/>
                </a:lnTo>
                <a:lnTo>
                  <a:pt x="1262104" y="1101408"/>
                </a:lnTo>
                <a:lnTo>
                  <a:pt x="1276695" y="1100455"/>
                </a:lnTo>
                <a:lnTo>
                  <a:pt x="1291287" y="1100137"/>
                </a:lnTo>
                <a:close/>
                <a:moveTo>
                  <a:pt x="744538" y="822325"/>
                </a:moveTo>
                <a:lnTo>
                  <a:pt x="789832" y="822325"/>
                </a:lnTo>
                <a:lnTo>
                  <a:pt x="799967" y="822325"/>
                </a:lnTo>
                <a:lnTo>
                  <a:pt x="809153" y="822963"/>
                </a:lnTo>
                <a:lnTo>
                  <a:pt x="818021" y="823920"/>
                </a:lnTo>
                <a:lnTo>
                  <a:pt x="825623" y="825514"/>
                </a:lnTo>
                <a:lnTo>
                  <a:pt x="832275" y="826790"/>
                </a:lnTo>
                <a:lnTo>
                  <a:pt x="838926" y="829342"/>
                </a:lnTo>
                <a:lnTo>
                  <a:pt x="845261" y="832213"/>
                </a:lnTo>
                <a:lnTo>
                  <a:pt x="850645" y="835721"/>
                </a:lnTo>
                <a:lnTo>
                  <a:pt x="856663" y="839868"/>
                </a:lnTo>
                <a:lnTo>
                  <a:pt x="859197" y="842420"/>
                </a:lnTo>
                <a:lnTo>
                  <a:pt x="862048" y="844971"/>
                </a:lnTo>
                <a:lnTo>
                  <a:pt x="863948" y="847842"/>
                </a:lnTo>
                <a:lnTo>
                  <a:pt x="866482" y="851032"/>
                </a:lnTo>
                <a:lnTo>
                  <a:pt x="868383" y="853584"/>
                </a:lnTo>
                <a:lnTo>
                  <a:pt x="869966" y="857092"/>
                </a:lnTo>
                <a:lnTo>
                  <a:pt x="871550" y="860282"/>
                </a:lnTo>
                <a:lnTo>
                  <a:pt x="872500" y="863791"/>
                </a:lnTo>
                <a:lnTo>
                  <a:pt x="873767" y="867937"/>
                </a:lnTo>
                <a:lnTo>
                  <a:pt x="874718" y="871446"/>
                </a:lnTo>
                <a:lnTo>
                  <a:pt x="875668" y="879739"/>
                </a:lnTo>
                <a:lnTo>
                  <a:pt x="876301" y="888351"/>
                </a:lnTo>
                <a:lnTo>
                  <a:pt x="875668" y="895687"/>
                </a:lnTo>
                <a:lnTo>
                  <a:pt x="875034" y="903024"/>
                </a:lnTo>
                <a:lnTo>
                  <a:pt x="873451" y="909722"/>
                </a:lnTo>
                <a:lnTo>
                  <a:pt x="871550" y="915782"/>
                </a:lnTo>
                <a:lnTo>
                  <a:pt x="869016" y="922162"/>
                </a:lnTo>
                <a:lnTo>
                  <a:pt x="865532" y="928222"/>
                </a:lnTo>
                <a:lnTo>
                  <a:pt x="860781" y="933963"/>
                </a:lnTo>
                <a:lnTo>
                  <a:pt x="855713" y="939386"/>
                </a:lnTo>
                <a:lnTo>
                  <a:pt x="853179" y="942257"/>
                </a:lnTo>
                <a:lnTo>
                  <a:pt x="850329" y="944489"/>
                </a:lnTo>
                <a:lnTo>
                  <a:pt x="847161" y="947041"/>
                </a:lnTo>
                <a:lnTo>
                  <a:pt x="843677" y="948955"/>
                </a:lnTo>
                <a:lnTo>
                  <a:pt x="840193" y="950869"/>
                </a:lnTo>
                <a:lnTo>
                  <a:pt x="836392" y="952464"/>
                </a:lnTo>
                <a:lnTo>
                  <a:pt x="828157" y="955653"/>
                </a:lnTo>
                <a:lnTo>
                  <a:pt x="818655" y="957567"/>
                </a:lnTo>
                <a:lnTo>
                  <a:pt x="808203" y="959162"/>
                </a:lnTo>
                <a:lnTo>
                  <a:pt x="796167" y="960119"/>
                </a:lnTo>
                <a:lnTo>
                  <a:pt x="782864" y="960438"/>
                </a:lnTo>
                <a:lnTo>
                  <a:pt x="744538" y="960438"/>
                </a:lnTo>
                <a:lnTo>
                  <a:pt x="744538" y="822325"/>
                </a:lnTo>
                <a:close/>
                <a:moveTo>
                  <a:pt x="698142" y="782829"/>
                </a:moveTo>
                <a:lnTo>
                  <a:pt x="698142" y="1127580"/>
                </a:lnTo>
                <a:lnTo>
                  <a:pt x="744156" y="1127580"/>
                </a:lnTo>
                <a:lnTo>
                  <a:pt x="744156" y="999012"/>
                </a:lnTo>
                <a:lnTo>
                  <a:pt x="789852" y="999012"/>
                </a:lnTo>
                <a:lnTo>
                  <a:pt x="798738" y="999012"/>
                </a:lnTo>
                <a:lnTo>
                  <a:pt x="807623" y="998695"/>
                </a:lnTo>
                <a:lnTo>
                  <a:pt x="815557" y="998060"/>
                </a:lnTo>
                <a:lnTo>
                  <a:pt x="823490" y="996790"/>
                </a:lnTo>
                <a:lnTo>
                  <a:pt x="831424" y="995520"/>
                </a:lnTo>
                <a:lnTo>
                  <a:pt x="838405" y="993933"/>
                </a:lnTo>
                <a:lnTo>
                  <a:pt x="845069" y="992346"/>
                </a:lnTo>
                <a:lnTo>
                  <a:pt x="851416" y="990441"/>
                </a:lnTo>
                <a:lnTo>
                  <a:pt x="857128" y="987584"/>
                </a:lnTo>
                <a:lnTo>
                  <a:pt x="863157" y="985362"/>
                </a:lnTo>
                <a:lnTo>
                  <a:pt x="868552" y="982188"/>
                </a:lnTo>
                <a:lnTo>
                  <a:pt x="873629" y="979013"/>
                </a:lnTo>
                <a:lnTo>
                  <a:pt x="879024" y="975521"/>
                </a:lnTo>
                <a:lnTo>
                  <a:pt x="883784" y="971712"/>
                </a:lnTo>
                <a:lnTo>
                  <a:pt x="888544" y="967585"/>
                </a:lnTo>
                <a:lnTo>
                  <a:pt x="893304" y="963458"/>
                </a:lnTo>
                <a:lnTo>
                  <a:pt x="899968" y="955839"/>
                </a:lnTo>
                <a:lnTo>
                  <a:pt x="903142" y="952030"/>
                </a:lnTo>
                <a:lnTo>
                  <a:pt x="906315" y="947903"/>
                </a:lnTo>
                <a:lnTo>
                  <a:pt x="908854" y="943459"/>
                </a:lnTo>
                <a:lnTo>
                  <a:pt x="911393" y="939014"/>
                </a:lnTo>
                <a:lnTo>
                  <a:pt x="913614" y="934570"/>
                </a:lnTo>
                <a:lnTo>
                  <a:pt x="915518" y="929808"/>
                </a:lnTo>
                <a:lnTo>
                  <a:pt x="917422" y="924729"/>
                </a:lnTo>
                <a:lnTo>
                  <a:pt x="919009" y="919650"/>
                </a:lnTo>
                <a:lnTo>
                  <a:pt x="920278" y="914571"/>
                </a:lnTo>
                <a:lnTo>
                  <a:pt x="921547" y="908857"/>
                </a:lnTo>
                <a:lnTo>
                  <a:pt x="922182" y="903778"/>
                </a:lnTo>
                <a:lnTo>
                  <a:pt x="923134" y="898381"/>
                </a:lnTo>
                <a:lnTo>
                  <a:pt x="923451" y="892667"/>
                </a:lnTo>
                <a:lnTo>
                  <a:pt x="923451" y="886953"/>
                </a:lnTo>
                <a:lnTo>
                  <a:pt x="923451" y="879651"/>
                </a:lnTo>
                <a:lnTo>
                  <a:pt x="923134" y="872668"/>
                </a:lnTo>
                <a:lnTo>
                  <a:pt x="922182" y="866001"/>
                </a:lnTo>
                <a:lnTo>
                  <a:pt x="920913" y="859652"/>
                </a:lnTo>
                <a:lnTo>
                  <a:pt x="919643" y="853303"/>
                </a:lnTo>
                <a:lnTo>
                  <a:pt x="917422" y="847907"/>
                </a:lnTo>
                <a:lnTo>
                  <a:pt x="915518" y="842510"/>
                </a:lnTo>
                <a:lnTo>
                  <a:pt x="912979" y="837431"/>
                </a:lnTo>
                <a:lnTo>
                  <a:pt x="910123" y="832669"/>
                </a:lnTo>
                <a:lnTo>
                  <a:pt x="906950" y="827907"/>
                </a:lnTo>
                <a:lnTo>
                  <a:pt x="903459" y="823463"/>
                </a:lnTo>
                <a:lnTo>
                  <a:pt x="899968" y="819336"/>
                </a:lnTo>
                <a:lnTo>
                  <a:pt x="895843" y="815209"/>
                </a:lnTo>
                <a:lnTo>
                  <a:pt x="891718" y="811400"/>
                </a:lnTo>
                <a:lnTo>
                  <a:pt x="887275" y="807908"/>
                </a:lnTo>
                <a:lnTo>
                  <a:pt x="882198" y="804416"/>
                </a:lnTo>
                <a:lnTo>
                  <a:pt x="878072" y="801559"/>
                </a:lnTo>
                <a:lnTo>
                  <a:pt x="873629" y="799337"/>
                </a:lnTo>
                <a:lnTo>
                  <a:pt x="864109" y="794575"/>
                </a:lnTo>
                <a:lnTo>
                  <a:pt x="854589" y="791083"/>
                </a:lnTo>
                <a:lnTo>
                  <a:pt x="843800" y="787909"/>
                </a:lnTo>
                <a:lnTo>
                  <a:pt x="833010" y="786004"/>
                </a:lnTo>
                <a:lnTo>
                  <a:pt x="820317" y="784099"/>
                </a:lnTo>
                <a:lnTo>
                  <a:pt x="806671" y="783147"/>
                </a:lnTo>
                <a:lnTo>
                  <a:pt x="791756" y="782829"/>
                </a:lnTo>
                <a:lnTo>
                  <a:pt x="698142" y="782829"/>
                </a:lnTo>
                <a:close/>
                <a:moveTo>
                  <a:pt x="481400" y="776480"/>
                </a:moveTo>
                <a:lnTo>
                  <a:pt x="470928" y="777433"/>
                </a:lnTo>
                <a:lnTo>
                  <a:pt x="461408" y="778068"/>
                </a:lnTo>
                <a:lnTo>
                  <a:pt x="451888" y="779655"/>
                </a:lnTo>
                <a:lnTo>
                  <a:pt x="442368" y="781242"/>
                </a:lnTo>
                <a:lnTo>
                  <a:pt x="433482" y="783147"/>
                </a:lnTo>
                <a:lnTo>
                  <a:pt x="424914" y="785686"/>
                </a:lnTo>
                <a:lnTo>
                  <a:pt x="416346" y="788861"/>
                </a:lnTo>
                <a:lnTo>
                  <a:pt x="408095" y="791718"/>
                </a:lnTo>
                <a:lnTo>
                  <a:pt x="400162" y="795527"/>
                </a:lnTo>
                <a:lnTo>
                  <a:pt x="392863" y="799337"/>
                </a:lnTo>
                <a:lnTo>
                  <a:pt x="385247" y="803464"/>
                </a:lnTo>
                <a:lnTo>
                  <a:pt x="378583" y="808225"/>
                </a:lnTo>
                <a:lnTo>
                  <a:pt x="371602" y="813305"/>
                </a:lnTo>
                <a:lnTo>
                  <a:pt x="365255" y="819019"/>
                </a:lnTo>
                <a:lnTo>
                  <a:pt x="359225" y="824415"/>
                </a:lnTo>
                <a:lnTo>
                  <a:pt x="353196" y="830764"/>
                </a:lnTo>
                <a:lnTo>
                  <a:pt x="347801" y="836796"/>
                </a:lnTo>
                <a:lnTo>
                  <a:pt x="342724" y="843462"/>
                </a:lnTo>
                <a:lnTo>
                  <a:pt x="337964" y="850764"/>
                </a:lnTo>
                <a:lnTo>
                  <a:pt x="333521" y="857747"/>
                </a:lnTo>
                <a:lnTo>
                  <a:pt x="329713" y="865049"/>
                </a:lnTo>
                <a:lnTo>
                  <a:pt x="326222" y="872985"/>
                </a:lnTo>
                <a:lnTo>
                  <a:pt x="323049" y="880921"/>
                </a:lnTo>
                <a:lnTo>
                  <a:pt x="320193" y="889492"/>
                </a:lnTo>
                <a:lnTo>
                  <a:pt x="317654" y="897746"/>
                </a:lnTo>
                <a:lnTo>
                  <a:pt x="315750" y="906635"/>
                </a:lnTo>
                <a:lnTo>
                  <a:pt x="314164" y="915523"/>
                </a:lnTo>
                <a:lnTo>
                  <a:pt x="312577" y="925047"/>
                </a:lnTo>
                <a:lnTo>
                  <a:pt x="311625" y="934888"/>
                </a:lnTo>
                <a:lnTo>
                  <a:pt x="310990" y="944728"/>
                </a:lnTo>
                <a:lnTo>
                  <a:pt x="310990" y="954887"/>
                </a:lnTo>
                <a:lnTo>
                  <a:pt x="310990" y="966315"/>
                </a:lnTo>
                <a:lnTo>
                  <a:pt x="311625" y="976791"/>
                </a:lnTo>
                <a:lnTo>
                  <a:pt x="312894" y="987267"/>
                </a:lnTo>
                <a:lnTo>
                  <a:pt x="314164" y="997108"/>
                </a:lnTo>
                <a:lnTo>
                  <a:pt x="316068" y="1006949"/>
                </a:lnTo>
                <a:lnTo>
                  <a:pt x="318289" y="1016472"/>
                </a:lnTo>
                <a:lnTo>
                  <a:pt x="320828" y="1025361"/>
                </a:lnTo>
                <a:lnTo>
                  <a:pt x="323684" y="1033614"/>
                </a:lnTo>
                <a:lnTo>
                  <a:pt x="327492" y="1041868"/>
                </a:lnTo>
                <a:lnTo>
                  <a:pt x="330982" y="1050122"/>
                </a:lnTo>
                <a:lnTo>
                  <a:pt x="335108" y="1057423"/>
                </a:lnTo>
                <a:lnTo>
                  <a:pt x="339551" y="1064407"/>
                </a:lnTo>
                <a:lnTo>
                  <a:pt x="344311" y="1071708"/>
                </a:lnTo>
                <a:lnTo>
                  <a:pt x="349388" y="1077740"/>
                </a:lnTo>
                <a:lnTo>
                  <a:pt x="354783" y="1084089"/>
                </a:lnTo>
                <a:lnTo>
                  <a:pt x="360495" y="1090120"/>
                </a:lnTo>
                <a:lnTo>
                  <a:pt x="366524" y="1095199"/>
                </a:lnTo>
                <a:lnTo>
                  <a:pt x="373188" y="1100279"/>
                </a:lnTo>
                <a:lnTo>
                  <a:pt x="379852" y="1104723"/>
                </a:lnTo>
                <a:lnTo>
                  <a:pt x="386834" y="1109485"/>
                </a:lnTo>
                <a:lnTo>
                  <a:pt x="394450" y="1113612"/>
                </a:lnTo>
                <a:lnTo>
                  <a:pt x="401749" y="1117104"/>
                </a:lnTo>
                <a:lnTo>
                  <a:pt x="409682" y="1120278"/>
                </a:lnTo>
                <a:lnTo>
                  <a:pt x="417933" y="1123135"/>
                </a:lnTo>
                <a:lnTo>
                  <a:pt x="426501" y="1125992"/>
                </a:lnTo>
                <a:lnTo>
                  <a:pt x="435069" y="1127897"/>
                </a:lnTo>
                <a:lnTo>
                  <a:pt x="443954" y="1129802"/>
                </a:lnTo>
                <a:lnTo>
                  <a:pt x="453157" y="1131389"/>
                </a:lnTo>
                <a:lnTo>
                  <a:pt x="462360" y="1132659"/>
                </a:lnTo>
                <a:lnTo>
                  <a:pt x="471880" y="1133294"/>
                </a:lnTo>
                <a:lnTo>
                  <a:pt x="481718" y="1134246"/>
                </a:lnTo>
                <a:lnTo>
                  <a:pt x="491872" y="1134246"/>
                </a:lnTo>
                <a:lnTo>
                  <a:pt x="499806" y="1134246"/>
                </a:lnTo>
                <a:lnTo>
                  <a:pt x="507422" y="1133929"/>
                </a:lnTo>
                <a:lnTo>
                  <a:pt x="515355" y="1132976"/>
                </a:lnTo>
                <a:lnTo>
                  <a:pt x="523606" y="1132024"/>
                </a:lnTo>
                <a:lnTo>
                  <a:pt x="531857" y="1130754"/>
                </a:lnTo>
                <a:lnTo>
                  <a:pt x="540108" y="1129167"/>
                </a:lnTo>
                <a:lnTo>
                  <a:pt x="548358" y="1127262"/>
                </a:lnTo>
                <a:lnTo>
                  <a:pt x="556292" y="1124723"/>
                </a:lnTo>
                <a:lnTo>
                  <a:pt x="572793" y="1119643"/>
                </a:lnTo>
                <a:lnTo>
                  <a:pt x="588660" y="1114247"/>
                </a:lnTo>
                <a:lnTo>
                  <a:pt x="603575" y="1108533"/>
                </a:lnTo>
                <a:lnTo>
                  <a:pt x="617855" y="1102184"/>
                </a:lnTo>
                <a:lnTo>
                  <a:pt x="617855" y="953935"/>
                </a:lnTo>
                <a:lnTo>
                  <a:pt x="480448" y="953935"/>
                </a:lnTo>
                <a:lnTo>
                  <a:pt x="480448" y="994251"/>
                </a:lnTo>
                <a:lnTo>
                  <a:pt x="572793" y="994251"/>
                </a:lnTo>
                <a:lnTo>
                  <a:pt x="572793" y="1079010"/>
                </a:lnTo>
                <a:lnTo>
                  <a:pt x="563908" y="1082184"/>
                </a:lnTo>
                <a:lnTo>
                  <a:pt x="554388" y="1085359"/>
                </a:lnTo>
                <a:lnTo>
                  <a:pt x="544550" y="1087898"/>
                </a:lnTo>
                <a:lnTo>
                  <a:pt x="534078" y="1090438"/>
                </a:lnTo>
                <a:lnTo>
                  <a:pt x="522654" y="1092342"/>
                </a:lnTo>
                <a:lnTo>
                  <a:pt x="511865" y="1093612"/>
                </a:lnTo>
                <a:lnTo>
                  <a:pt x="500441" y="1094565"/>
                </a:lnTo>
                <a:lnTo>
                  <a:pt x="489334" y="1094565"/>
                </a:lnTo>
                <a:lnTo>
                  <a:pt x="482035" y="1094565"/>
                </a:lnTo>
                <a:lnTo>
                  <a:pt x="474736" y="1094247"/>
                </a:lnTo>
                <a:lnTo>
                  <a:pt x="467437" y="1093612"/>
                </a:lnTo>
                <a:lnTo>
                  <a:pt x="460773" y="1092342"/>
                </a:lnTo>
                <a:lnTo>
                  <a:pt x="454109" y="1091073"/>
                </a:lnTo>
                <a:lnTo>
                  <a:pt x="447445" y="1089485"/>
                </a:lnTo>
                <a:lnTo>
                  <a:pt x="441416" y="1087581"/>
                </a:lnTo>
                <a:lnTo>
                  <a:pt x="435386" y="1085676"/>
                </a:lnTo>
                <a:lnTo>
                  <a:pt x="429674" y="1082819"/>
                </a:lnTo>
                <a:lnTo>
                  <a:pt x="423645" y="1080279"/>
                </a:lnTo>
                <a:lnTo>
                  <a:pt x="418250" y="1077105"/>
                </a:lnTo>
                <a:lnTo>
                  <a:pt x="413173" y="1073930"/>
                </a:lnTo>
                <a:lnTo>
                  <a:pt x="408095" y="1070438"/>
                </a:lnTo>
                <a:lnTo>
                  <a:pt x="403018" y="1065994"/>
                </a:lnTo>
                <a:lnTo>
                  <a:pt x="398258" y="1062185"/>
                </a:lnTo>
                <a:lnTo>
                  <a:pt x="393815" y="1057423"/>
                </a:lnTo>
                <a:lnTo>
                  <a:pt x="389690" y="1052661"/>
                </a:lnTo>
                <a:lnTo>
                  <a:pt x="385564" y="1047582"/>
                </a:lnTo>
                <a:lnTo>
                  <a:pt x="381756" y="1042503"/>
                </a:lnTo>
                <a:lnTo>
                  <a:pt x="378266" y="1037106"/>
                </a:lnTo>
                <a:lnTo>
                  <a:pt x="375092" y="1031710"/>
                </a:lnTo>
                <a:lnTo>
                  <a:pt x="372236" y="1025361"/>
                </a:lnTo>
                <a:lnTo>
                  <a:pt x="369698" y="1019329"/>
                </a:lnTo>
                <a:lnTo>
                  <a:pt x="367159" y="1012663"/>
                </a:lnTo>
                <a:lnTo>
                  <a:pt x="365255" y="1006631"/>
                </a:lnTo>
                <a:lnTo>
                  <a:pt x="363668" y="999330"/>
                </a:lnTo>
                <a:lnTo>
                  <a:pt x="362081" y="992346"/>
                </a:lnTo>
                <a:lnTo>
                  <a:pt x="361129" y="985045"/>
                </a:lnTo>
                <a:lnTo>
                  <a:pt x="359860" y="977426"/>
                </a:lnTo>
                <a:lnTo>
                  <a:pt x="359225" y="969807"/>
                </a:lnTo>
                <a:lnTo>
                  <a:pt x="358591" y="961871"/>
                </a:lnTo>
                <a:lnTo>
                  <a:pt x="358591" y="953617"/>
                </a:lnTo>
                <a:lnTo>
                  <a:pt x="358591" y="945681"/>
                </a:lnTo>
                <a:lnTo>
                  <a:pt x="359225" y="938062"/>
                </a:lnTo>
                <a:lnTo>
                  <a:pt x="359860" y="930443"/>
                </a:lnTo>
                <a:lnTo>
                  <a:pt x="360495" y="923459"/>
                </a:lnTo>
                <a:lnTo>
                  <a:pt x="361764" y="916476"/>
                </a:lnTo>
                <a:lnTo>
                  <a:pt x="363351" y="909809"/>
                </a:lnTo>
                <a:lnTo>
                  <a:pt x="365255" y="903143"/>
                </a:lnTo>
                <a:lnTo>
                  <a:pt x="367159" y="896476"/>
                </a:lnTo>
                <a:lnTo>
                  <a:pt x="369380" y="890445"/>
                </a:lnTo>
                <a:lnTo>
                  <a:pt x="371919" y="884413"/>
                </a:lnTo>
                <a:lnTo>
                  <a:pt x="374775" y="878699"/>
                </a:lnTo>
                <a:lnTo>
                  <a:pt x="377631" y="872985"/>
                </a:lnTo>
                <a:lnTo>
                  <a:pt x="381122" y="867906"/>
                </a:lnTo>
                <a:lnTo>
                  <a:pt x="384612" y="862827"/>
                </a:lnTo>
                <a:lnTo>
                  <a:pt x="388420" y="857747"/>
                </a:lnTo>
                <a:lnTo>
                  <a:pt x="392229" y="852986"/>
                </a:lnTo>
                <a:lnTo>
                  <a:pt x="396671" y="848224"/>
                </a:lnTo>
                <a:lnTo>
                  <a:pt x="401114" y="844415"/>
                </a:lnTo>
                <a:lnTo>
                  <a:pt x="405557" y="840288"/>
                </a:lnTo>
                <a:lnTo>
                  <a:pt x="410634" y="836478"/>
                </a:lnTo>
                <a:lnTo>
                  <a:pt x="415711" y="833304"/>
                </a:lnTo>
                <a:lnTo>
                  <a:pt x="421106" y="830129"/>
                </a:lnTo>
                <a:lnTo>
                  <a:pt x="426501" y="827590"/>
                </a:lnTo>
                <a:lnTo>
                  <a:pt x="431896" y="825050"/>
                </a:lnTo>
                <a:lnTo>
                  <a:pt x="437925" y="822828"/>
                </a:lnTo>
                <a:lnTo>
                  <a:pt x="443637" y="820923"/>
                </a:lnTo>
                <a:lnTo>
                  <a:pt x="449984" y="819336"/>
                </a:lnTo>
                <a:lnTo>
                  <a:pt x="456648" y="818066"/>
                </a:lnTo>
                <a:lnTo>
                  <a:pt x="462995" y="816796"/>
                </a:lnTo>
                <a:lnTo>
                  <a:pt x="469976" y="816162"/>
                </a:lnTo>
                <a:lnTo>
                  <a:pt x="476640" y="815844"/>
                </a:lnTo>
                <a:lnTo>
                  <a:pt x="483939" y="815844"/>
                </a:lnTo>
                <a:lnTo>
                  <a:pt x="495998" y="816162"/>
                </a:lnTo>
                <a:lnTo>
                  <a:pt x="508374" y="816796"/>
                </a:lnTo>
                <a:lnTo>
                  <a:pt x="519163" y="818384"/>
                </a:lnTo>
                <a:lnTo>
                  <a:pt x="529953" y="820288"/>
                </a:lnTo>
                <a:lnTo>
                  <a:pt x="539473" y="823145"/>
                </a:lnTo>
                <a:lnTo>
                  <a:pt x="548993" y="826003"/>
                </a:lnTo>
                <a:lnTo>
                  <a:pt x="557561" y="829177"/>
                </a:lnTo>
                <a:lnTo>
                  <a:pt x="565812" y="832351"/>
                </a:lnTo>
                <a:lnTo>
                  <a:pt x="572476" y="835843"/>
                </a:lnTo>
                <a:lnTo>
                  <a:pt x="579140" y="839335"/>
                </a:lnTo>
                <a:lnTo>
                  <a:pt x="586122" y="843145"/>
                </a:lnTo>
                <a:lnTo>
                  <a:pt x="592786" y="847589"/>
                </a:lnTo>
                <a:lnTo>
                  <a:pt x="604527" y="855843"/>
                </a:lnTo>
                <a:lnTo>
                  <a:pt x="613730" y="861874"/>
                </a:lnTo>
                <a:lnTo>
                  <a:pt x="617855" y="861874"/>
                </a:lnTo>
                <a:lnTo>
                  <a:pt x="617855" y="807590"/>
                </a:lnTo>
                <a:lnTo>
                  <a:pt x="600402" y="799654"/>
                </a:lnTo>
                <a:lnTo>
                  <a:pt x="592151" y="796162"/>
                </a:lnTo>
                <a:lnTo>
                  <a:pt x="583583" y="792988"/>
                </a:lnTo>
                <a:lnTo>
                  <a:pt x="575649" y="790131"/>
                </a:lnTo>
                <a:lnTo>
                  <a:pt x="567399" y="787909"/>
                </a:lnTo>
                <a:lnTo>
                  <a:pt x="559465" y="785686"/>
                </a:lnTo>
                <a:lnTo>
                  <a:pt x="551849" y="783464"/>
                </a:lnTo>
                <a:lnTo>
                  <a:pt x="536617" y="780607"/>
                </a:lnTo>
                <a:lnTo>
                  <a:pt x="521702" y="778385"/>
                </a:lnTo>
                <a:lnTo>
                  <a:pt x="506470" y="777115"/>
                </a:lnTo>
                <a:lnTo>
                  <a:pt x="491872" y="776480"/>
                </a:lnTo>
                <a:lnTo>
                  <a:pt x="481400" y="776480"/>
                </a:lnTo>
                <a:close/>
                <a:moveTo>
                  <a:pt x="615950" y="257175"/>
                </a:moveTo>
                <a:lnTo>
                  <a:pt x="692150" y="468313"/>
                </a:lnTo>
                <a:lnTo>
                  <a:pt x="539750" y="468313"/>
                </a:lnTo>
                <a:lnTo>
                  <a:pt x="615950" y="257175"/>
                </a:lnTo>
                <a:close/>
                <a:moveTo>
                  <a:pt x="579140" y="207294"/>
                </a:moveTo>
                <a:lnTo>
                  <a:pt x="422058" y="638390"/>
                </a:lnTo>
                <a:lnTo>
                  <a:pt x="480448" y="638390"/>
                </a:lnTo>
                <a:lnTo>
                  <a:pt x="522654" y="518077"/>
                </a:lnTo>
                <a:lnTo>
                  <a:pt x="708931" y="518077"/>
                </a:lnTo>
                <a:lnTo>
                  <a:pt x="751137" y="638390"/>
                </a:lnTo>
                <a:lnTo>
                  <a:pt x="812701" y="638390"/>
                </a:lnTo>
                <a:lnTo>
                  <a:pt x="655619" y="207294"/>
                </a:lnTo>
                <a:lnTo>
                  <a:pt x="579140" y="207294"/>
                </a:lnTo>
                <a:close/>
                <a:moveTo>
                  <a:pt x="324318" y="0"/>
                </a:moveTo>
                <a:lnTo>
                  <a:pt x="912027" y="0"/>
                </a:lnTo>
                <a:lnTo>
                  <a:pt x="928529" y="635"/>
                </a:lnTo>
                <a:lnTo>
                  <a:pt x="945030" y="1587"/>
                </a:lnTo>
                <a:lnTo>
                  <a:pt x="961532" y="3809"/>
                </a:lnTo>
                <a:lnTo>
                  <a:pt x="977399" y="6666"/>
                </a:lnTo>
                <a:lnTo>
                  <a:pt x="993266" y="10158"/>
                </a:lnTo>
                <a:lnTo>
                  <a:pt x="1008498" y="14602"/>
                </a:lnTo>
                <a:lnTo>
                  <a:pt x="1023730" y="19682"/>
                </a:lnTo>
                <a:lnTo>
                  <a:pt x="1038010" y="25713"/>
                </a:lnTo>
                <a:lnTo>
                  <a:pt x="1052608" y="32380"/>
                </a:lnTo>
                <a:lnTo>
                  <a:pt x="1066888" y="39363"/>
                </a:lnTo>
                <a:lnTo>
                  <a:pt x="1080533" y="46982"/>
                </a:lnTo>
                <a:lnTo>
                  <a:pt x="1093227" y="55236"/>
                </a:lnTo>
                <a:lnTo>
                  <a:pt x="1106238" y="64442"/>
                </a:lnTo>
                <a:lnTo>
                  <a:pt x="1118296" y="74283"/>
                </a:lnTo>
                <a:lnTo>
                  <a:pt x="1130038" y="84441"/>
                </a:lnTo>
                <a:lnTo>
                  <a:pt x="1141462" y="95235"/>
                </a:lnTo>
                <a:lnTo>
                  <a:pt x="1152251" y="106345"/>
                </a:lnTo>
                <a:lnTo>
                  <a:pt x="1162406" y="118091"/>
                </a:lnTo>
                <a:lnTo>
                  <a:pt x="1171926" y="130471"/>
                </a:lnTo>
                <a:lnTo>
                  <a:pt x="1181129" y="143169"/>
                </a:lnTo>
                <a:lnTo>
                  <a:pt x="1189697" y="156502"/>
                </a:lnTo>
                <a:lnTo>
                  <a:pt x="1197631" y="170153"/>
                </a:lnTo>
                <a:lnTo>
                  <a:pt x="1204612" y="183803"/>
                </a:lnTo>
                <a:lnTo>
                  <a:pt x="1210959" y="198405"/>
                </a:lnTo>
                <a:lnTo>
                  <a:pt x="1216671" y="213326"/>
                </a:lnTo>
                <a:lnTo>
                  <a:pt x="1221748" y="228246"/>
                </a:lnTo>
                <a:lnTo>
                  <a:pt x="1226508" y="243801"/>
                </a:lnTo>
                <a:lnTo>
                  <a:pt x="1229999" y="259356"/>
                </a:lnTo>
                <a:lnTo>
                  <a:pt x="1232855" y="275546"/>
                </a:lnTo>
                <a:lnTo>
                  <a:pt x="1234759" y="291736"/>
                </a:lnTo>
                <a:lnTo>
                  <a:pt x="1236346" y="307925"/>
                </a:lnTo>
                <a:lnTo>
                  <a:pt x="1236663" y="324750"/>
                </a:lnTo>
                <a:lnTo>
                  <a:pt x="1236663" y="991711"/>
                </a:lnTo>
                <a:lnTo>
                  <a:pt x="1221431" y="992346"/>
                </a:lnTo>
                <a:lnTo>
                  <a:pt x="1206516" y="993933"/>
                </a:lnTo>
                <a:lnTo>
                  <a:pt x="1191601" y="995520"/>
                </a:lnTo>
                <a:lnTo>
                  <a:pt x="1176686" y="997108"/>
                </a:lnTo>
                <a:lnTo>
                  <a:pt x="1161772" y="999330"/>
                </a:lnTo>
                <a:lnTo>
                  <a:pt x="1147174" y="1001869"/>
                </a:lnTo>
                <a:lnTo>
                  <a:pt x="1132259" y="1004091"/>
                </a:lnTo>
                <a:lnTo>
                  <a:pt x="1117662" y="1006949"/>
                </a:lnTo>
                <a:lnTo>
                  <a:pt x="1103064" y="1010123"/>
                </a:lnTo>
                <a:lnTo>
                  <a:pt x="1088149" y="1013615"/>
                </a:lnTo>
                <a:lnTo>
                  <a:pt x="1073869" y="1017107"/>
                </a:lnTo>
                <a:lnTo>
                  <a:pt x="1059589" y="1020599"/>
                </a:lnTo>
                <a:lnTo>
                  <a:pt x="1045309" y="1025043"/>
                </a:lnTo>
                <a:lnTo>
                  <a:pt x="1031029" y="1028853"/>
                </a:lnTo>
                <a:lnTo>
                  <a:pt x="1017066" y="1033614"/>
                </a:lnTo>
                <a:lnTo>
                  <a:pt x="1002786" y="1038376"/>
                </a:lnTo>
                <a:lnTo>
                  <a:pt x="988823" y="1043455"/>
                </a:lnTo>
                <a:lnTo>
                  <a:pt x="975177" y="1048534"/>
                </a:lnTo>
                <a:lnTo>
                  <a:pt x="961532" y="1053931"/>
                </a:lnTo>
                <a:lnTo>
                  <a:pt x="947569" y="1059645"/>
                </a:lnTo>
                <a:lnTo>
                  <a:pt x="933924" y="1065677"/>
                </a:lnTo>
                <a:lnTo>
                  <a:pt x="920278" y="1072026"/>
                </a:lnTo>
                <a:lnTo>
                  <a:pt x="906950" y="1078057"/>
                </a:lnTo>
                <a:lnTo>
                  <a:pt x="893622" y="1084724"/>
                </a:lnTo>
                <a:lnTo>
                  <a:pt x="880611" y="1092025"/>
                </a:lnTo>
                <a:lnTo>
                  <a:pt x="867283" y="1099009"/>
                </a:lnTo>
                <a:lnTo>
                  <a:pt x="854589" y="1105993"/>
                </a:lnTo>
                <a:lnTo>
                  <a:pt x="841578" y="1113929"/>
                </a:lnTo>
                <a:lnTo>
                  <a:pt x="828885" y="1121548"/>
                </a:lnTo>
                <a:lnTo>
                  <a:pt x="816191" y="1129484"/>
                </a:lnTo>
                <a:lnTo>
                  <a:pt x="803498" y="1137738"/>
                </a:lnTo>
                <a:lnTo>
                  <a:pt x="791439" y="1146309"/>
                </a:lnTo>
                <a:lnTo>
                  <a:pt x="778111" y="1155833"/>
                </a:lnTo>
                <a:lnTo>
                  <a:pt x="765735" y="1165039"/>
                </a:lnTo>
                <a:lnTo>
                  <a:pt x="753041" y="1174562"/>
                </a:lnTo>
                <a:lnTo>
                  <a:pt x="740983" y="1184403"/>
                </a:lnTo>
                <a:lnTo>
                  <a:pt x="729241" y="1194244"/>
                </a:lnTo>
                <a:lnTo>
                  <a:pt x="717817" y="1204085"/>
                </a:lnTo>
                <a:lnTo>
                  <a:pt x="706393" y="1213608"/>
                </a:lnTo>
                <a:lnTo>
                  <a:pt x="695921" y="1223449"/>
                </a:lnTo>
                <a:lnTo>
                  <a:pt x="685449" y="1233608"/>
                </a:lnTo>
                <a:lnTo>
                  <a:pt x="674976" y="1243766"/>
                </a:lnTo>
                <a:lnTo>
                  <a:pt x="664822" y="1254242"/>
                </a:lnTo>
                <a:lnTo>
                  <a:pt x="654984" y="1264400"/>
                </a:lnTo>
                <a:lnTo>
                  <a:pt x="645781" y="1274876"/>
                </a:lnTo>
                <a:lnTo>
                  <a:pt x="636579" y="1285034"/>
                </a:lnTo>
                <a:lnTo>
                  <a:pt x="627693" y="1295510"/>
                </a:lnTo>
                <a:lnTo>
                  <a:pt x="619125" y="1306621"/>
                </a:lnTo>
                <a:lnTo>
                  <a:pt x="602306" y="1328207"/>
                </a:lnTo>
                <a:lnTo>
                  <a:pt x="586122" y="1350429"/>
                </a:lnTo>
                <a:lnTo>
                  <a:pt x="570889" y="1373285"/>
                </a:lnTo>
                <a:lnTo>
                  <a:pt x="555975" y="1396459"/>
                </a:lnTo>
                <a:lnTo>
                  <a:pt x="542012" y="1419950"/>
                </a:lnTo>
                <a:lnTo>
                  <a:pt x="528366" y="1444076"/>
                </a:lnTo>
                <a:lnTo>
                  <a:pt x="515355" y="1468837"/>
                </a:lnTo>
                <a:lnTo>
                  <a:pt x="502345" y="1493916"/>
                </a:lnTo>
                <a:lnTo>
                  <a:pt x="473784" y="1567247"/>
                </a:lnTo>
                <a:lnTo>
                  <a:pt x="478862" y="1579945"/>
                </a:lnTo>
                <a:lnTo>
                  <a:pt x="485526" y="1595182"/>
                </a:lnTo>
                <a:lnTo>
                  <a:pt x="495046" y="1615182"/>
                </a:lnTo>
                <a:lnTo>
                  <a:pt x="507422" y="1639943"/>
                </a:lnTo>
                <a:lnTo>
                  <a:pt x="514403" y="1653275"/>
                </a:lnTo>
                <a:lnTo>
                  <a:pt x="522337" y="1667243"/>
                </a:lnTo>
                <a:lnTo>
                  <a:pt x="530905" y="1682798"/>
                </a:lnTo>
                <a:lnTo>
                  <a:pt x="540425" y="1698036"/>
                </a:lnTo>
                <a:lnTo>
                  <a:pt x="550580" y="1713908"/>
                </a:lnTo>
                <a:lnTo>
                  <a:pt x="561687" y="1730733"/>
                </a:lnTo>
                <a:lnTo>
                  <a:pt x="573428" y="1747558"/>
                </a:lnTo>
                <a:lnTo>
                  <a:pt x="585804" y="1764700"/>
                </a:lnTo>
                <a:lnTo>
                  <a:pt x="599132" y="1781842"/>
                </a:lnTo>
                <a:lnTo>
                  <a:pt x="612778" y="1798985"/>
                </a:lnTo>
                <a:lnTo>
                  <a:pt x="627693" y="1816127"/>
                </a:lnTo>
                <a:lnTo>
                  <a:pt x="643243" y="1833587"/>
                </a:lnTo>
                <a:lnTo>
                  <a:pt x="659744" y="1850729"/>
                </a:lnTo>
                <a:lnTo>
                  <a:pt x="677515" y="1867236"/>
                </a:lnTo>
                <a:lnTo>
                  <a:pt x="695603" y="1883744"/>
                </a:lnTo>
                <a:lnTo>
                  <a:pt x="704806" y="1891362"/>
                </a:lnTo>
                <a:lnTo>
                  <a:pt x="714326" y="1899299"/>
                </a:lnTo>
                <a:lnTo>
                  <a:pt x="724164" y="1907235"/>
                </a:lnTo>
                <a:lnTo>
                  <a:pt x="734318" y="1914536"/>
                </a:lnTo>
                <a:lnTo>
                  <a:pt x="744473" y="1922155"/>
                </a:lnTo>
                <a:lnTo>
                  <a:pt x="754945" y="1929139"/>
                </a:lnTo>
                <a:lnTo>
                  <a:pt x="765735" y="1936123"/>
                </a:lnTo>
                <a:lnTo>
                  <a:pt x="776524" y="1943107"/>
                </a:lnTo>
                <a:lnTo>
                  <a:pt x="787631" y="1949773"/>
                </a:lnTo>
                <a:lnTo>
                  <a:pt x="798738" y="1956122"/>
                </a:lnTo>
                <a:lnTo>
                  <a:pt x="810479" y="1962471"/>
                </a:lnTo>
                <a:lnTo>
                  <a:pt x="822221" y="1968185"/>
                </a:lnTo>
                <a:lnTo>
                  <a:pt x="833962" y="1974217"/>
                </a:lnTo>
                <a:lnTo>
                  <a:pt x="846338" y="1979613"/>
                </a:lnTo>
                <a:lnTo>
                  <a:pt x="324318" y="1979613"/>
                </a:lnTo>
                <a:lnTo>
                  <a:pt x="307817" y="1979296"/>
                </a:lnTo>
                <a:lnTo>
                  <a:pt x="291315" y="1978026"/>
                </a:lnTo>
                <a:lnTo>
                  <a:pt x="274814" y="1975804"/>
                </a:lnTo>
                <a:lnTo>
                  <a:pt x="258947" y="1972947"/>
                </a:lnTo>
                <a:lnTo>
                  <a:pt x="243080" y="1969455"/>
                </a:lnTo>
                <a:lnTo>
                  <a:pt x="227848" y="1965011"/>
                </a:lnTo>
                <a:lnTo>
                  <a:pt x="212616" y="1959931"/>
                </a:lnTo>
                <a:lnTo>
                  <a:pt x="198018" y="1954217"/>
                </a:lnTo>
                <a:lnTo>
                  <a:pt x="183738" y="1947551"/>
                </a:lnTo>
                <a:lnTo>
                  <a:pt x="169458" y="1940567"/>
                </a:lnTo>
                <a:lnTo>
                  <a:pt x="156130" y="1932631"/>
                </a:lnTo>
                <a:lnTo>
                  <a:pt x="142801" y="1924060"/>
                </a:lnTo>
                <a:lnTo>
                  <a:pt x="130108" y="1914854"/>
                </a:lnTo>
                <a:lnTo>
                  <a:pt x="117732" y="1905330"/>
                </a:lnTo>
                <a:lnTo>
                  <a:pt x="105990" y="1894854"/>
                </a:lnTo>
                <a:lnTo>
                  <a:pt x="94884" y="1884378"/>
                </a:lnTo>
                <a:lnTo>
                  <a:pt x="84094" y="1872950"/>
                </a:lnTo>
                <a:lnTo>
                  <a:pt x="73939" y="1861205"/>
                </a:lnTo>
                <a:lnTo>
                  <a:pt x="64102" y="1849142"/>
                </a:lnTo>
                <a:lnTo>
                  <a:pt x="55216" y="1836126"/>
                </a:lnTo>
                <a:lnTo>
                  <a:pt x="46966" y="1823428"/>
                </a:lnTo>
                <a:lnTo>
                  <a:pt x="39032" y="1809460"/>
                </a:lnTo>
                <a:lnTo>
                  <a:pt x="31733" y="1795493"/>
                </a:lnTo>
                <a:lnTo>
                  <a:pt x="25387" y="1780890"/>
                </a:lnTo>
                <a:lnTo>
                  <a:pt x="19675" y="1766605"/>
                </a:lnTo>
                <a:lnTo>
                  <a:pt x="14597" y="1751367"/>
                </a:lnTo>
                <a:lnTo>
                  <a:pt x="10155" y="1735812"/>
                </a:lnTo>
                <a:lnTo>
                  <a:pt x="6346" y="1720257"/>
                </a:lnTo>
                <a:lnTo>
                  <a:pt x="3490" y="1704067"/>
                </a:lnTo>
                <a:lnTo>
                  <a:pt x="1586" y="1687877"/>
                </a:lnTo>
                <a:lnTo>
                  <a:pt x="317" y="1671370"/>
                </a:lnTo>
                <a:lnTo>
                  <a:pt x="0" y="1654863"/>
                </a:lnTo>
                <a:lnTo>
                  <a:pt x="0" y="324750"/>
                </a:lnTo>
                <a:lnTo>
                  <a:pt x="317" y="307925"/>
                </a:lnTo>
                <a:lnTo>
                  <a:pt x="1586" y="291736"/>
                </a:lnTo>
                <a:lnTo>
                  <a:pt x="3490" y="275546"/>
                </a:lnTo>
                <a:lnTo>
                  <a:pt x="6346" y="259356"/>
                </a:lnTo>
                <a:lnTo>
                  <a:pt x="10155" y="243801"/>
                </a:lnTo>
                <a:lnTo>
                  <a:pt x="14597" y="228246"/>
                </a:lnTo>
                <a:lnTo>
                  <a:pt x="19675" y="213326"/>
                </a:lnTo>
                <a:lnTo>
                  <a:pt x="25387" y="198405"/>
                </a:lnTo>
                <a:lnTo>
                  <a:pt x="31733" y="183803"/>
                </a:lnTo>
                <a:lnTo>
                  <a:pt x="39032" y="170153"/>
                </a:lnTo>
                <a:lnTo>
                  <a:pt x="46966" y="156502"/>
                </a:lnTo>
                <a:lnTo>
                  <a:pt x="55216" y="143169"/>
                </a:lnTo>
                <a:lnTo>
                  <a:pt x="64102" y="130471"/>
                </a:lnTo>
                <a:lnTo>
                  <a:pt x="73939" y="118091"/>
                </a:lnTo>
                <a:lnTo>
                  <a:pt x="84094" y="106345"/>
                </a:lnTo>
                <a:lnTo>
                  <a:pt x="94884" y="95235"/>
                </a:lnTo>
                <a:lnTo>
                  <a:pt x="105990" y="84441"/>
                </a:lnTo>
                <a:lnTo>
                  <a:pt x="117732" y="74283"/>
                </a:lnTo>
                <a:lnTo>
                  <a:pt x="130108" y="64442"/>
                </a:lnTo>
                <a:lnTo>
                  <a:pt x="142801" y="55236"/>
                </a:lnTo>
                <a:lnTo>
                  <a:pt x="156130" y="46982"/>
                </a:lnTo>
                <a:lnTo>
                  <a:pt x="169458" y="39363"/>
                </a:lnTo>
                <a:lnTo>
                  <a:pt x="183738" y="32380"/>
                </a:lnTo>
                <a:lnTo>
                  <a:pt x="198018" y="25713"/>
                </a:lnTo>
                <a:lnTo>
                  <a:pt x="212616" y="19682"/>
                </a:lnTo>
                <a:lnTo>
                  <a:pt x="227848" y="14602"/>
                </a:lnTo>
                <a:lnTo>
                  <a:pt x="243080" y="10158"/>
                </a:lnTo>
                <a:lnTo>
                  <a:pt x="258947" y="6666"/>
                </a:lnTo>
                <a:lnTo>
                  <a:pt x="274814" y="3809"/>
                </a:lnTo>
                <a:lnTo>
                  <a:pt x="291315" y="1587"/>
                </a:lnTo>
                <a:lnTo>
                  <a:pt x="307817" y="635"/>
                </a:lnTo>
                <a:lnTo>
                  <a:pt x="324318"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sp>
        <p:nvSpPr>
          <p:cNvPr id="29" name="文本框 29"/>
          <p:cNvSpPr>
            <a:spLocks noChangeArrowheads="1"/>
          </p:cNvSpPr>
          <p:nvPr/>
        </p:nvSpPr>
        <p:spPr bwMode="auto">
          <a:xfrm>
            <a:off x="5205413" y="790575"/>
            <a:ext cx="889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defRPr/>
            </a:pPr>
            <a:r>
              <a:rPr lang="zh-CN" altLang="en-US" sz="1350" dirty="0" smtClean="0">
                <a:latin typeface="Microsoft YaHei" charset="0"/>
                <a:ea typeface="Microsoft YaHei" charset="0"/>
                <a:sym typeface="黑体" charset="0"/>
              </a:rPr>
              <a:t>物联网</a:t>
            </a:r>
            <a:endParaRPr lang="en-US" altLang="zh-CN" sz="1350" dirty="0" smtClean="0">
              <a:latin typeface="Microsoft YaHei" charset="0"/>
              <a:ea typeface="Microsoft YaHei" charset="0"/>
              <a:sym typeface="黑体" charset="0"/>
            </a:endParaRPr>
          </a:p>
          <a:p>
            <a:pPr algn="ctr">
              <a:defRPr/>
            </a:pPr>
            <a:r>
              <a:rPr lang="zh-CN" altLang="en-US" sz="1350" dirty="0" smtClean="0">
                <a:latin typeface="Microsoft YaHei" charset="0"/>
                <a:ea typeface="Microsoft YaHei" charset="0"/>
                <a:sym typeface="黑体" charset="0"/>
              </a:rPr>
              <a:t>位置服务</a:t>
            </a:r>
            <a:endParaRPr lang="zh-CN" altLang="en-US" sz="1350" dirty="0">
              <a:latin typeface="Microsoft YaHei" charset="0"/>
              <a:ea typeface="Microsoft YaHei" charset="0"/>
              <a:sym typeface="黑体" charset="0"/>
            </a:endParaRPr>
          </a:p>
        </p:txBody>
      </p:sp>
      <p:sp>
        <p:nvSpPr>
          <p:cNvPr id="30" name="KSO_Shape"/>
          <p:cNvSpPr>
            <a:spLocks noChangeArrowheads="1"/>
          </p:cNvSpPr>
          <p:nvPr/>
        </p:nvSpPr>
        <p:spPr bwMode="auto">
          <a:xfrm>
            <a:off x="6716713" y="1870075"/>
            <a:ext cx="641350" cy="615950"/>
          </a:xfrm>
          <a:custGeom>
            <a:avLst/>
            <a:gdLst>
              <a:gd name="T0" fmla="*/ 2147483647 w 6235"/>
              <a:gd name="T1" fmla="*/ 2147483647 h 5380"/>
              <a:gd name="T2" fmla="*/ 2147483647 w 6235"/>
              <a:gd name="T3" fmla="*/ 2147483647 h 5380"/>
              <a:gd name="T4" fmla="*/ 2147483647 w 6235"/>
              <a:gd name="T5" fmla="*/ 2147483647 h 5380"/>
              <a:gd name="T6" fmla="*/ 2147483647 w 6235"/>
              <a:gd name="T7" fmla="*/ 2147483647 h 5380"/>
              <a:gd name="T8" fmla="*/ 2147483647 w 6235"/>
              <a:gd name="T9" fmla="*/ 2147483647 h 5380"/>
              <a:gd name="T10" fmla="*/ 2147483647 w 6235"/>
              <a:gd name="T11" fmla="*/ 2147483647 h 5380"/>
              <a:gd name="T12" fmla="*/ 2147483647 w 6235"/>
              <a:gd name="T13" fmla="*/ 2147483647 h 5380"/>
              <a:gd name="T14" fmla="*/ 2147483647 w 6235"/>
              <a:gd name="T15" fmla="*/ 2147483647 h 5380"/>
              <a:gd name="T16" fmla="*/ 2147483647 w 6235"/>
              <a:gd name="T17" fmla="*/ 2147483647 h 5380"/>
              <a:gd name="T18" fmla="*/ 2147483647 w 6235"/>
              <a:gd name="T19" fmla="*/ 2147483647 h 5380"/>
              <a:gd name="T20" fmla="*/ 2147483647 w 6235"/>
              <a:gd name="T21" fmla="*/ 2147483647 h 5380"/>
              <a:gd name="T22" fmla="*/ 2147483647 w 6235"/>
              <a:gd name="T23" fmla="*/ 2147483647 h 5380"/>
              <a:gd name="T24" fmla="*/ 2147483647 w 6235"/>
              <a:gd name="T25" fmla="*/ 2147483647 h 5380"/>
              <a:gd name="T26" fmla="*/ 2147483647 w 6235"/>
              <a:gd name="T27" fmla="*/ 2147483647 h 5380"/>
              <a:gd name="T28" fmla="*/ 2147483647 w 6235"/>
              <a:gd name="T29" fmla="*/ 2147483647 h 5380"/>
              <a:gd name="T30" fmla="*/ 2147483647 w 6235"/>
              <a:gd name="T31" fmla="*/ 2147483647 h 5380"/>
              <a:gd name="T32" fmla="*/ 2147483647 w 6235"/>
              <a:gd name="T33" fmla="*/ 2147483647 h 5380"/>
              <a:gd name="T34" fmla="*/ 2147483647 w 6235"/>
              <a:gd name="T35" fmla="*/ 2147483647 h 5380"/>
              <a:gd name="T36" fmla="*/ 2147483647 w 6235"/>
              <a:gd name="T37" fmla="*/ 2147483647 h 5380"/>
              <a:gd name="T38" fmla="*/ 2147483647 w 6235"/>
              <a:gd name="T39" fmla="*/ 0 h 5380"/>
              <a:gd name="T40" fmla="*/ 2147483647 w 6235"/>
              <a:gd name="T41" fmla="*/ 2147483647 h 5380"/>
              <a:gd name="T42" fmla="*/ 2147483647 w 6235"/>
              <a:gd name="T43" fmla="*/ 2147483647 h 5380"/>
              <a:gd name="T44" fmla="*/ 2147483647 w 6235"/>
              <a:gd name="T45" fmla="*/ 2147483647 h 5380"/>
              <a:gd name="T46" fmla="*/ 2147483647 w 6235"/>
              <a:gd name="T47" fmla="*/ 2147483647 h 5380"/>
              <a:gd name="T48" fmla="*/ 2147483647 w 6235"/>
              <a:gd name="T49" fmla="*/ 2147483647 h 5380"/>
              <a:gd name="T50" fmla="*/ 0 w 6235"/>
              <a:gd name="T51" fmla="*/ 2147483647 h 5380"/>
              <a:gd name="T52" fmla="*/ 2147483647 w 6235"/>
              <a:gd name="T53" fmla="*/ 2147483647 h 5380"/>
              <a:gd name="T54" fmla="*/ 2147483647 w 6235"/>
              <a:gd name="T55" fmla="*/ 2147483647 h 5380"/>
              <a:gd name="T56" fmla="*/ 2147483647 w 6235"/>
              <a:gd name="T57" fmla="*/ 2147483647 h 5380"/>
              <a:gd name="T58" fmla="*/ 2147483647 w 6235"/>
              <a:gd name="T59" fmla="*/ 2147483647 h 5380"/>
              <a:gd name="T60" fmla="*/ 2147483647 w 6235"/>
              <a:gd name="T61" fmla="*/ 2147483647 h 5380"/>
              <a:gd name="T62" fmla="*/ 2147483647 w 6235"/>
              <a:gd name="T63" fmla="*/ 2147483647 h 5380"/>
              <a:gd name="T64" fmla="*/ 2147483647 w 6235"/>
              <a:gd name="T65" fmla="*/ 2147483647 h 5380"/>
              <a:gd name="T66" fmla="*/ 2147483647 w 6235"/>
              <a:gd name="T67" fmla="*/ 2147483647 h 5380"/>
              <a:gd name="T68" fmla="*/ 2147483647 w 6235"/>
              <a:gd name="T69" fmla="*/ 2147483647 h 5380"/>
              <a:gd name="T70" fmla="*/ 2147483647 w 6235"/>
              <a:gd name="T71" fmla="*/ 2147483647 h 5380"/>
              <a:gd name="T72" fmla="*/ 2147483647 w 6235"/>
              <a:gd name="T73" fmla="*/ 2147483647 h 5380"/>
              <a:gd name="T74" fmla="*/ 2147483647 w 6235"/>
              <a:gd name="T75" fmla="*/ 2147483647 h 5380"/>
              <a:gd name="T76" fmla="*/ 2147483647 w 6235"/>
              <a:gd name="T77" fmla="*/ 2147483647 h 5380"/>
              <a:gd name="T78" fmla="*/ 2147483647 w 6235"/>
              <a:gd name="T79" fmla="*/ 2147483647 h 5380"/>
              <a:gd name="T80" fmla="*/ 2147483647 w 6235"/>
              <a:gd name="T81" fmla="*/ 2147483647 h 5380"/>
              <a:gd name="T82" fmla="*/ 2147483647 w 6235"/>
              <a:gd name="T83" fmla="*/ 2147483647 h 5380"/>
              <a:gd name="T84" fmla="*/ 2147483647 w 6235"/>
              <a:gd name="T85" fmla="*/ 2147483647 h 5380"/>
              <a:gd name="T86" fmla="*/ 2147483647 w 6235"/>
              <a:gd name="T87" fmla="*/ 2147483647 h 5380"/>
              <a:gd name="T88" fmla="*/ 2147483647 w 6235"/>
              <a:gd name="T89" fmla="*/ 2147483647 h 5380"/>
              <a:gd name="T90" fmla="*/ 2147483647 w 6235"/>
              <a:gd name="T91" fmla="*/ 2147483647 h 5380"/>
              <a:gd name="T92" fmla="*/ 2147483647 w 6235"/>
              <a:gd name="T93" fmla="*/ 2147483647 h 5380"/>
              <a:gd name="T94" fmla="*/ 2147483647 w 6235"/>
              <a:gd name="T95" fmla="*/ 2147483647 h 5380"/>
              <a:gd name="T96" fmla="*/ 2147483647 w 6235"/>
              <a:gd name="T97" fmla="*/ 2147483647 h 5380"/>
              <a:gd name="T98" fmla="*/ 2147483647 w 6235"/>
              <a:gd name="T99" fmla="*/ 2147483647 h 5380"/>
              <a:gd name="T100" fmla="*/ 2147483647 w 6235"/>
              <a:gd name="T101" fmla="*/ 2147483647 h 5380"/>
              <a:gd name="T102" fmla="*/ 2147483647 w 6235"/>
              <a:gd name="T103" fmla="*/ 2147483647 h 5380"/>
              <a:gd name="T104" fmla="*/ 2147483647 w 6235"/>
              <a:gd name="T105" fmla="*/ 2147483647 h 5380"/>
              <a:gd name="T106" fmla="*/ 2147483647 w 6235"/>
              <a:gd name="T107" fmla="*/ 2147483647 h 53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35"/>
              <a:gd name="T163" fmla="*/ 0 h 5380"/>
              <a:gd name="T164" fmla="*/ 6235 w 6235"/>
              <a:gd name="T165" fmla="*/ 5380 h 538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35" h="5380">
                <a:moveTo>
                  <a:pt x="5291" y="3432"/>
                </a:moveTo>
                <a:lnTo>
                  <a:pt x="4652" y="2060"/>
                </a:lnTo>
                <a:lnTo>
                  <a:pt x="4631" y="2015"/>
                </a:lnTo>
                <a:lnTo>
                  <a:pt x="4610" y="1969"/>
                </a:lnTo>
                <a:lnTo>
                  <a:pt x="4586" y="1924"/>
                </a:lnTo>
                <a:lnTo>
                  <a:pt x="4573" y="1902"/>
                </a:lnTo>
                <a:lnTo>
                  <a:pt x="4559" y="1881"/>
                </a:lnTo>
                <a:lnTo>
                  <a:pt x="4544" y="1860"/>
                </a:lnTo>
                <a:lnTo>
                  <a:pt x="4529" y="1839"/>
                </a:lnTo>
                <a:lnTo>
                  <a:pt x="4512" y="1820"/>
                </a:lnTo>
                <a:lnTo>
                  <a:pt x="4494" y="1802"/>
                </a:lnTo>
                <a:lnTo>
                  <a:pt x="4475" y="1786"/>
                </a:lnTo>
                <a:lnTo>
                  <a:pt x="4454" y="1771"/>
                </a:lnTo>
                <a:lnTo>
                  <a:pt x="4431" y="1757"/>
                </a:lnTo>
                <a:lnTo>
                  <a:pt x="4406" y="1746"/>
                </a:lnTo>
                <a:lnTo>
                  <a:pt x="4387" y="1739"/>
                </a:lnTo>
                <a:lnTo>
                  <a:pt x="4369" y="1733"/>
                </a:lnTo>
                <a:lnTo>
                  <a:pt x="4349" y="1728"/>
                </a:lnTo>
                <a:lnTo>
                  <a:pt x="4331" y="1723"/>
                </a:lnTo>
                <a:lnTo>
                  <a:pt x="4312" y="1720"/>
                </a:lnTo>
                <a:lnTo>
                  <a:pt x="4292" y="1718"/>
                </a:lnTo>
                <a:lnTo>
                  <a:pt x="4274" y="1717"/>
                </a:lnTo>
                <a:lnTo>
                  <a:pt x="4254" y="1717"/>
                </a:lnTo>
                <a:lnTo>
                  <a:pt x="4236" y="1717"/>
                </a:lnTo>
                <a:lnTo>
                  <a:pt x="4217" y="1718"/>
                </a:lnTo>
                <a:lnTo>
                  <a:pt x="4199" y="1720"/>
                </a:lnTo>
                <a:lnTo>
                  <a:pt x="4180" y="1724"/>
                </a:lnTo>
                <a:lnTo>
                  <a:pt x="4162" y="1728"/>
                </a:lnTo>
                <a:lnTo>
                  <a:pt x="4143" y="1733"/>
                </a:lnTo>
                <a:lnTo>
                  <a:pt x="4126" y="1739"/>
                </a:lnTo>
                <a:lnTo>
                  <a:pt x="4109" y="1746"/>
                </a:lnTo>
                <a:lnTo>
                  <a:pt x="4091" y="1754"/>
                </a:lnTo>
                <a:lnTo>
                  <a:pt x="4074" y="1761"/>
                </a:lnTo>
                <a:lnTo>
                  <a:pt x="4058" y="1771"/>
                </a:lnTo>
                <a:lnTo>
                  <a:pt x="4042" y="1781"/>
                </a:lnTo>
                <a:lnTo>
                  <a:pt x="4027" y="1792"/>
                </a:lnTo>
                <a:lnTo>
                  <a:pt x="4012" y="1803"/>
                </a:lnTo>
                <a:lnTo>
                  <a:pt x="3997" y="1815"/>
                </a:lnTo>
                <a:lnTo>
                  <a:pt x="3984" y="1828"/>
                </a:lnTo>
                <a:lnTo>
                  <a:pt x="3970" y="1841"/>
                </a:lnTo>
                <a:lnTo>
                  <a:pt x="3958" y="1856"/>
                </a:lnTo>
                <a:lnTo>
                  <a:pt x="3946" y="1871"/>
                </a:lnTo>
                <a:lnTo>
                  <a:pt x="3935" y="1887"/>
                </a:lnTo>
                <a:lnTo>
                  <a:pt x="3923" y="1903"/>
                </a:lnTo>
                <a:lnTo>
                  <a:pt x="3915" y="1920"/>
                </a:lnTo>
                <a:lnTo>
                  <a:pt x="3905" y="1939"/>
                </a:lnTo>
                <a:lnTo>
                  <a:pt x="3898" y="1957"/>
                </a:lnTo>
                <a:lnTo>
                  <a:pt x="3430" y="3400"/>
                </a:lnTo>
                <a:lnTo>
                  <a:pt x="2872" y="320"/>
                </a:lnTo>
                <a:lnTo>
                  <a:pt x="2868" y="300"/>
                </a:lnTo>
                <a:lnTo>
                  <a:pt x="2863" y="281"/>
                </a:lnTo>
                <a:lnTo>
                  <a:pt x="2857" y="263"/>
                </a:lnTo>
                <a:lnTo>
                  <a:pt x="2850" y="244"/>
                </a:lnTo>
                <a:lnTo>
                  <a:pt x="2842" y="226"/>
                </a:lnTo>
                <a:lnTo>
                  <a:pt x="2834" y="209"/>
                </a:lnTo>
                <a:lnTo>
                  <a:pt x="2825" y="192"/>
                </a:lnTo>
                <a:lnTo>
                  <a:pt x="2815" y="176"/>
                </a:lnTo>
                <a:lnTo>
                  <a:pt x="2804" y="160"/>
                </a:lnTo>
                <a:lnTo>
                  <a:pt x="2793" y="146"/>
                </a:lnTo>
                <a:lnTo>
                  <a:pt x="2781" y="131"/>
                </a:lnTo>
                <a:lnTo>
                  <a:pt x="2768" y="117"/>
                </a:lnTo>
                <a:lnTo>
                  <a:pt x="2755" y="105"/>
                </a:lnTo>
                <a:lnTo>
                  <a:pt x="2740" y="93"/>
                </a:lnTo>
                <a:lnTo>
                  <a:pt x="2725" y="80"/>
                </a:lnTo>
                <a:lnTo>
                  <a:pt x="2710" y="69"/>
                </a:lnTo>
                <a:lnTo>
                  <a:pt x="2696" y="59"/>
                </a:lnTo>
                <a:lnTo>
                  <a:pt x="2678" y="49"/>
                </a:lnTo>
                <a:lnTo>
                  <a:pt x="2662" y="41"/>
                </a:lnTo>
                <a:lnTo>
                  <a:pt x="2645" y="32"/>
                </a:lnTo>
                <a:lnTo>
                  <a:pt x="2628" y="26"/>
                </a:lnTo>
                <a:lnTo>
                  <a:pt x="2610" y="20"/>
                </a:lnTo>
                <a:lnTo>
                  <a:pt x="2592" y="14"/>
                </a:lnTo>
                <a:lnTo>
                  <a:pt x="2573" y="9"/>
                </a:lnTo>
                <a:lnTo>
                  <a:pt x="2555" y="5"/>
                </a:lnTo>
                <a:lnTo>
                  <a:pt x="2536" y="2"/>
                </a:lnTo>
                <a:lnTo>
                  <a:pt x="2517" y="1"/>
                </a:lnTo>
                <a:lnTo>
                  <a:pt x="2498" y="0"/>
                </a:lnTo>
                <a:lnTo>
                  <a:pt x="2478" y="0"/>
                </a:lnTo>
                <a:lnTo>
                  <a:pt x="2459" y="1"/>
                </a:lnTo>
                <a:lnTo>
                  <a:pt x="2439" y="2"/>
                </a:lnTo>
                <a:lnTo>
                  <a:pt x="2419" y="6"/>
                </a:lnTo>
                <a:lnTo>
                  <a:pt x="2391" y="12"/>
                </a:lnTo>
                <a:lnTo>
                  <a:pt x="2365" y="20"/>
                </a:lnTo>
                <a:lnTo>
                  <a:pt x="2339" y="30"/>
                </a:lnTo>
                <a:lnTo>
                  <a:pt x="2314" y="41"/>
                </a:lnTo>
                <a:lnTo>
                  <a:pt x="2291" y="54"/>
                </a:lnTo>
                <a:lnTo>
                  <a:pt x="2267" y="68"/>
                </a:lnTo>
                <a:lnTo>
                  <a:pt x="2246" y="84"/>
                </a:lnTo>
                <a:lnTo>
                  <a:pt x="2227" y="101"/>
                </a:lnTo>
                <a:lnTo>
                  <a:pt x="2207" y="120"/>
                </a:lnTo>
                <a:lnTo>
                  <a:pt x="2190" y="139"/>
                </a:lnTo>
                <a:lnTo>
                  <a:pt x="2174" y="160"/>
                </a:lnTo>
                <a:lnTo>
                  <a:pt x="2159" y="183"/>
                </a:lnTo>
                <a:lnTo>
                  <a:pt x="2145" y="205"/>
                </a:lnTo>
                <a:lnTo>
                  <a:pt x="2134" y="228"/>
                </a:lnTo>
                <a:lnTo>
                  <a:pt x="2123" y="253"/>
                </a:lnTo>
                <a:lnTo>
                  <a:pt x="2116" y="279"/>
                </a:lnTo>
                <a:lnTo>
                  <a:pt x="823" y="3453"/>
                </a:lnTo>
                <a:lnTo>
                  <a:pt x="3" y="3453"/>
                </a:lnTo>
                <a:lnTo>
                  <a:pt x="0" y="4233"/>
                </a:lnTo>
                <a:lnTo>
                  <a:pt x="1033" y="4233"/>
                </a:lnTo>
                <a:lnTo>
                  <a:pt x="1052" y="4235"/>
                </a:lnTo>
                <a:lnTo>
                  <a:pt x="1070" y="4236"/>
                </a:lnTo>
                <a:lnTo>
                  <a:pt x="1088" y="4236"/>
                </a:lnTo>
                <a:lnTo>
                  <a:pt x="1106" y="4235"/>
                </a:lnTo>
                <a:lnTo>
                  <a:pt x="1123" y="4234"/>
                </a:lnTo>
                <a:lnTo>
                  <a:pt x="1142" y="4231"/>
                </a:lnTo>
                <a:lnTo>
                  <a:pt x="1159" y="4229"/>
                </a:lnTo>
                <a:lnTo>
                  <a:pt x="1176" y="4225"/>
                </a:lnTo>
                <a:lnTo>
                  <a:pt x="1194" y="4220"/>
                </a:lnTo>
                <a:lnTo>
                  <a:pt x="1211" y="4214"/>
                </a:lnTo>
                <a:lnTo>
                  <a:pt x="1227" y="4208"/>
                </a:lnTo>
                <a:lnTo>
                  <a:pt x="1243" y="4202"/>
                </a:lnTo>
                <a:lnTo>
                  <a:pt x="1259" y="4194"/>
                </a:lnTo>
                <a:lnTo>
                  <a:pt x="1275" y="4186"/>
                </a:lnTo>
                <a:lnTo>
                  <a:pt x="1291" y="4177"/>
                </a:lnTo>
                <a:lnTo>
                  <a:pt x="1306" y="4167"/>
                </a:lnTo>
                <a:lnTo>
                  <a:pt x="1313" y="4161"/>
                </a:lnTo>
                <a:lnTo>
                  <a:pt x="1331" y="4148"/>
                </a:lnTo>
                <a:lnTo>
                  <a:pt x="1353" y="4128"/>
                </a:lnTo>
                <a:lnTo>
                  <a:pt x="1375" y="4107"/>
                </a:lnTo>
                <a:lnTo>
                  <a:pt x="1395" y="4083"/>
                </a:lnTo>
                <a:lnTo>
                  <a:pt x="1412" y="4059"/>
                </a:lnTo>
                <a:lnTo>
                  <a:pt x="1428" y="4032"/>
                </a:lnTo>
                <a:lnTo>
                  <a:pt x="1442" y="4004"/>
                </a:lnTo>
                <a:lnTo>
                  <a:pt x="1454" y="3976"/>
                </a:lnTo>
                <a:lnTo>
                  <a:pt x="1463" y="3946"/>
                </a:lnTo>
                <a:lnTo>
                  <a:pt x="2345" y="1782"/>
                </a:lnTo>
                <a:lnTo>
                  <a:pt x="2939" y="5061"/>
                </a:lnTo>
                <a:lnTo>
                  <a:pt x="2942" y="5080"/>
                </a:lnTo>
                <a:lnTo>
                  <a:pt x="2947" y="5099"/>
                </a:lnTo>
                <a:lnTo>
                  <a:pt x="2953" y="5118"/>
                </a:lnTo>
                <a:lnTo>
                  <a:pt x="2960" y="5136"/>
                </a:lnTo>
                <a:lnTo>
                  <a:pt x="2968" y="5155"/>
                </a:lnTo>
                <a:lnTo>
                  <a:pt x="2976" y="5172"/>
                </a:lnTo>
                <a:lnTo>
                  <a:pt x="2986" y="5188"/>
                </a:lnTo>
                <a:lnTo>
                  <a:pt x="2995" y="5204"/>
                </a:lnTo>
                <a:lnTo>
                  <a:pt x="3007" y="5220"/>
                </a:lnTo>
                <a:lnTo>
                  <a:pt x="3018" y="5235"/>
                </a:lnTo>
                <a:lnTo>
                  <a:pt x="3030" y="5250"/>
                </a:lnTo>
                <a:lnTo>
                  <a:pt x="3042" y="5263"/>
                </a:lnTo>
                <a:lnTo>
                  <a:pt x="3056" y="5277"/>
                </a:lnTo>
                <a:lnTo>
                  <a:pt x="3069" y="5289"/>
                </a:lnTo>
                <a:lnTo>
                  <a:pt x="3084" y="5300"/>
                </a:lnTo>
                <a:lnTo>
                  <a:pt x="3099" y="5311"/>
                </a:lnTo>
                <a:lnTo>
                  <a:pt x="3115" y="5321"/>
                </a:lnTo>
                <a:lnTo>
                  <a:pt x="3131" y="5331"/>
                </a:lnTo>
                <a:lnTo>
                  <a:pt x="3148" y="5340"/>
                </a:lnTo>
                <a:lnTo>
                  <a:pt x="3164" y="5348"/>
                </a:lnTo>
                <a:lnTo>
                  <a:pt x="3182" y="5356"/>
                </a:lnTo>
                <a:lnTo>
                  <a:pt x="3200" y="5362"/>
                </a:lnTo>
                <a:lnTo>
                  <a:pt x="3218" y="5367"/>
                </a:lnTo>
                <a:lnTo>
                  <a:pt x="3236" y="5372"/>
                </a:lnTo>
                <a:lnTo>
                  <a:pt x="3255" y="5375"/>
                </a:lnTo>
                <a:lnTo>
                  <a:pt x="3274" y="5378"/>
                </a:lnTo>
                <a:lnTo>
                  <a:pt x="3293" y="5380"/>
                </a:lnTo>
                <a:lnTo>
                  <a:pt x="3313" y="5380"/>
                </a:lnTo>
                <a:lnTo>
                  <a:pt x="3332" y="5380"/>
                </a:lnTo>
                <a:lnTo>
                  <a:pt x="3351" y="5379"/>
                </a:lnTo>
                <a:lnTo>
                  <a:pt x="3371" y="5378"/>
                </a:lnTo>
                <a:lnTo>
                  <a:pt x="3390" y="5374"/>
                </a:lnTo>
                <a:lnTo>
                  <a:pt x="3416" y="5369"/>
                </a:lnTo>
                <a:lnTo>
                  <a:pt x="3441" y="5362"/>
                </a:lnTo>
                <a:lnTo>
                  <a:pt x="3466" y="5353"/>
                </a:lnTo>
                <a:lnTo>
                  <a:pt x="3488" y="5343"/>
                </a:lnTo>
                <a:lnTo>
                  <a:pt x="3510" y="5332"/>
                </a:lnTo>
                <a:lnTo>
                  <a:pt x="3532" y="5319"/>
                </a:lnTo>
                <a:lnTo>
                  <a:pt x="3552" y="5305"/>
                </a:lnTo>
                <a:lnTo>
                  <a:pt x="3572" y="5290"/>
                </a:lnTo>
                <a:lnTo>
                  <a:pt x="3590" y="5273"/>
                </a:lnTo>
                <a:lnTo>
                  <a:pt x="3608" y="5256"/>
                </a:lnTo>
                <a:lnTo>
                  <a:pt x="3624" y="5237"/>
                </a:lnTo>
                <a:lnTo>
                  <a:pt x="3638" y="5217"/>
                </a:lnTo>
                <a:lnTo>
                  <a:pt x="3652" y="5198"/>
                </a:lnTo>
                <a:lnTo>
                  <a:pt x="3664" y="5177"/>
                </a:lnTo>
                <a:lnTo>
                  <a:pt x="3675" y="5155"/>
                </a:lnTo>
                <a:lnTo>
                  <a:pt x="3685" y="5132"/>
                </a:lnTo>
                <a:lnTo>
                  <a:pt x="3691" y="5110"/>
                </a:lnTo>
                <a:lnTo>
                  <a:pt x="3699" y="5088"/>
                </a:lnTo>
                <a:lnTo>
                  <a:pt x="4317" y="3181"/>
                </a:lnTo>
                <a:lnTo>
                  <a:pt x="4676" y="3944"/>
                </a:lnTo>
                <a:lnTo>
                  <a:pt x="4689" y="3975"/>
                </a:lnTo>
                <a:lnTo>
                  <a:pt x="4702" y="4003"/>
                </a:lnTo>
                <a:lnTo>
                  <a:pt x="4718" y="4032"/>
                </a:lnTo>
                <a:lnTo>
                  <a:pt x="4737" y="4057"/>
                </a:lnTo>
                <a:lnTo>
                  <a:pt x="4756" y="4082"/>
                </a:lnTo>
                <a:lnTo>
                  <a:pt x="4779" y="4104"/>
                </a:lnTo>
                <a:lnTo>
                  <a:pt x="4802" y="4124"/>
                </a:lnTo>
                <a:lnTo>
                  <a:pt x="4827" y="4143"/>
                </a:lnTo>
                <a:lnTo>
                  <a:pt x="4853" y="4160"/>
                </a:lnTo>
                <a:lnTo>
                  <a:pt x="4880" y="4173"/>
                </a:lnTo>
                <a:lnTo>
                  <a:pt x="4908" y="4186"/>
                </a:lnTo>
                <a:lnTo>
                  <a:pt x="4938" y="4196"/>
                </a:lnTo>
                <a:lnTo>
                  <a:pt x="4967" y="4203"/>
                </a:lnTo>
                <a:lnTo>
                  <a:pt x="4998" y="4208"/>
                </a:lnTo>
                <a:lnTo>
                  <a:pt x="5029" y="4211"/>
                </a:lnTo>
                <a:lnTo>
                  <a:pt x="5061" y="4212"/>
                </a:lnTo>
                <a:lnTo>
                  <a:pt x="5074" y="4212"/>
                </a:lnTo>
                <a:lnTo>
                  <a:pt x="6235" y="4212"/>
                </a:lnTo>
                <a:lnTo>
                  <a:pt x="6235" y="3432"/>
                </a:lnTo>
                <a:lnTo>
                  <a:pt x="5291" y="3432"/>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sp>
        <p:nvSpPr>
          <p:cNvPr id="31" name="文本框 31"/>
          <p:cNvSpPr>
            <a:spLocks noChangeArrowheads="1"/>
          </p:cNvSpPr>
          <p:nvPr/>
        </p:nvSpPr>
        <p:spPr bwMode="auto">
          <a:xfrm>
            <a:off x="6932613" y="1438275"/>
            <a:ext cx="10572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defRPr/>
            </a:pPr>
            <a:r>
              <a:rPr lang="zh-CN" altLang="en-US" sz="1350" dirty="0" smtClean="0">
                <a:latin typeface="Microsoft YaHei" charset="0"/>
                <a:ea typeface="Microsoft YaHei" charset="0"/>
              </a:rPr>
              <a:t>大数据分析</a:t>
            </a:r>
            <a:endParaRPr lang="zh-CN" altLang="en-US" sz="1350" dirty="0">
              <a:latin typeface="Microsoft YaHei" charset="0"/>
              <a:ea typeface="Microsoft YaHei" charset="0"/>
            </a:endParaRPr>
          </a:p>
        </p:txBody>
      </p:sp>
      <p:sp>
        <p:nvSpPr>
          <p:cNvPr id="32" name="KSO_Shape"/>
          <p:cNvSpPr>
            <a:spLocks noChangeArrowheads="1"/>
          </p:cNvSpPr>
          <p:nvPr/>
        </p:nvSpPr>
        <p:spPr bwMode="auto">
          <a:xfrm>
            <a:off x="7940675" y="3525838"/>
            <a:ext cx="641350" cy="471487"/>
          </a:xfrm>
          <a:custGeom>
            <a:avLst/>
            <a:gdLst>
              <a:gd name="T0" fmla="*/ 28724 w 2262188"/>
              <a:gd name="T1" fmla="*/ 100086 h 1547812"/>
              <a:gd name="T2" fmla="*/ 29444 w 2262188"/>
              <a:gd name="T3" fmla="*/ 84330 h 1547812"/>
              <a:gd name="T4" fmla="*/ 20723 w 2262188"/>
              <a:gd name="T5" fmla="*/ 99752 h 1547812"/>
              <a:gd name="T6" fmla="*/ 22443 w 2262188"/>
              <a:gd name="T7" fmla="*/ 84770 h 1547812"/>
              <a:gd name="T8" fmla="*/ 12966 w 2262188"/>
              <a:gd name="T9" fmla="*/ 99144 h 1547812"/>
              <a:gd name="T10" fmla="*/ 15283 w 2262188"/>
              <a:gd name="T11" fmla="*/ 85469 h 1547812"/>
              <a:gd name="T12" fmla="*/ 5403 w 2262188"/>
              <a:gd name="T13" fmla="*/ 85789 h 1547812"/>
              <a:gd name="T14" fmla="*/ 7806 w 2262188"/>
              <a:gd name="T15" fmla="*/ 98840 h 1547812"/>
              <a:gd name="T16" fmla="*/ 45630 w 2262188"/>
              <a:gd name="T17" fmla="*/ 88599 h 1547812"/>
              <a:gd name="T18" fmla="*/ 817 w 2262188"/>
              <a:gd name="T19" fmla="*/ 103049 h 1547812"/>
              <a:gd name="T20" fmla="*/ 28377 w 2262188"/>
              <a:gd name="T21" fmla="*/ 57602 h 1547812"/>
              <a:gd name="T22" fmla="*/ 29316 w 2262188"/>
              <a:gd name="T23" fmla="*/ 73253 h 1547812"/>
              <a:gd name="T24" fmla="*/ 28828 w 2262188"/>
              <a:gd name="T25" fmla="*/ 57420 h 1547812"/>
              <a:gd name="T26" fmla="*/ 21246 w 2262188"/>
              <a:gd name="T27" fmla="*/ 73299 h 1547812"/>
              <a:gd name="T28" fmla="*/ 21953 w 2262188"/>
              <a:gd name="T29" fmla="*/ 57542 h 1547812"/>
              <a:gd name="T30" fmla="*/ 13299 w 2262188"/>
              <a:gd name="T31" fmla="*/ 72964 h 1547812"/>
              <a:gd name="T32" fmla="*/ 15005 w 2262188"/>
              <a:gd name="T33" fmla="*/ 57982 h 1547812"/>
              <a:gd name="T34" fmla="*/ 5497 w 2262188"/>
              <a:gd name="T35" fmla="*/ 72356 h 1547812"/>
              <a:gd name="T36" fmla="*/ 7801 w 2262188"/>
              <a:gd name="T37" fmla="*/ 58681 h 1547812"/>
              <a:gd name="T38" fmla="*/ 37117 w 2262188"/>
              <a:gd name="T39" fmla="*/ 70077 h 1547812"/>
              <a:gd name="T40" fmla="*/ 658 w 2262188"/>
              <a:gd name="T41" fmla="*/ 54549 h 1547812"/>
              <a:gd name="T42" fmla="*/ 27938 w 2262188"/>
              <a:gd name="T43" fmla="*/ 45718 h 1547812"/>
              <a:gd name="T44" fmla="*/ 30059 w 2262188"/>
              <a:gd name="T45" fmla="*/ 31456 h 1547812"/>
              <a:gd name="T46" fmla="*/ 20271 w 2262188"/>
              <a:gd name="T47" fmla="*/ 44973 h 1547812"/>
              <a:gd name="T48" fmla="*/ 22709 w 2262188"/>
              <a:gd name="T49" fmla="*/ 44821 h 1547812"/>
              <a:gd name="T50" fmla="*/ 12921 w 2262188"/>
              <a:gd name="T51" fmla="*/ 31608 h 1547812"/>
              <a:gd name="T52" fmla="*/ 15151 w 2262188"/>
              <a:gd name="T53" fmla="*/ 45581 h 1547812"/>
              <a:gd name="T54" fmla="*/ 5765 w 2262188"/>
              <a:gd name="T55" fmla="*/ 30954 h 1547812"/>
              <a:gd name="T56" fmla="*/ 7301 w 2262188"/>
              <a:gd name="T57" fmla="*/ 46144 h 1547812"/>
              <a:gd name="T58" fmla="*/ 39469 w 2262188"/>
              <a:gd name="T59" fmla="*/ 26803 h 1547812"/>
              <a:gd name="T60" fmla="*/ 268 w 2262188"/>
              <a:gd name="T61" fmla="*/ 48515 h 1547812"/>
              <a:gd name="T62" fmla="*/ 70203 w 2262188"/>
              <a:gd name="T63" fmla="*/ 26028 h 1547812"/>
              <a:gd name="T64" fmla="*/ 61958 w 2262188"/>
              <a:gd name="T65" fmla="*/ 40615 h 1547812"/>
              <a:gd name="T66" fmla="*/ 71266 w 2262188"/>
              <a:gd name="T67" fmla="*/ 52862 h 1547812"/>
              <a:gd name="T68" fmla="*/ 82382 w 2262188"/>
              <a:gd name="T69" fmla="*/ 66780 h 1547812"/>
              <a:gd name="T70" fmla="*/ 77264 w 2262188"/>
              <a:gd name="T71" fmla="*/ 69227 h 1547812"/>
              <a:gd name="T72" fmla="*/ 63265 w 2262188"/>
              <a:gd name="T73" fmla="*/ 69682 h 1547812"/>
              <a:gd name="T74" fmla="*/ 76750 w 2262188"/>
              <a:gd name="T75" fmla="*/ 78298 h 1547812"/>
              <a:gd name="T76" fmla="*/ 97089 w 2262188"/>
              <a:gd name="T77" fmla="*/ 70320 h 1547812"/>
              <a:gd name="T78" fmla="*/ 97492 w 2262188"/>
              <a:gd name="T79" fmla="*/ 55248 h 1547812"/>
              <a:gd name="T80" fmla="*/ 79255 w 2262188"/>
              <a:gd name="T81" fmla="*/ 41466 h 1547812"/>
              <a:gd name="T82" fmla="*/ 78375 w 2262188"/>
              <a:gd name="T83" fmla="*/ 32790 h 1547812"/>
              <a:gd name="T84" fmla="*/ 97077 w 2262188"/>
              <a:gd name="T85" fmla="*/ 39688 h 1547812"/>
              <a:gd name="T86" fmla="*/ 86743 w 2262188"/>
              <a:gd name="T87" fmla="*/ 25132 h 1547812"/>
              <a:gd name="T88" fmla="*/ 28109 w 2262188"/>
              <a:gd name="T89" fmla="*/ 19142 h 1547812"/>
              <a:gd name="T90" fmla="*/ 29963 w 2262188"/>
              <a:gd name="T91" fmla="*/ 4394 h 1547812"/>
              <a:gd name="T92" fmla="*/ 20341 w 2262188"/>
              <a:gd name="T93" fmla="*/ 18504 h 1547812"/>
              <a:gd name="T94" fmla="*/ 22695 w 2262188"/>
              <a:gd name="T95" fmla="*/ 5124 h 1547812"/>
              <a:gd name="T96" fmla="*/ 12878 w 2262188"/>
              <a:gd name="T97" fmla="*/ 5124 h 1547812"/>
              <a:gd name="T98" fmla="*/ 15256 w 2262188"/>
              <a:gd name="T99" fmla="*/ 18504 h 1547812"/>
              <a:gd name="T100" fmla="*/ 5610 w 2262188"/>
              <a:gd name="T101" fmla="*/ 4394 h 1547812"/>
              <a:gd name="T102" fmla="*/ 7487 w 2262188"/>
              <a:gd name="T103" fmla="*/ 19142 h 1547812"/>
              <a:gd name="T104" fmla="*/ 84507 w 2262188"/>
              <a:gd name="T105" fmla="*/ 578 h 1547812"/>
              <a:gd name="T106" fmla="*/ 111625 w 2262188"/>
              <a:gd name="T107" fmla="*/ 18158 h 1547812"/>
              <a:gd name="T108" fmla="*/ 121678 w 2262188"/>
              <a:gd name="T109" fmla="*/ 54564 h 1547812"/>
              <a:gd name="T110" fmla="*/ 108877 w 2262188"/>
              <a:gd name="T111" fmla="*/ 89253 h 1547812"/>
              <a:gd name="T112" fmla="*/ 80256 w 2262188"/>
              <a:gd name="T113" fmla="*/ 103490 h 1547812"/>
              <a:gd name="T114" fmla="*/ 51636 w 2262188"/>
              <a:gd name="T115" fmla="*/ 89253 h 1547812"/>
              <a:gd name="T116" fmla="*/ 38835 w 2262188"/>
              <a:gd name="T117" fmla="*/ 54564 h 1547812"/>
              <a:gd name="T118" fmla="*/ 48900 w 2262188"/>
              <a:gd name="T119" fmla="*/ 18158 h 1547812"/>
              <a:gd name="T120" fmla="*/ 76018 w 2262188"/>
              <a:gd name="T121" fmla="*/ 578 h 1547812"/>
              <a:gd name="T122" fmla="*/ 45206 w 2262188"/>
              <a:gd name="T123" fmla="*/ 15904 h 1547812"/>
              <a:gd name="T124" fmla="*/ 268 w 2262188"/>
              <a:gd name="T125" fmla="*/ 1460 h 15478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62188"/>
              <a:gd name="T190" fmla="*/ 0 h 1547812"/>
              <a:gd name="T191" fmla="*/ 2262188 w 2262188"/>
              <a:gd name="T192" fmla="*/ 1547812 h 15478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62188" h="1547812">
                <a:moveTo>
                  <a:pt x="536031" y="1256846"/>
                </a:moveTo>
                <a:lnTo>
                  <a:pt x="533764" y="1257300"/>
                </a:lnTo>
                <a:lnTo>
                  <a:pt x="531498" y="1257753"/>
                </a:lnTo>
                <a:lnTo>
                  <a:pt x="529458" y="1258660"/>
                </a:lnTo>
                <a:lnTo>
                  <a:pt x="527645" y="1259567"/>
                </a:lnTo>
                <a:lnTo>
                  <a:pt x="525831" y="1260701"/>
                </a:lnTo>
                <a:lnTo>
                  <a:pt x="524018" y="1262289"/>
                </a:lnTo>
                <a:lnTo>
                  <a:pt x="522432" y="1263876"/>
                </a:lnTo>
                <a:lnTo>
                  <a:pt x="520845" y="1265237"/>
                </a:lnTo>
                <a:lnTo>
                  <a:pt x="519485" y="1267051"/>
                </a:lnTo>
                <a:lnTo>
                  <a:pt x="518579" y="1269092"/>
                </a:lnTo>
                <a:lnTo>
                  <a:pt x="517446" y="1271360"/>
                </a:lnTo>
                <a:lnTo>
                  <a:pt x="516765" y="1273401"/>
                </a:lnTo>
                <a:lnTo>
                  <a:pt x="516312" y="1275669"/>
                </a:lnTo>
                <a:lnTo>
                  <a:pt x="515632" y="1277937"/>
                </a:lnTo>
                <a:lnTo>
                  <a:pt x="515632" y="1280432"/>
                </a:lnTo>
                <a:lnTo>
                  <a:pt x="515632" y="1470705"/>
                </a:lnTo>
                <a:lnTo>
                  <a:pt x="515632" y="1472973"/>
                </a:lnTo>
                <a:lnTo>
                  <a:pt x="516312" y="1475241"/>
                </a:lnTo>
                <a:lnTo>
                  <a:pt x="516765" y="1477509"/>
                </a:lnTo>
                <a:lnTo>
                  <a:pt x="517446" y="1479777"/>
                </a:lnTo>
                <a:lnTo>
                  <a:pt x="518579" y="1482044"/>
                </a:lnTo>
                <a:lnTo>
                  <a:pt x="519485" y="1483859"/>
                </a:lnTo>
                <a:lnTo>
                  <a:pt x="520845" y="1485446"/>
                </a:lnTo>
                <a:lnTo>
                  <a:pt x="522432" y="1487260"/>
                </a:lnTo>
                <a:lnTo>
                  <a:pt x="524018" y="1488848"/>
                </a:lnTo>
                <a:lnTo>
                  <a:pt x="525831" y="1490209"/>
                </a:lnTo>
                <a:lnTo>
                  <a:pt x="527645" y="1491569"/>
                </a:lnTo>
                <a:lnTo>
                  <a:pt x="529458" y="1492477"/>
                </a:lnTo>
                <a:lnTo>
                  <a:pt x="531498" y="1493384"/>
                </a:lnTo>
                <a:lnTo>
                  <a:pt x="533764" y="1493837"/>
                </a:lnTo>
                <a:lnTo>
                  <a:pt x="536031" y="1494064"/>
                </a:lnTo>
                <a:lnTo>
                  <a:pt x="538071" y="1494291"/>
                </a:lnTo>
                <a:lnTo>
                  <a:pt x="540564" y="1494064"/>
                </a:lnTo>
                <a:lnTo>
                  <a:pt x="542830" y="1493837"/>
                </a:lnTo>
                <a:lnTo>
                  <a:pt x="545097" y="1493384"/>
                </a:lnTo>
                <a:lnTo>
                  <a:pt x="547137" y="1492477"/>
                </a:lnTo>
                <a:lnTo>
                  <a:pt x="548950" y="1491569"/>
                </a:lnTo>
                <a:lnTo>
                  <a:pt x="550990" y="1490209"/>
                </a:lnTo>
                <a:lnTo>
                  <a:pt x="552576" y="1488848"/>
                </a:lnTo>
                <a:lnTo>
                  <a:pt x="554390" y="1487260"/>
                </a:lnTo>
                <a:lnTo>
                  <a:pt x="555750" y="1485446"/>
                </a:lnTo>
                <a:lnTo>
                  <a:pt x="556883" y="1483859"/>
                </a:lnTo>
                <a:lnTo>
                  <a:pt x="558243" y="1482044"/>
                </a:lnTo>
                <a:lnTo>
                  <a:pt x="558923" y="1479777"/>
                </a:lnTo>
                <a:lnTo>
                  <a:pt x="559829" y="1477509"/>
                </a:lnTo>
                <a:lnTo>
                  <a:pt x="560283" y="1475241"/>
                </a:lnTo>
                <a:lnTo>
                  <a:pt x="560736" y="1472973"/>
                </a:lnTo>
                <a:lnTo>
                  <a:pt x="560736" y="1470705"/>
                </a:lnTo>
                <a:lnTo>
                  <a:pt x="560736" y="1280432"/>
                </a:lnTo>
                <a:lnTo>
                  <a:pt x="560736" y="1277937"/>
                </a:lnTo>
                <a:lnTo>
                  <a:pt x="560283" y="1275669"/>
                </a:lnTo>
                <a:lnTo>
                  <a:pt x="559829" y="1273401"/>
                </a:lnTo>
                <a:lnTo>
                  <a:pt x="558923" y="1271360"/>
                </a:lnTo>
                <a:lnTo>
                  <a:pt x="558243" y="1269092"/>
                </a:lnTo>
                <a:lnTo>
                  <a:pt x="556883" y="1267051"/>
                </a:lnTo>
                <a:lnTo>
                  <a:pt x="555750" y="1265237"/>
                </a:lnTo>
                <a:lnTo>
                  <a:pt x="554390" y="1263876"/>
                </a:lnTo>
                <a:lnTo>
                  <a:pt x="552576" y="1262289"/>
                </a:lnTo>
                <a:lnTo>
                  <a:pt x="550990" y="1260701"/>
                </a:lnTo>
                <a:lnTo>
                  <a:pt x="548950" y="1259567"/>
                </a:lnTo>
                <a:lnTo>
                  <a:pt x="547137" y="1258660"/>
                </a:lnTo>
                <a:lnTo>
                  <a:pt x="545097" y="1257753"/>
                </a:lnTo>
                <a:lnTo>
                  <a:pt x="542830" y="1257300"/>
                </a:lnTo>
                <a:lnTo>
                  <a:pt x="540564" y="1256846"/>
                </a:lnTo>
                <a:lnTo>
                  <a:pt x="538071" y="1256846"/>
                </a:lnTo>
                <a:lnTo>
                  <a:pt x="536031" y="1256846"/>
                </a:lnTo>
                <a:close/>
                <a:moveTo>
                  <a:pt x="397093" y="1256846"/>
                </a:moveTo>
                <a:lnTo>
                  <a:pt x="395054" y="1257300"/>
                </a:lnTo>
                <a:lnTo>
                  <a:pt x="392787" y="1257753"/>
                </a:lnTo>
                <a:lnTo>
                  <a:pt x="390747" y="1258660"/>
                </a:lnTo>
                <a:lnTo>
                  <a:pt x="388707" y="1259567"/>
                </a:lnTo>
                <a:lnTo>
                  <a:pt x="386894" y="1260701"/>
                </a:lnTo>
                <a:lnTo>
                  <a:pt x="385081" y="1262289"/>
                </a:lnTo>
                <a:lnTo>
                  <a:pt x="383494" y="1263876"/>
                </a:lnTo>
                <a:lnTo>
                  <a:pt x="382135" y="1265237"/>
                </a:lnTo>
                <a:lnTo>
                  <a:pt x="381001" y="1267051"/>
                </a:lnTo>
                <a:lnTo>
                  <a:pt x="379641" y="1269092"/>
                </a:lnTo>
                <a:lnTo>
                  <a:pt x="378508" y="1271360"/>
                </a:lnTo>
                <a:lnTo>
                  <a:pt x="378055" y="1273401"/>
                </a:lnTo>
                <a:lnTo>
                  <a:pt x="377375" y="1275669"/>
                </a:lnTo>
                <a:lnTo>
                  <a:pt x="376922" y="1277937"/>
                </a:lnTo>
                <a:lnTo>
                  <a:pt x="376922" y="1280432"/>
                </a:lnTo>
                <a:lnTo>
                  <a:pt x="376922" y="1470705"/>
                </a:lnTo>
                <a:lnTo>
                  <a:pt x="376922" y="1472973"/>
                </a:lnTo>
                <a:lnTo>
                  <a:pt x="377375" y="1475241"/>
                </a:lnTo>
                <a:lnTo>
                  <a:pt x="378055" y="1477509"/>
                </a:lnTo>
                <a:lnTo>
                  <a:pt x="378508" y="1479777"/>
                </a:lnTo>
                <a:lnTo>
                  <a:pt x="379641" y="1482044"/>
                </a:lnTo>
                <a:lnTo>
                  <a:pt x="381001" y="1483859"/>
                </a:lnTo>
                <a:lnTo>
                  <a:pt x="382135" y="1485446"/>
                </a:lnTo>
                <a:lnTo>
                  <a:pt x="383494" y="1487260"/>
                </a:lnTo>
                <a:lnTo>
                  <a:pt x="385081" y="1488848"/>
                </a:lnTo>
                <a:lnTo>
                  <a:pt x="386894" y="1490209"/>
                </a:lnTo>
                <a:lnTo>
                  <a:pt x="388707" y="1491569"/>
                </a:lnTo>
                <a:lnTo>
                  <a:pt x="390747" y="1492477"/>
                </a:lnTo>
                <a:lnTo>
                  <a:pt x="392787" y="1493384"/>
                </a:lnTo>
                <a:lnTo>
                  <a:pt x="395054" y="1493837"/>
                </a:lnTo>
                <a:lnTo>
                  <a:pt x="397093" y="1494064"/>
                </a:lnTo>
                <a:lnTo>
                  <a:pt x="399360" y="1494291"/>
                </a:lnTo>
                <a:lnTo>
                  <a:pt x="401853" y="1494064"/>
                </a:lnTo>
                <a:lnTo>
                  <a:pt x="404120" y="1493837"/>
                </a:lnTo>
                <a:lnTo>
                  <a:pt x="406160" y="1493384"/>
                </a:lnTo>
                <a:lnTo>
                  <a:pt x="408199" y="1492477"/>
                </a:lnTo>
                <a:lnTo>
                  <a:pt x="410239" y="1491569"/>
                </a:lnTo>
                <a:lnTo>
                  <a:pt x="412052" y="1490209"/>
                </a:lnTo>
                <a:lnTo>
                  <a:pt x="413866" y="1488848"/>
                </a:lnTo>
                <a:lnTo>
                  <a:pt x="415452" y="1487260"/>
                </a:lnTo>
                <a:lnTo>
                  <a:pt x="417039" y="1485446"/>
                </a:lnTo>
                <a:lnTo>
                  <a:pt x="418172" y="1483859"/>
                </a:lnTo>
                <a:lnTo>
                  <a:pt x="419305" y="1482044"/>
                </a:lnTo>
                <a:lnTo>
                  <a:pt x="420439" y="1479777"/>
                </a:lnTo>
                <a:lnTo>
                  <a:pt x="421119" y="1477509"/>
                </a:lnTo>
                <a:lnTo>
                  <a:pt x="421572" y="1475241"/>
                </a:lnTo>
                <a:lnTo>
                  <a:pt x="421799" y="1472973"/>
                </a:lnTo>
                <a:lnTo>
                  <a:pt x="422252" y="1470705"/>
                </a:lnTo>
                <a:lnTo>
                  <a:pt x="422252" y="1280432"/>
                </a:lnTo>
                <a:lnTo>
                  <a:pt x="421799" y="1277937"/>
                </a:lnTo>
                <a:lnTo>
                  <a:pt x="421572" y="1275669"/>
                </a:lnTo>
                <a:lnTo>
                  <a:pt x="421119" y="1273401"/>
                </a:lnTo>
                <a:lnTo>
                  <a:pt x="420439" y="1271360"/>
                </a:lnTo>
                <a:lnTo>
                  <a:pt x="419305" y="1269092"/>
                </a:lnTo>
                <a:lnTo>
                  <a:pt x="418172" y="1267051"/>
                </a:lnTo>
                <a:lnTo>
                  <a:pt x="417039" y="1265237"/>
                </a:lnTo>
                <a:lnTo>
                  <a:pt x="415452" y="1263876"/>
                </a:lnTo>
                <a:lnTo>
                  <a:pt x="413866" y="1262289"/>
                </a:lnTo>
                <a:lnTo>
                  <a:pt x="412052" y="1260701"/>
                </a:lnTo>
                <a:lnTo>
                  <a:pt x="410239" y="1259567"/>
                </a:lnTo>
                <a:lnTo>
                  <a:pt x="408199" y="1258660"/>
                </a:lnTo>
                <a:lnTo>
                  <a:pt x="406160" y="1257753"/>
                </a:lnTo>
                <a:lnTo>
                  <a:pt x="404120" y="1257300"/>
                </a:lnTo>
                <a:lnTo>
                  <a:pt x="401853" y="1256846"/>
                </a:lnTo>
                <a:lnTo>
                  <a:pt x="399360" y="1256846"/>
                </a:lnTo>
                <a:lnTo>
                  <a:pt x="397093" y="1256846"/>
                </a:lnTo>
                <a:close/>
                <a:moveTo>
                  <a:pt x="259516" y="1256846"/>
                </a:moveTo>
                <a:lnTo>
                  <a:pt x="257250" y="1257300"/>
                </a:lnTo>
                <a:lnTo>
                  <a:pt x="255210" y="1257753"/>
                </a:lnTo>
                <a:lnTo>
                  <a:pt x="252943" y="1258660"/>
                </a:lnTo>
                <a:lnTo>
                  <a:pt x="250903" y="1259567"/>
                </a:lnTo>
                <a:lnTo>
                  <a:pt x="249090" y="1260701"/>
                </a:lnTo>
                <a:lnTo>
                  <a:pt x="247277" y="1262289"/>
                </a:lnTo>
                <a:lnTo>
                  <a:pt x="245917" y="1263876"/>
                </a:lnTo>
                <a:lnTo>
                  <a:pt x="244330" y="1265237"/>
                </a:lnTo>
                <a:lnTo>
                  <a:pt x="242970" y="1267051"/>
                </a:lnTo>
                <a:lnTo>
                  <a:pt x="242064" y="1269092"/>
                </a:lnTo>
                <a:lnTo>
                  <a:pt x="240931" y="1271360"/>
                </a:lnTo>
                <a:lnTo>
                  <a:pt x="240251" y="1273401"/>
                </a:lnTo>
                <a:lnTo>
                  <a:pt x="239571" y="1275669"/>
                </a:lnTo>
                <a:lnTo>
                  <a:pt x="239344" y="1277937"/>
                </a:lnTo>
                <a:lnTo>
                  <a:pt x="239117" y="1280432"/>
                </a:lnTo>
                <a:lnTo>
                  <a:pt x="239117" y="1470705"/>
                </a:lnTo>
                <a:lnTo>
                  <a:pt x="239344" y="1472973"/>
                </a:lnTo>
                <a:lnTo>
                  <a:pt x="239571" y="1475241"/>
                </a:lnTo>
                <a:lnTo>
                  <a:pt x="240251" y="1477509"/>
                </a:lnTo>
                <a:lnTo>
                  <a:pt x="240931" y="1479777"/>
                </a:lnTo>
                <a:lnTo>
                  <a:pt x="242064" y="1482044"/>
                </a:lnTo>
                <a:lnTo>
                  <a:pt x="242970" y="1483859"/>
                </a:lnTo>
                <a:lnTo>
                  <a:pt x="244330" y="1485446"/>
                </a:lnTo>
                <a:lnTo>
                  <a:pt x="245917" y="1487260"/>
                </a:lnTo>
                <a:lnTo>
                  <a:pt x="247277" y="1488848"/>
                </a:lnTo>
                <a:lnTo>
                  <a:pt x="249090" y="1490209"/>
                </a:lnTo>
                <a:lnTo>
                  <a:pt x="250903" y="1491569"/>
                </a:lnTo>
                <a:lnTo>
                  <a:pt x="252943" y="1492477"/>
                </a:lnTo>
                <a:lnTo>
                  <a:pt x="255210" y="1493384"/>
                </a:lnTo>
                <a:lnTo>
                  <a:pt x="257250" y="1493837"/>
                </a:lnTo>
                <a:lnTo>
                  <a:pt x="259516" y="1494064"/>
                </a:lnTo>
                <a:lnTo>
                  <a:pt x="261782" y="1494291"/>
                </a:lnTo>
                <a:lnTo>
                  <a:pt x="264049" y="1494064"/>
                </a:lnTo>
                <a:lnTo>
                  <a:pt x="266542" y="1493837"/>
                </a:lnTo>
                <a:lnTo>
                  <a:pt x="268582" y="1493384"/>
                </a:lnTo>
                <a:lnTo>
                  <a:pt x="270622" y="1492477"/>
                </a:lnTo>
                <a:lnTo>
                  <a:pt x="272662" y="1491569"/>
                </a:lnTo>
                <a:lnTo>
                  <a:pt x="274475" y="1490209"/>
                </a:lnTo>
                <a:lnTo>
                  <a:pt x="276288" y="1488848"/>
                </a:lnTo>
                <a:lnTo>
                  <a:pt x="277875" y="1487260"/>
                </a:lnTo>
                <a:lnTo>
                  <a:pt x="279008" y="1485446"/>
                </a:lnTo>
                <a:lnTo>
                  <a:pt x="280368" y="1483859"/>
                </a:lnTo>
                <a:lnTo>
                  <a:pt x="281728" y="1482044"/>
                </a:lnTo>
                <a:lnTo>
                  <a:pt x="282635" y="1479777"/>
                </a:lnTo>
                <a:lnTo>
                  <a:pt x="283541" y="1477509"/>
                </a:lnTo>
                <a:lnTo>
                  <a:pt x="283994" y="1475241"/>
                </a:lnTo>
                <a:lnTo>
                  <a:pt x="284221" y="1472973"/>
                </a:lnTo>
                <a:lnTo>
                  <a:pt x="284221" y="1470705"/>
                </a:lnTo>
                <a:lnTo>
                  <a:pt x="284221" y="1280432"/>
                </a:lnTo>
                <a:lnTo>
                  <a:pt x="284221" y="1277937"/>
                </a:lnTo>
                <a:lnTo>
                  <a:pt x="283994" y="1275669"/>
                </a:lnTo>
                <a:lnTo>
                  <a:pt x="283541" y="1273401"/>
                </a:lnTo>
                <a:lnTo>
                  <a:pt x="282635" y="1271360"/>
                </a:lnTo>
                <a:lnTo>
                  <a:pt x="281728" y="1269092"/>
                </a:lnTo>
                <a:lnTo>
                  <a:pt x="280368" y="1267051"/>
                </a:lnTo>
                <a:lnTo>
                  <a:pt x="279008" y="1265237"/>
                </a:lnTo>
                <a:lnTo>
                  <a:pt x="277875" y="1263876"/>
                </a:lnTo>
                <a:lnTo>
                  <a:pt x="276288" y="1262289"/>
                </a:lnTo>
                <a:lnTo>
                  <a:pt x="274475" y="1260701"/>
                </a:lnTo>
                <a:lnTo>
                  <a:pt x="272662" y="1259567"/>
                </a:lnTo>
                <a:lnTo>
                  <a:pt x="270622" y="1258660"/>
                </a:lnTo>
                <a:lnTo>
                  <a:pt x="268582" y="1257753"/>
                </a:lnTo>
                <a:lnTo>
                  <a:pt x="266542" y="1257300"/>
                </a:lnTo>
                <a:lnTo>
                  <a:pt x="264049" y="1256846"/>
                </a:lnTo>
                <a:lnTo>
                  <a:pt x="261782" y="1256846"/>
                </a:lnTo>
                <a:lnTo>
                  <a:pt x="259516" y="1256846"/>
                </a:lnTo>
                <a:close/>
                <a:moveTo>
                  <a:pt x="120805" y="1256846"/>
                </a:moveTo>
                <a:lnTo>
                  <a:pt x="118539" y="1257300"/>
                </a:lnTo>
                <a:lnTo>
                  <a:pt x="116499" y="1257753"/>
                </a:lnTo>
                <a:lnTo>
                  <a:pt x="114006" y="1258660"/>
                </a:lnTo>
                <a:lnTo>
                  <a:pt x="112192" y="1259567"/>
                </a:lnTo>
                <a:lnTo>
                  <a:pt x="110606" y="1260701"/>
                </a:lnTo>
                <a:lnTo>
                  <a:pt x="108793" y="1262289"/>
                </a:lnTo>
                <a:lnTo>
                  <a:pt x="107206" y="1263876"/>
                </a:lnTo>
                <a:lnTo>
                  <a:pt x="105620" y="1265237"/>
                </a:lnTo>
                <a:lnTo>
                  <a:pt x="104260" y="1267051"/>
                </a:lnTo>
                <a:lnTo>
                  <a:pt x="103353" y="1269092"/>
                </a:lnTo>
                <a:lnTo>
                  <a:pt x="102220" y="1271360"/>
                </a:lnTo>
                <a:lnTo>
                  <a:pt x="101540" y="1273401"/>
                </a:lnTo>
                <a:lnTo>
                  <a:pt x="100860" y="1275669"/>
                </a:lnTo>
                <a:lnTo>
                  <a:pt x="100633" y="1277937"/>
                </a:lnTo>
                <a:lnTo>
                  <a:pt x="100407" y="1280432"/>
                </a:lnTo>
                <a:lnTo>
                  <a:pt x="100407" y="1470705"/>
                </a:lnTo>
                <a:lnTo>
                  <a:pt x="100633" y="1472973"/>
                </a:lnTo>
                <a:lnTo>
                  <a:pt x="100860" y="1475241"/>
                </a:lnTo>
                <a:lnTo>
                  <a:pt x="101540" y="1477509"/>
                </a:lnTo>
                <a:lnTo>
                  <a:pt x="102220" y="1479777"/>
                </a:lnTo>
                <a:lnTo>
                  <a:pt x="103353" y="1482044"/>
                </a:lnTo>
                <a:lnTo>
                  <a:pt x="104260" y="1483859"/>
                </a:lnTo>
                <a:lnTo>
                  <a:pt x="105620" y="1485446"/>
                </a:lnTo>
                <a:lnTo>
                  <a:pt x="107206" y="1487260"/>
                </a:lnTo>
                <a:lnTo>
                  <a:pt x="108793" y="1488848"/>
                </a:lnTo>
                <a:lnTo>
                  <a:pt x="110606" y="1490209"/>
                </a:lnTo>
                <a:lnTo>
                  <a:pt x="112192" y="1491569"/>
                </a:lnTo>
                <a:lnTo>
                  <a:pt x="114006" y="1492477"/>
                </a:lnTo>
                <a:lnTo>
                  <a:pt x="116499" y="1493384"/>
                </a:lnTo>
                <a:lnTo>
                  <a:pt x="118539" y="1493837"/>
                </a:lnTo>
                <a:lnTo>
                  <a:pt x="120805" y="1494064"/>
                </a:lnTo>
                <a:lnTo>
                  <a:pt x="123072" y="1494291"/>
                </a:lnTo>
                <a:lnTo>
                  <a:pt x="125338" y="1494064"/>
                </a:lnTo>
                <a:lnTo>
                  <a:pt x="127605" y="1493837"/>
                </a:lnTo>
                <a:lnTo>
                  <a:pt x="129871" y="1493384"/>
                </a:lnTo>
                <a:lnTo>
                  <a:pt x="131911" y="1492477"/>
                </a:lnTo>
                <a:lnTo>
                  <a:pt x="133724" y="1491569"/>
                </a:lnTo>
                <a:lnTo>
                  <a:pt x="135764" y="1490209"/>
                </a:lnTo>
                <a:lnTo>
                  <a:pt x="137351" y="1488848"/>
                </a:lnTo>
                <a:lnTo>
                  <a:pt x="139164" y="1487260"/>
                </a:lnTo>
                <a:lnTo>
                  <a:pt x="140297" y="1485446"/>
                </a:lnTo>
                <a:lnTo>
                  <a:pt x="141657" y="1483859"/>
                </a:lnTo>
                <a:lnTo>
                  <a:pt x="143017" y="1482044"/>
                </a:lnTo>
                <a:lnTo>
                  <a:pt x="143697" y="1479777"/>
                </a:lnTo>
                <a:lnTo>
                  <a:pt x="144604" y="1477509"/>
                </a:lnTo>
                <a:lnTo>
                  <a:pt x="145057" y="1475241"/>
                </a:lnTo>
                <a:lnTo>
                  <a:pt x="145510" y="1472973"/>
                </a:lnTo>
                <a:lnTo>
                  <a:pt x="145510" y="1470705"/>
                </a:lnTo>
                <a:lnTo>
                  <a:pt x="145510" y="1280432"/>
                </a:lnTo>
                <a:lnTo>
                  <a:pt x="145510" y="1277937"/>
                </a:lnTo>
                <a:lnTo>
                  <a:pt x="145057" y="1275669"/>
                </a:lnTo>
                <a:lnTo>
                  <a:pt x="144604" y="1273401"/>
                </a:lnTo>
                <a:lnTo>
                  <a:pt x="143697" y="1271360"/>
                </a:lnTo>
                <a:lnTo>
                  <a:pt x="143017" y="1269092"/>
                </a:lnTo>
                <a:lnTo>
                  <a:pt x="141657" y="1267051"/>
                </a:lnTo>
                <a:lnTo>
                  <a:pt x="140297" y="1265237"/>
                </a:lnTo>
                <a:lnTo>
                  <a:pt x="139164" y="1263876"/>
                </a:lnTo>
                <a:lnTo>
                  <a:pt x="137351" y="1262289"/>
                </a:lnTo>
                <a:lnTo>
                  <a:pt x="135764" y="1260701"/>
                </a:lnTo>
                <a:lnTo>
                  <a:pt x="133724" y="1259567"/>
                </a:lnTo>
                <a:lnTo>
                  <a:pt x="131911" y="1258660"/>
                </a:lnTo>
                <a:lnTo>
                  <a:pt x="129871" y="1257753"/>
                </a:lnTo>
                <a:lnTo>
                  <a:pt x="127605" y="1257300"/>
                </a:lnTo>
                <a:lnTo>
                  <a:pt x="125338" y="1256846"/>
                </a:lnTo>
                <a:lnTo>
                  <a:pt x="123072" y="1256846"/>
                </a:lnTo>
                <a:lnTo>
                  <a:pt x="120805" y="1256846"/>
                </a:lnTo>
                <a:close/>
                <a:moveTo>
                  <a:pt x="41704" y="1201737"/>
                </a:moveTo>
                <a:lnTo>
                  <a:pt x="762229" y="1201737"/>
                </a:lnTo>
                <a:lnTo>
                  <a:pt x="770615" y="1215798"/>
                </a:lnTo>
                <a:lnTo>
                  <a:pt x="779455" y="1230085"/>
                </a:lnTo>
                <a:lnTo>
                  <a:pt x="788521" y="1243692"/>
                </a:lnTo>
                <a:lnTo>
                  <a:pt x="797814" y="1257300"/>
                </a:lnTo>
                <a:lnTo>
                  <a:pt x="807333" y="1270680"/>
                </a:lnTo>
                <a:lnTo>
                  <a:pt x="817079" y="1283834"/>
                </a:lnTo>
                <a:lnTo>
                  <a:pt x="827052" y="1296987"/>
                </a:lnTo>
                <a:lnTo>
                  <a:pt x="837478" y="1309687"/>
                </a:lnTo>
                <a:lnTo>
                  <a:pt x="847904" y="1322387"/>
                </a:lnTo>
                <a:lnTo>
                  <a:pt x="858783" y="1334860"/>
                </a:lnTo>
                <a:lnTo>
                  <a:pt x="869889" y="1347107"/>
                </a:lnTo>
                <a:lnTo>
                  <a:pt x="880995" y="1358900"/>
                </a:lnTo>
                <a:lnTo>
                  <a:pt x="892554" y="1370693"/>
                </a:lnTo>
                <a:lnTo>
                  <a:pt x="904113" y="1382485"/>
                </a:lnTo>
                <a:lnTo>
                  <a:pt x="916352" y="1393598"/>
                </a:lnTo>
                <a:lnTo>
                  <a:pt x="928365" y="1404484"/>
                </a:lnTo>
                <a:lnTo>
                  <a:pt x="940831" y="1415369"/>
                </a:lnTo>
                <a:lnTo>
                  <a:pt x="953070" y="1426255"/>
                </a:lnTo>
                <a:lnTo>
                  <a:pt x="965989" y="1436460"/>
                </a:lnTo>
                <a:lnTo>
                  <a:pt x="978908" y="1446666"/>
                </a:lnTo>
                <a:lnTo>
                  <a:pt x="992281" y="1456418"/>
                </a:lnTo>
                <a:lnTo>
                  <a:pt x="1005426" y="1466169"/>
                </a:lnTo>
                <a:lnTo>
                  <a:pt x="1019025" y="1475468"/>
                </a:lnTo>
                <a:lnTo>
                  <a:pt x="1032851" y="1484539"/>
                </a:lnTo>
                <a:lnTo>
                  <a:pt x="1046677" y="1493610"/>
                </a:lnTo>
                <a:lnTo>
                  <a:pt x="1060956" y="1502002"/>
                </a:lnTo>
                <a:lnTo>
                  <a:pt x="1075235" y="1510393"/>
                </a:lnTo>
                <a:lnTo>
                  <a:pt x="1089741" y="1518330"/>
                </a:lnTo>
                <a:lnTo>
                  <a:pt x="1104473" y="1526041"/>
                </a:lnTo>
                <a:lnTo>
                  <a:pt x="1119205" y="1533525"/>
                </a:lnTo>
                <a:lnTo>
                  <a:pt x="1134164" y="1540782"/>
                </a:lnTo>
                <a:lnTo>
                  <a:pt x="1149350" y="1547812"/>
                </a:lnTo>
                <a:lnTo>
                  <a:pt x="41704" y="1547812"/>
                </a:lnTo>
                <a:lnTo>
                  <a:pt x="37397" y="1547359"/>
                </a:lnTo>
                <a:lnTo>
                  <a:pt x="33091" y="1546905"/>
                </a:lnTo>
                <a:lnTo>
                  <a:pt x="29238" y="1545998"/>
                </a:lnTo>
                <a:lnTo>
                  <a:pt x="25385" y="1544410"/>
                </a:lnTo>
                <a:lnTo>
                  <a:pt x="21759" y="1542596"/>
                </a:lnTo>
                <a:lnTo>
                  <a:pt x="18359" y="1540555"/>
                </a:lnTo>
                <a:lnTo>
                  <a:pt x="15186" y="1538060"/>
                </a:lnTo>
                <a:lnTo>
                  <a:pt x="12239" y="1535339"/>
                </a:lnTo>
                <a:lnTo>
                  <a:pt x="9519" y="1532391"/>
                </a:lnTo>
                <a:lnTo>
                  <a:pt x="7026" y="1529443"/>
                </a:lnTo>
                <a:lnTo>
                  <a:pt x="4986" y="1525814"/>
                </a:lnTo>
                <a:lnTo>
                  <a:pt x="3173" y="1522185"/>
                </a:lnTo>
                <a:lnTo>
                  <a:pt x="2040" y="1518330"/>
                </a:lnTo>
                <a:lnTo>
                  <a:pt x="907" y="1514475"/>
                </a:lnTo>
                <a:lnTo>
                  <a:pt x="227" y="1510393"/>
                </a:lnTo>
                <a:lnTo>
                  <a:pt x="0" y="1505857"/>
                </a:lnTo>
                <a:lnTo>
                  <a:pt x="0" y="1243466"/>
                </a:lnTo>
                <a:lnTo>
                  <a:pt x="227" y="1238930"/>
                </a:lnTo>
                <a:lnTo>
                  <a:pt x="907" y="1234848"/>
                </a:lnTo>
                <a:lnTo>
                  <a:pt x="2040" y="1230992"/>
                </a:lnTo>
                <a:lnTo>
                  <a:pt x="3173" y="1227137"/>
                </a:lnTo>
                <a:lnTo>
                  <a:pt x="4986" y="1223509"/>
                </a:lnTo>
                <a:lnTo>
                  <a:pt x="7026" y="1220107"/>
                </a:lnTo>
                <a:lnTo>
                  <a:pt x="9519" y="1216932"/>
                </a:lnTo>
                <a:lnTo>
                  <a:pt x="12239" y="1213984"/>
                </a:lnTo>
                <a:lnTo>
                  <a:pt x="15186" y="1211262"/>
                </a:lnTo>
                <a:lnTo>
                  <a:pt x="18359" y="1208767"/>
                </a:lnTo>
                <a:lnTo>
                  <a:pt x="21759" y="1206726"/>
                </a:lnTo>
                <a:lnTo>
                  <a:pt x="25385" y="1204912"/>
                </a:lnTo>
                <a:lnTo>
                  <a:pt x="29238" y="1203778"/>
                </a:lnTo>
                <a:lnTo>
                  <a:pt x="33091" y="1202644"/>
                </a:lnTo>
                <a:lnTo>
                  <a:pt x="37397" y="1201964"/>
                </a:lnTo>
                <a:lnTo>
                  <a:pt x="41704" y="1201737"/>
                </a:lnTo>
                <a:close/>
                <a:moveTo>
                  <a:pt x="535684" y="857023"/>
                </a:moveTo>
                <a:lnTo>
                  <a:pt x="533419" y="857476"/>
                </a:lnTo>
                <a:lnTo>
                  <a:pt x="531154" y="857930"/>
                </a:lnTo>
                <a:lnTo>
                  <a:pt x="529116" y="858837"/>
                </a:lnTo>
                <a:lnTo>
                  <a:pt x="527304" y="859744"/>
                </a:lnTo>
                <a:lnTo>
                  <a:pt x="525492" y="860878"/>
                </a:lnTo>
                <a:lnTo>
                  <a:pt x="523680" y="862466"/>
                </a:lnTo>
                <a:lnTo>
                  <a:pt x="522094" y="863826"/>
                </a:lnTo>
                <a:lnTo>
                  <a:pt x="520509" y="865414"/>
                </a:lnTo>
                <a:lnTo>
                  <a:pt x="519150" y="867228"/>
                </a:lnTo>
                <a:lnTo>
                  <a:pt x="518244" y="869269"/>
                </a:lnTo>
                <a:lnTo>
                  <a:pt x="517111" y="871310"/>
                </a:lnTo>
                <a:lnTo>
                  <a:pt x="516432" y="873351"/>
                </a:lnTo>
                <a:lnTo>
                  <a:pt x="515979" y="875846"/>
                </a:lnTo>
                <a:lnTo>
                  <a:pt x="515299" y="878114"/>
                </a:lnTo>
                <a:lnTo>
                  <a:pt x="515299" y="880609"/>
                </a:lnTo>
                <a:lnTo>
                  <a:pt x="515299" y="1070655"/>
                </a:lnTo>
                <a:lnTo>
                  <a:pt x="515299" y="1073150"/>
                </a:lnTo>
                <a:lnTo>
                  <a:pt x="515979" y="1075417"/>
                </a:lnTo>
                <a:lnTo>
                  <a:pt x="516432" y="1077685"/>
                </a:lnTo>
                <a:lnTo>
                  <a:pt x="517111" y="1079953"/>
                </a:lnTo>
                <a:lnTo>
                  <a:pt x="518244" y="1081994"/>
                </a:lnTo>
                <a:lnTo>
                  <a:pt x="519150" y="1083809"/>
                </a:lnTo>
                <a:lnTo>
                  <a:pt x="520509" y="1085623"/>
                </a:lnTo>
                <a:lnTo>
                  <a:pt x="522094" y="1087437"/>
                </a:lnTo>
                <a:lnTo>
                  <a:pt x="523680" y="1089025"/>
                </a:lnTo>
                <a:lnTo>
                  <a:pt x="525492" y="1090385"/>
                </a:lnTo>
                <a:lnTo>
                  <a:pt x="527304" y="1091519"/>
                </a:lnTo>
                <a:lnTo>
                  <a:pt x="529116" y="1092653"/>
                </a:lnTo>
                <a:lnTo>
                  <a:pt x="531154" y="1093334"/>
                </a:lnTo>
                <a:lnTo>
                  <a:pt x="533419" y="1094014"/>
                </a:lnTo>
                <a:lnTo>
                  <a:pt x="535684" y="1094241"/>
                </a:lnTo>
                <a:lnTo>
                  <a:pt x="537723" y="1094467"/>
                </a:lnTo>
                <a:lnTo>
                  <a:pt x="540215" y="1094241"/>
                </a:lnTo>
                <a:lnTo>
                  <a:pt x="542480" y="1094014"/>
                </a:lnTo>
                <a:lnTo>
                  <a:pt x="544745" y="1093334"/>
                </a:lnTo>
                <a:lnTo>
                  <a:pt x="546783" y="1092653"/>
                </a:lnTo>
                <a:lnTo>
                  <a:pt x="548595" y="1091519"/>
                </a:lnTo>
                <a:lnTo>
                  <a:pt x="550634" y="1090385"/>
                </a:lnTo>
                <a:lnTo>
                  <a:pt x="552219" y="1089025"/>
                </a:lnTo>
                <a:lnTo>
                  <a:pt x="554031" y="1087437"/>
                </a:lnTo>
                <a:lnTo>
                  <a:pt x="555390" y="1085623"/>
                </a:lnTo>
                <a:lnTo>
                  <a:pt x="556523" y="1083809"/>
                </a:lnTo>
                <a:lnTo>
                  <a:pt x="557882" y="1081994"/>
                </a:lnTo>
                <a:lnTo>
                  <a:pt x="558561" y="1079953"/>
                </a:lnTo>
                <a:lnTo>
                  <a:pt x="559468" y="1077685"/>
                </a:lnTo>
                <a:lnTo>
                  <a:pt x="559921" y="1075417"/>
                </a:lnTo>
                <a:lnTo>
                  <a:pt x="560374" y="1073150"/>
                </a:lnTo>
                <a:lnTo>
                  <a:pt x="560374" y="1070655"/>
                </a:lnTo>
                <a:lnTo>
                  <a:pt x="560374" y="880609"/>
                </a:lnTo>
                <a:lnTo>
                  <a:pt x="560374" y="878114"/>
                </a:lnTo>
                <a:lnTo>
                  <a:pt x="559921" y="875846"/>
                </a:lnTo>
                <a:lnTo>
                  <a:pt x="559468" y="873351"/>
                </a:lnTo>
                <a:lnTo>
                  <a:pt x="558561" y="871310"/>
                </a:lnTo>
                <a:lnTo>
                  <a:pt x="557882" y="869269"/>
                </a:lnTo>
                <a:lnTo>
                  <a:pt x="556523" y="867228"/>
                </a:lnTo>
                <a:lnTo>
                  <a:pt x="555390" y="865414"/>
                </a:lnTo>
                <a:lnTo>
                  <a:pt x="554031" y="863826"/>
                </a:lnTo>
                <a:lnTo>
                  <a:pt x="552219" y="862466"/>
                </a:lnTo>
                <a:lnTo>
                  <a:pt x="550634" y="860878"/>
                </a:lnTo>
                <a:lnTo>
                  <a:pt x="548595" y="859744"/>
                </a:lnTo>
                <a:lnTo>
                  <a:pt x="546783" y="858837"/>
                </a:lnTo>
                <a:lnTo>
                  <a:pt x="544745" y="857930"/>
                </a:lnTo>
                <a:lnTo>
                  <a:pt x="542480" y="857476"/>
                </a:lnTo>
                <a:lnTo>
                  <a:pt x="540215" y="857023"/>
                </a:lnTo>
                <a:lnTo>
                  <a:pt x="537723" y="857023"/>
                </a:lnTo>
                <a:lnTo>
                  <a:pt x="535684" y="857023"/>
                </a:lnTo>
                <a:close/>
                <a:moveTo>
                  <a:pt x="396837" y="857023"/>
                </a:moveTo>
                <a:lnTo>
                  <a:pt x="394798" y="857476"/>
                </a:lnTo>
                <a:lnTo>
                  <a:pt x="392533" y="857930"/>
                </a:lnTo>
                <a:lnTo>
                  <a:pt x="390495" y="858837"/>
                </a:lnTo>
                <a:lnTo>
                  <a:pt x="388456" y="859744"/>
                </a:lnTo>
                <a:lnTo>
                  <a:pt x="386644" y="860878"/>
                </a:lnTo>
                <a:lnTo>
                  <a:pt x="384832" y="862466"/>
                </a:lnTo>
                <a:lnTo>
                  <a:pt x="383247" y="863826"/>
                </a:lnTo>
                <a:lnTo>
                  <a:pt x="381888" y="865414"/>
                </a:lnTo>
                <a:lnTo>
                  <a:pt x="380755" y="867228"/>
                </a:lnTo>
                <a:lnTo>
                  <a:pt x="379396" y="869269"/>
                </a:lnTo>
                <a:lnTo>
                  <a:pt x="378264" y="871310"/>
                </a:lnTo>
                <a:lnTo>
                  <a:pt x="377810" y="873351"/>
                </a:lnTo>
                <a:lnTo>
                  <a:pt x="377131" y="875846"/>
                </a:lnTo>
                <a:lnTo>
                  <a:pt x="376678" y="878114"/>
                </a:lnTo>
                <a:lnTo>
                  <a:pt x="376678" y="880609"/>
                </a:lnTo>
                <a:lnTo>
                  <a:pt x="376678" y="1070655"/>
                </a:lnTo>
                <a:lnTo>
                  <a:pt x="376678" y="1073150"/>
                </a:lnTo>
                <a:lnTo>
                  <a:pt x="377131" y="1075417"/>
                </a:lnTo>
                <a:lnTo>
                  <a:pt x="377810" y="1077685"/>
                </a:lnTo>
                <a:lnTo>
                  <a:pt x="378264" y="1079953"/>
                </a:lnTo>
                <a:lnTo>
                  <a:pt x="379396" y="1081994"/>
                </a:lnTo>
                <a:lnTo>
                  <a:pt x="380755" y="1083809"/>
                </a:lnTo>
                <a:lnTo>
                  <a:pt x="381888" y="1085623"/>
                </a:lnTo>
                <a:lnTo>
                  <a:pt x="383247" y="1087437"/>
                </a:lnTo>
                <a:lnTo>
                  <a:pt x="384832" y="1089025"/>
                </a:lnTo>
                <a:lnTo>
                  <a:pt x="386644" y="1090385"/>
                </a:lnTo>
                <a:lnTo>
                  <a:pt x="388456" y="1091519"/>
                </a:lnTo>
                <a:lnTo>
                  <a:pt x="390495" y="1092653"/>
                </a:lnTo>
                <a:lnTo>
                  <a:pt x="392533" y="1093334"/>
                </a:lnTo>
                <a:lnTo>
                  <a:pt x="394798" y="1094014"/>
                </a:lnTo>
                <a:lnTo>
                  <a:pt x="396837" y="1094241"/>
                </a:lnTo>
                <a:lnTo>
                  <a:pt x="399102" y="1094467"/>
                </a:lnTo>
                <a:lnTo>
                  <a:pt x="401594" y="1094241"/>
                </a:lnTo>
                <a:lnTo>
                  <a:pt x="403859" y="1094014"/>
                </a:lnTo>
                <a:lnTo>
                  <a:pt x="405897" y="1093334"/>
                </a:lnTo>
                <a:lnTo>
                  <a:pt x="407936" y="1092653"/>
                </a:lnTo>
                <a:lnTo>
                  <a:pt x="409974" y="1091519"/>
                </a:lnTo>
                <a:lnTo>
                  <a:pt x="411786" y="1090385"/>
                </a:lnTo>
                <a:lnTo>
                  <a:pt x="413598" y="1089025"/>
                </a:lnTo>
                <a:lnTo>
                  <a:pt x="415184" y="1087437"/>
                </a:lnTo>
                <a:lnTo>
                  <a:pt x="416769" y="1085623"/>
                </a:lnTo>
                <a:lnTo>
                  <a:pt x="417902" y="1083809"/>
                </a:lnTo>
                <a:lnTo>
                  <a:pt x="419034" y="1081994"/>
                </a:lnTo>
                <a:lnTo>
                  <a:pt x="420167" y="1079953"/>
                </a:lnTo>
                <a:lnTo>
                  <a:pt x="420846" y="1077685"/>
                </a:lnTo>
                <a:lnTo>
                  <a:pt x="421300" y="1075417"/>
                </a:lnTo>
                <a:lnTo>
                  <a:pt x="421526" y="1073150"/>
                </a:lnTo>
                <a:lnTo>
                  <a:pt x="421979" y="1070655"/>
                </a:lnTo>
                <a:lnTo>
                  <a:pt x="421979" y="880609"/>
                </a:lnTo>
                <a:lnTo>
                  <a:pt x="421526" y="878114"/>
                </a:lnTo>
                <a:lnTo>
                  <a:pt x="421300" y="875846"/>
                </a:lnTo>
                <a:lnTo>
                  <a:pt x="420846" y="873351"/>
                </a:lnTo>
                <a:lnTo>
                  <a:pt x="420167" y="871310"/>
                </a:lnTo>
                <a:lnTo>
                  <a:pt x="419034" y="869269"/>
                </a:lnTo>
                <a:lnTo>
                  <a:pt x="417902" y="867228"/>
                </a:lnTo>
                <a:lnTo>
                  <a:pt x="416769" y="865414"/>
                </a:lnTo>
                <a:lnTo>
                  <a:pt x="415184" y="863826"/>
                </a:lnTo>
                <a:lnTo>
                  <a:pt x="413598" y="862466"/>
                </a:lnTo>
                <a:lnTo>
                  <a:pt x="411786" y="860878"/>
                </a:lnTo>
                <a:lnTo>
                  <a:pt x="409974" y="859744"/>
                </a:lnTo>
                <a:lnTo>
                  <a:pt x="407936" y="858837"/>
                </a:lnTo>
                <a:lnTo>
                  <a:pt x="405897" y="857930"/>
                </a:lnTo>
                <a:lnTo>
                  <a:pt x="403859" y="857476"/>
                </a:lnTo>
                <a:lnTo>
                  <a:pt x="401594" y="857023"/>
                </a:lnTo>
                <a:lnTo>
                  <a:pt x="399102" y="857023"/>
                </a:lnTo>
                <a:lnTo>
                  <a:pt x="396837" y="857023"/>
                </a:lnTo>
                <a:close/>
                <a:moveTo>
                  <a:pt x="259348" y="857023"/>
                </a:moveTo>
                <a:lnTo>
                  <a:pt x="257083" y="857476"/>
                </a:lnTo>
                <a:lnTo>
                  <a:pt x="255045" y="857930"/>
                </a:lnTo>
                <a:lnTo>
                  <a:pt x="252780" y="858837"/>
                </a:lnTo>
                <a:lnTo>
                  <a:pt x="250741" y="859744"/>
                </a:lnTo>
                <a:lnTo>
                  <a:pt x="248929" y="860878"/>
                </a:lnTo>
                <a:lnTo>
                  <a:pt x="247117" y="862466"/>
                </a:lnTo>
                <a:lnTo>
                  <a:pt x="245758" y="863826"/>
                </a:lnTo>
                <a:lnTo>
                  <a:pt x="244172" y="865414"/>
                </a:lnTo>
                <a:lnTo>
                  <a:pt x="242813" y="867228"/>
                </a:lnTo>
                <a:lnTo>
                  <a:pt x="241907" y="869269"/>
                </a:lnTo>
                <a:lnTo>
                  <a:pt x="240775" y="871310"/>
                </a:lnTo>
                <a:lnTo>
                  <a:pt x="240095" y="873351"/>
                </a:lnTo>
                <a:lnTo>
                  <a:pt x="239416" y="875846"/>
                </a:lnTo>
                <a:lnTo>
                  <a:pt x="239189" y="878114"/>
                </a:lnTo>
                <a:lnTo>
                  <a:pt x="238963" y="880609"/>
                </a:lnTo>
                <a:lnTo>
                  <a:pt x="238963" y="1070655"/>
                </a:lnTo>
                <a:lnTo>
                  <a:pt x="239189" y="1073150"/>
                </a:lnTo>
                <a:lnTo>
                  <a:pt x="239416" y="1075417"/>
                </a:lnTo>
                <a:lnTo>
                  <a:pt x="240095" y="1077685"/>
                </a:lnTo>
                <a:lnTo>
                  <a:pt x="240775" y="1079953"/>
                </a:lnTo>
                <a:lnTo>
                  <a:pt x="241907" y="1081994"/>
                </a:lnTo>
                <a:lnTo>
                  <a:pt x="242813" y="1083809"/>
                </a:lnTo>
                <a:lnTo>
                  <a:pt x="244172" y="1085623"/>
                </a:lnTo>
                <a:lnTo>
                  <a:pt x="245758" y="1087437"/>
                </a:lnTo>
                <a:lnTo>
                  <a:pt x="247117" y="1089025"/>
                </a:lnTo>
                <a:lnTo>
                  <a:pt x="248929" y="1090385"/>
                </a:lnTo>
                <a:lnTo>
                  <a:pt x="250741" y="1091519"/>
                </a:lnTo>
                <a:lnTo>
                  <a:pt x="252780" y="1092653"/>
                </a:lnTo>
                <a:lnTo>
                  <a:pt x="255045" y="1093334"/>
                </a:lnTo>
                <a:lnTo>
                  <a:pt x="257083" y="1094014"/>
                </a:lnTo>
                <a:lnTo>
                  <a:pt x="259348" y="1094241"/>
                </a:lnTo>
                <a:lnTo>
                  <a:pt x="261613" y="1094467"/>
                </a:lnTo>
                <a:lnTo>
                  <a:pt x="263878" y="1094241"/>
                </a:lnTo>
                <a:lnTo>
                  <a:pt x="266370" y="1094014"/>
                </a:lnTo>
                <a:lnTo>
                  <a:pt x="268409" y="1093334"/>
                </a:lnTo>
                <a:lnTo>
                  <a:pt x="270447" y="1092653"/>
                </a:lnTo>
                <a:lnTo>
                  <a:pt x="272486" y="1091519"/>
                </a:lnTo>
                <a:lnTo>
                  <a:pt x="274298" y="1090385"/>
                </a:lnTo>
                <a:lnTo>
                  <a:pt x="276110" y="1089025"/>
                </a:lnTo>
                <a:lnTo>
                  <a:pt x="277695" y="1087437"/>
                </a:lnTo>
                <a:lnTo>
                  <a:pt x="278828" y="1085623"/>
                </a:lnTo>
                <a:lnTo>
                  <a:pt x="280187" y="1083809"/>
                </a:lnTo>
                <a:lnTo>
                  <a:pt x="281546" y="1081994"/>
                </a:lnTo>
                <a:lnTo>
                  <a:pt x="282452" y="1079953"/>
                </a:lnTo>
                <a:lnTo>
                  <a:pt x="283358" y="1077685"/>
                </a:lnTo>
                <a:lnTo>
                  <a:pt x="283811" y="1075417"/>
                </a:lnTo>
                <a:lnTo>
                  <a:pt x="284037" y="1073150"/>
                </a:lnTo>
                <a:lnTo>
                  <a:pt x="284037" y="1070655"/>
                </a:lnTo>
                <a:lnTo>
                  <a:pt x="284037" y="880609"/>
                </a:lnTo>
                <a:lnTo>
                  <a:pt x="284037" y="878114"/>
                </a:lnTo>
                <a:lnTo>
                  <a:pt x="283811" y="875846"/>
                </a:lnTo>
                <a:lnTo>
                  <a:pt x="283358" y="873351"/>
                </a:lnTo>
                <a:lnTo>
                  <a:pt x="282452" y="871310"/>
                </a:lnTo>
                <a:lnTo>
                  <a:pt x="281546" y="869269"/>
                </a:lnTo>
                <a:lnTo>
                  <a:pt x="280187" y="867228"/>
                </a:lnTo>
                <a:lnTo>
                  <a:pt x="278828" y="865414"/>
                </a:lnTo>
                <a:lnTo>
                  <a:pt x="277695" y="863826"/>
                </a:lnTo>
                <a:lnTo>
                  <a:pt x="276110" y="862466"/>
                </a:lnTo>
                <a:lnTo>
                  <a:pt x="274298" y="860878"/>
                </a:lnTo>
                <a:lnTo>
                  <a:pt x="272486" y="859744"/>
                </a:lnTo>
                <a:lnTo>
                  <a:pt x="270447" y="858837"/>
                </a:lnTo>
                <a:lnTo>
                  <a:pt x="268409" y="857930"/>
                </a:lnTo>
                <a:lnTo>
                  <a:pt x="266370" y="857476"/>
                </a:lnTo>
                <a:lnTo>
                  <a:pt x="263878" y="857023"/>
                </a:lnTo>
                <a:lnTo>
                  <a:pt x="261613" y="857023"/>
                </a:lnTo>
                <a:lnTo>
                  <a:pt x="259348" y="857023"/>
                </a:lnTo>
                <a:close/>
                <a:moveTo>
                  <a:pt x="120727" y="857023"/>
                </a:moveTo>
                <a:lnTo>
                  <a:pt x="118462" y="857476"/>
                </a:lnTo>
                <a:lnTo>
                  <a:pt x="116424" y="857930"/>
                </a:lnTo>
                <a:lnTo>
                  <a:pt x="113932" y="858837"/>
                </a:lnTo>
                <a:lnTo>
                  <a:pt x="112120" y="859744"/>
                </a:lnTo>
                <a:lnTo>
                  <a:pt x="110535" y="860878"/>
                </a:lnTo>
                <a:lnTo>
                  <a:pt x="108722" y="862466"/>
                </a:lnTo>
                <a:lnTo>
                  <a:pt x="107137" y="863826"/>
                </a:lnTo>
                <a:lnTo>
                  <a:pt x="105551" y="865414"/>
                </a:lnTo>
                <a:lnTo>
                  <a:pt x="104192" y="867228"/>
                </a:lnTo>
                <a:lnTo>
                  <a:pt x="103286" y="869269"/>
                </a:lnTo>
                <a:lnTo>
                  <a:pt x="102154" y="871310"/>
                </a:lnTo>
                <a:lnTo>
                  <a:pt x="101474" y="873351"/>
                </a:lnTo>
                <a:lnTo>
                  <a:pt x="100795" y="875846"/>
                </a:lnTo>
                <a:lnTo>
                  <a:pt x="100568" y="878114"/>
                </a:lnTo>
                <a:lnTo>
                  <a:pt x="100342" y="880609"/>
                </a:lnTo>
                <a:lnTo>
                  <a:pt x="100342" y="1070655"/>
                </a:lnTo>
                <a:lnTo>
                  <a:pt x="100568" y="1073150"/>
                </a:lnTo>
                <a:lnTo>
                  <a:pt x="100795" y="1075417"/>
                </a:lnTo>
                <a:lnTo>
                  <a:pt x="101474" y="1077685"/>
                </a:lnTo>
                <a:lnTo>
                  <a:pt x="102154" y="1079953"/>
                </a:lnTo>
                <a:lnTo>
                  <a:pt x="103286" y="1081994"/>
                </a:lnTo>
                <a:lnTo>
                  <a:pt x="104192" y="1083809"/>
                </a:lnTo>
                <a:lnTo>
                  <a:pt x="105551" y="1085623"/>
                </a:lnTo>
                <a:lnTo>
                  <a:pt x="107137" y="1087437"/>
                </a:lnTo>
                <a:lnTo>
                  <a:pt x="108722" y="1089025"/>
                </a:lnTo>
                <a:lnTo>
                  <a:pt x="110535" y="1090385"/>
                </a:lnTo>
                <a:lnTo>
                  <a:pt x="112120" y="1091519"/>
                </a:lnTo>
                <a:lnTo>
                  <a:pt x="113932" y="1092653"/>
                </a:lnTo>
                <a:lnTo>
                  <a:pt x="116424" y="1093334"/>
                </a:lnTo>
                <a:lnTo>
                  <a:pt x="118462" y="1094014"/>
                </a:lnTo>
                <a:lnTo>
                  <a:pt x="120727" y="1094241"/>
                </a:lnTo>
                <a:lnTo>
                  <a:pt x="122992" y="1094467"/>
                </a:lnTo>
                <a:lnTo>
                  <a:pt x="125257" y="1094241"/>
                </a:lnTo>
                <a:lnTo>
                  <a:pt x="127522" y="1094014"/>
                </a:lnTo>
                <a:lnTo>
                  <a:pt x="129787" y="1093334"/>
                </a:lnTo>
                <a:lnTo>
                  <a:pt x="131826" y="1092653"/>
                </a:lnTo>
                <a:lnTo>
                  <a:pt x="133638" y="1091519"/>
                </a:lnTo>
                <a:lnTo>
                  <a:pt x="135677" y="1090385"/>
                </a:lnTo>
                <a:lnTo>
                  <a:pt x="137262" y="1089025"/>
                </a:lnTo>
                <a:lnTo>
                  <a:pt x="139074" y="1087437"/>
                </a:lnTo>
                <a:lnTo>
                  <a:pt x="140207" y="1085623"/>
                </a:lnTo>
                <a:lnTo>
                  <a:pt x="141566" y="1083809"/>
                </a:lnTo>
                <a:lnTo>
                  <a:pt x="142925" y="1081994"/>
                </a:lnTo>
                <a:lnTo>
                  <a:pt x="143604" y="1079953"/>
                </a:lnTo>
                <a:lnTo>
                  <a:pt x="144510" y="1077685"/>
                </a:lnTo>
                <a:lnTo>
                  <a:pt x="144963" y="1075417"/>
                </a:lnTo>
                <a:lnTo>
                  <a:pt x="145416" y="1073150"/>
                </a:lnTo>
                <a:lnTo>
                  <a:pt x="145416" y="1070655"/>
                </a:lnTo>
                <a:lnTo>
                  <a:pt x="145416" y="880609"/>
                </a:lnTo>
                <a:lnTo>
                  <a:pt x="145416" y="878114"/>
                </a:lnTo>
                <a:lnTo>
                  <a:pt x="144963" y="875846"/>
                </a:lnTo>
                <a:lnTo>
                  <a:pt x="144510" y="873351"/>
                </a:lnTo>
                <a:lnTo>
                  <a:pt x="143604" y="871310"/>
                </a:lnTo>
                <a:lnTo>
                  <a:pt x="142925" y="869269"/>
                </a:lnTo>
                <a:lnTo>
                  <a:pt x="141566" y="867228"/>
                </a:lnTo>
                <a:lnTo>
                  <a:pt x="140207" y="865414"/>
                </a:lnTo>
                <a:lnTo>
                  <a:pt x="139074" y="863826"/>
                </a:lnTo>
                <a:lnTo>
                  <a:pt x="137262" y="862466"/>
                </a:lnTo>
                <a:lnTo>
                  <a:pt x="135677" y="860878"/>
                </a:lnTo>
                <a:lnTo>
                  <a:pt x="133638" y="859744"/>
                </a:lnTo>
                <a:lnTo>
                  <a:pt x="131826" y="858837"/>
                </a:lnTo>
                <a:lnTo>
                  <a:pt x="129787" y="857930"/>
                </a:lnTo>
                <a:lnTo>
                  <a:pt x="127522" y="857476"/>
                </a:lnTo>
                <a:lnTo>
                  <a:pt x="125257" y="857023"/>
                </a:lnTo>
                <a:lnTo>
                  <a:pt x="122992" y="857023"/>
                </a:lnTo>
                <a:lnTo>
                  <a:pt x="120727" y="857023"/>
                </a:lnTo>
                <a:close/>
                <a:moveTo>
                  <a:pt x="41677" y="801687"/>
                </a:moveTo>
                <a:lnTo>
                  <a:pt x="646219" y="801687"/>
                </a:lnTo>
                <a:lnTo>
                  <a:pt x="646445" y="813480"/>
                </a:lnTo>
                <a:lnTo>
                  <a:pt x="647352" y="825046"/>
                </a:lnTo>
                <a:lnTo>
                  <a:pt x="648031" y="836612"/>
                </a:lnTo>
                <a:lnTo>
                  <a:pt x="648711" y="847951"/>
                </a:lnTo>
                <a:lnTo>
                  <a:pt x="649843" y="859291"/>
                </a:lnTo>
                <a:lnTo>
                  <a:pt x="651202" y="870857"/>
                </a:lnTo>
                <a:lnTo>
                  <a:pt x="653920" y="893309"/>
                </a:lnTo>
                <a:lnTo>
                  <a:pt x="657318" y="915760"/>
                </a:lnTo>
                <a:lnTo>
                  <a:pt x="661395" y="937985"/>
                </a:lnTo>
                <a:lnTo>
                  <a:pt x="665925" y="960210"/>
                </a:lnTo>
                <a:lnTo>
                  <a:pt x="670908" y="981982"/>
                </a:lnTo>
                <a:lnTo>
                  <a:pt x="676797" y="1003526"/>
                </a:lnTo>
                <a:lnTo>
                  <a:pt x="683139" y="1024844"/>
                </a:lnTo>
                <a:lnTo>
                  <a:pt x="689708" y="1045935"/>
                </a:lnTo>
                <a:lnTo>
                  <a:pt x="697183" y="1066800"/>
                </a:lnTo>
                <a:lnTo>
                  <a:pt x="705337" y="1087437"/>
                </a:lnTo>
                <a:lnTo>
                  <a:pt x="713491" y="1107848"/>
                </a:lnTo>
                <a:lnTo>
                  <a:pt x="722551" y="1128032"/>
                </a:lnTo>
                <a:lnTo>
                  <a:pt x="731838" y="1147762"/>
                </a:lnTo>
                <a:lnTo>
                  <a:pt x="41677" y="1147762"/>
                </a:lnTo>
                <a:lnTo>
                  <a:pt x="37373" y="1147535"/>
                </a:lnTo>
                <a:lnTo>
                  <a:pt x="33070" y="1147082"/>
                </a:lnTo>
                <a:lnTo>
                  <a:pt x="29219" y="1145948"/>
                </a:lnTo>
                <a:lnTo>
                  <a:pt x="25369" y="1144587"/>
                </a:lnTo>
                <a:lnTo>
                  <a:pt x="21745" y="1142773"/>
                </a:lnTo>
                <a:lnTo>
                  <a:pt x="18347" y="1140505"/>
                </a:lnTo>
                <a:lnTo>
                  <a:pt x="15176" y="1138237"/>
                </a:lnTo>
                <a:lnTo>
                  <a:pt x="12231" y="1135742"/>
                </a:lnTo>
                <a:lnTo>
                  <a:pt x="9513" y="1132567"/>
                </a:lnTo>
                <a:lnTo>
                  <a:pt x="7022" y="1129619"/>
                </a:lnTo>
                <a:lnTo>
                  <a:pt x="4983" y="1125991"/>
                </a:lnTo>
                <a:lnTo>
                  <a:pt x="3171" y="1122362"/>
                </a:lnTo>
                <a:lnTo>
                  <a:pt x="2039" y="1118507"/>
                </a:lnTo>
                <a:lnTo>
                  <a:pt x="906" y="1114651"/>
                </a:lnTo>
                <a:lnTo>
                  <a:pt x="226" y="1110342"/>
                </a:lnTo>
                <a:lnTo>
                  <a:pt x="0" y="1106034"/>
                </a:lnTo>
                <a:lnTo>
                  <a:pt x="0" y="843642"/>
                </a:lnTo>
                <a:lnTo>
                  <a:pt x="226" y="839334"/>
                </a:lnTo>
                <a:lnTo>
                  <a:pt x="906" y="835025"/>
                </a:lnTo>
                <a:lnTo>
                  <a:pt x="2039" y="831169"/>
                </a:lnTo>
                <a:lnTo>
                  <a:pt x="3171" y="827314"/>
                </a:lnTo>
                <a:lnTo>
                  <a:pt x="4983" y="823685"/>
                </a:lnTo>
                <a:lnTo>
                  <a:pt x="7022" y="820284"/>
                </a:lnTo>
                <a:lnTo>
                  <a:pt x="9513" y="816882"/>
                </a:lnTo>
                <a:lnTo>
                  <a:pt x="12231" y="814160"/>
                </a:lnTo>
                <a:lnTo>
                  <a:pt x="15176" y="811212"/>
                </a:lnTo>
                <a:lnTo>
                  <a:pt x="18347" y="808944"/>
                </a:lnTo>
                <a:lnTo>
                  <a:pt x="21745" y="806903"/>
                </a:lnTo>
                <a:lnTo>
                  <a:pt x="25369" y="805089"/>
                </a:lnTo>
                <a:lnTo>
                  <a:pt x="29219" y="803728"/>
                </a:lnTo>
                <a:lnTo>
                  <a:pt x="33070" y="802821"/>
                </a:lnTo>
                <a:lnTo>
                  <a:pt x="37373" y="801914"/>
                </a:lnTo>
                <a:lnTo>
                  <a:pt x="41677" y="801687"/>
                </a:lnTo>
                <a:close/>
                <a:moveTo>
                  <a:pt x="535686" y="454968"/>
                </a:moveTo>
                <a:lnTo>
                  <a:pt x="533420" y="455649"/>
                </a:lnTo>
                <a:lnTo>
                  <a:pt x="531155" y="456103"/>
                </a:lnTo>
                <a:lnTo>
                  <a:pt x="529117" y="456784"/>
                </a:lnTo>
                <a:lnTo>
                  <a:pt x="527305" y="457918"/>
                </a:lnTo>
                <a:lnTo>
                  <a:pt x="525493" y="459280"/>
                </a:lnTo>
                <a:lnTo>
                  <a:pt x="523681" y="460415"/>
                </a:lnTo>
                <a:lnTo>
                  <a:pt x="522095" y="462003"/>
                </a:lnTo>
                <a:lnTo>
                  <a:pt x="520510" y="463592"/>
                </a:lnTo>
                <a:lnTo>
                  <a:pt x="519151" y="465634"/>
                </a:lnTo>
                <a:lnTo>
                  <a:pt x="518245" y="467450"/>
                </a:lnTo>
                <a:lnTo>
                  <a:pt x="517112" y="469492"/>
                </a:lnTo>
                <a:lnTo>
                  <a:pt x="516433" y="471761"/>
                </a:lnTo>
                <a:lnTo>
                  <a:pt x="515980" y="473804"/>
                </a:lnTo>
                <a:lnTo>
                  <a:pt x="515300" y="476527"/>
                </a:lnTo>
                <a:lnTo>
                  <a:pt x="515300" y="478796"/>
                </a:lnTo>
                <a:lnTo>
                  <a:pt x="515300" y="668967"/>
                </a:lnTo>
                <a:lnTo>
                  <a:pt x="515300" y="671237"/>
                </a:lnTo>
                <a:lnTo>
                  <a:pt x="515980" y="673960"/>
                </a:lnTo>
                <a:lnTo>
                  <a:pt x="516433" y="676002"/>
                </a:lnTo>
                <a:lnTo>
                  <a:pt x="517112" y="678272"/>
                </a:lnTo>
                <a:lnTo>
                  <a:pt x="518245" y="680314"/>
                </a:lnTo>
                <a:lnTo>
                  <a:pt x="519151" y="682357"/>
                </a:lnTo>
                <a:lnTo>
                  <a:pt x="520510" y="684172"/>
                </a:lnTo>
                <a:lnTo>
                  <a:pt x="522095" y="685761"/>
                </a:lnTo>
                <a:lnTo>
                  <a:pt x="523681" y="687349"/>
                </a:lnTo>
                <a:lnTo>
                  <a:pt x="525493" y="688711"/>
                </a:lnTo>
                <a:lnTo>
                  <a:pt x="527305" y="689845"/>
                </a:lnTo>
                <a:lnTo>
                  <a:pt x="529117" y="690980"/>
                </a:lnTo>
                <a:lnTo>
                  <a:pt x="531155" y="691661"/>
                </a:lnTo>
                <a:lnTo>
                  <a:pt x="533420" y="692115"/>
                </a:lnTo>
                <a:lnTo>
                  <a:pt x="535686" y="692796"/>
                </a:lnTo>
                <a:lnTo>
                  <a:pt x="537724" y="692796"/>
                </a:lnTo>
                <a:lnTo>
                  <a:pt x="540216" y="692796"/>
                </a:lnTo>
                <a:lnTo>
                  <a:pt x="542481" y="692115"/>
                </a:lnTo>
                <a:lnTo>
                  <a:pt x="544746" y="691661"/>
                </a:lnTo>
                <a:lnTo>
                  <a:pt x="546784" y="690980"/>
                </a:lnTo>
                <a:lnTo>
                  <a:pt x="548596" y="689845"/>
                </a:lnTo>
                <a:lnTo>
                  <a:pt x="550635" y="688711"/>
                </a:lnTo>
                <a:lnTo>
                  <a:pt x="552220" y="687349"/>
                </a:lnTo>
                <a:lnTo>
                  <a:pt x="554033" y="685761"/>
                </a:lnTo>
                <a:lnTo>
                  <a:pt x="555392" y="684172"/>
                </a:lnTo>
                <a:lnTo>
                  <a:pt x="556524" y="682357"/>
                </a:lnTo>
                <a:lnTo>
                  <a:pt x="557883" y="680314"/>
                </a:lnTo>
                <a:lnTo>
                  <a:pt x="558563" y="678272"/>
                </a:lnTo>
                <a:lnTo>
                  <a:pt x="559469" y="676002"/>
                </a:lnTo>
                <a:lnTo>
                  <a:pt x="559922" y="673960"/>
                </a:lnTo>
                <a:lnTo>
                  <a:pt x="560375" y="671237"/>
                </a:lnTo>
                <a:lnTo>
                  <a:pt x="560375" y="668967"/>
                </a:lnTo>
                <a:lnTo>
                  <a:pt x="560375" y="478796"/>
                </a:lnTo>
                <a:lnTo>
                  <a:pt x="560375" y="476527"/>
                </a:lnTo>
                <a:lnTo>
                  <a:pt x="559922" y="473804"/>
                </a:lnTo>
                <a:lnTo>
                  <a:pt x="559469" y="471761"/>
                </a:lnTo>
                <a:lnTo>
                  <a:pt x="558563" y="469492"/>
                </a:lnTo>
                <a:lnTo>
                  <a:pt x="557883" y="467450"/>
                </a:lnTo>
                <a:lnTo>
                  <a:pt x="556524" y="465634"/>
                </a:lnTo>
                <a:lnTo>
                  <a:pt x="555392" y="463592"/>
                </a:lnTo>
                <a:lnTo>
                  <a:pt x="554033" y="462003"/>
                </a:lnTo>
                <a:lnTo>
                  <a:pt x="552220" y="460415"/>
                </a:lnTo>
                <a:lnTo>
                  <a:pt x="550635" y="459280"/>
                </a:lnTo>
                <a:lnTo>
                  <a:pt x="548596" y="457918"/>
                </a:lnTo>
                <a:lnTo>
                  <a:pt x="546784" y="456784"/>
                </a:lnTo>
                <a:lnTo>
                  <a:pt x="544746" y="456103"/>
                </a:lnTo>
                <a:lnTo>
                  <a:pt x="542481" y="455649"/>
                </a:lnTo>
                <a:lnTo>
                  <a:pt x="540216" y="454968"/>
                </a:lnTo>
                <a:lnTo>
                  <a:pt x="537724" y="454968"/>
                </a:lnTo>
                <a:lnTo>
                  <a:pt x="535686" y="454968"/>
                </a:lnTo>
                <a:close/>
                <a:moveTo>
                  <a:pt x="396838" y="454968"/>
                </a:moveTo>
                <a:lnTo>
                  <a:pt x="394799" y="455649"/>
                </a:lnTo>
                <a:lnTo>
                  <a:pt x="392534" y="456103"/>
                </a:lnTo>
                <a:lnTo>
                  <a:pt x="390496" y="456784"/>
                </a:lnTo>
                <a:lnTo>
                  <a:pt x="388457" y="457918"/>
                </a:lnTo>
                <a:lnTo>
                  <a:pt x="386645" y="459280"/>
                </a:lnTo>
                <a:lnTo>
                  <a:pt x="384833" y="460415"/>
                </a:lnTo>
                <a:lnTo>
                  <a:pt x="383247" y="462003"/>
                </a:lnTo>
                <a:lnTo>
                  <a:pt x="381888" y="463592"/>
                </a:lnTo>
                <a:lnTo>
                  <a:pt x="380756" y="465634"/>
                </a:lnTo>
                <a:lnTo>
                  <a:pt x="379397" y="467450"/>
                </a:lnTo>
                <a:lnTo>
                  <a:pt x="378264" y="469492"/>
                </a:lnTo>
                <a:lnTo>
                  <a:pt x="377811" y="471761"/>
                </a:lnTo>
                <a:lnTo>
                  <a:pt x="377132" y="473804"/>
                </a:lnTo>
                <a:lnTo>
                  <a:pt x="376679" y="476527"/>
                </a:lnTo>
                <a:lnTo>
                  <a:pt x="376679" y="478796"/>
                </a:lnTo>
                <a:lnTo>
                  <a:pt x="376679" y="668967"/>
                </a:lnTo>
                <a:lnTo>
                  <a:pt x="376679" y="671237"/>
                </a:lnTo>
                <a:lnTo>
                  <a:pt x="377132" y="673960"/>
                </a:lnTo>
                <a:lnTo>
                  <a:pt x="377811" y="676002"/>
                </a:lnTo>
                <a:lnTo>
                  <a:pt x="378264" y="678272"/>
                </a:lnTo>
                <a:lnTo>
                  <a:pt x="379397" y="680314"/>
                </a:lnTo>
                <a:lnTo>
                  <a:pt x="380756" y="682357"/>
                </a:lnTo>
                <a:lnTo>
                  <a:pt x="381888" y="684172"/>
                </a:lnTo>
                <a:lnTo>
                  <a:pt x="383247" y="685761"/>
                </a:lnTo>
                <a:lnTo>
                  <a:pt x="384833" y="687349"/>
                </a:lnTo>
                <a:lnTo>
                  <a:pt x="386645" y="688711"/>
                </a:lnTo>
                <a:lnTo>
                  <a:pt x="388457" y="689845"/>
                </a:lnTo>
                <a:lnTo>
                  <a:pt x="390496" y="690980"/>
                </a:lnTo>
                <a:lnTo>
                  <a:pt x="392534" y="691661"/>
                </a:lnTo>
                <a:lnTo>
                  <a:pt x="394799" y="692115"/>
                </a:lnTo>
                <a:lnTo>
                  <a:pt x="396838" y="692796"/>
                </a:lnTo>
                <a:lnTo>
                  <a:pt x="399103" y="692796"/>
                </a:lnTo>
                <a:lnTo>
                  <a:pt x="401595" y="692796"/>
                </a:lnTo>
                <a:lnTo>
                  <a:pt x="403859" y="692115"/>
                </a:lnTo>
                <a:lnTo>
                  <a:pt x="405898" y="691661"/>
                </a:lnTo>
                <a:lnTo>
                  <a:pt x="407937" y="690980"/>
                </a:lnTo>
                <a:lnTo>
                  <a:pt x="409975" y="689845"/>
                </a:lnTo>
                <a:lnTo>
                  <a:pt x="411787" y="688711"/>
                </a:lnTo>
                <a:lnTo>
                  <a:pt x="413599" y="687349"/>
                </a:lnTo>
                <a:lnTo>
                  <a:pt x="415185" y="685761"/>
                </a:lnTo>
                <a:lnTo>
                  <a:pt x="416770" y="684172"/>
                </a:lnTo>
                <a:lnTo>
                  <a:pt x="417903" y="682357"/>
                </a:lnTo>
                <a:lnTo>
                  <a:pt x="419035" y="680314"/>
                </a:lnTo>
                <a:lnTo>
                  <a:pt x="420168" y="678272"/>
                </a:lnTo>
                <a:lnTo>
                  <a:pt x="420847" y="676002"/>
                </a:lnTo>
                <a:lnTo>
                  <a:pt x="421300" y="673960"/>
                </a:lnTo>
                <a:lnTo>
                  <a:pt x="421527" y="671237"/>
                </a:lnTo>
                <a:lnTo>
                  <a:pt x="421980" y="668967"/>
                </a:lnTo>
                <a:lnTo>
                  <a:pt x="421980" y="478796"/>
                </a:lnTo>
                <a:lnTo>
                  <a:pt x="421527" y="476527"/>
                </a:lnTo>
                <a:lnTo>
                  <a:pt x="421300" y="473804"/>
                </a:lnTo>
                <a:lnTo>
                  <a:pt x="420847" y="471761"/>
                </a:lnTo>
                <a:lnTo>
                  <a:pt x="420168" y="469492"/>
                </a:lnTo>
                <a:lnTo>
                  <a:pt x="419035" y="467450"/>
                </a:lnTo>
                <a:lnTo>
                  <a:pt x="417903" y="465634"/>
                </a:lnTo>
                <a:lnTo>
                  <a:pt x="416770" y="463592"/>
                </a:lnTo>
                <a:lnTo>
                  <a:pt x="415185" y="462003"/>
                </a:lnTo>
                <a:lnTo>
                  <a:pt x="413599" y="460415"/>
                </a:lnTo>
                <a:lnTo>
                  <a:pt x="411787" y="459280"/>
                </a:lnTo>
                <a:lnTo>
                  <a:pt x="409975" y="457918"/>
                </a:lnTo>
                <a:lnTo>
                  <a:pt x="407937" y="456784"/>
                </a:lnTo>
                <a:lnTo>
                  <a:pt x="405898" y="456103"/>
                </a:lnTo>
                <a:lnTo>
                  <a:pt x="403859" y="455649"/>
                </a:lnTo>
                <a:lnTo>
                  <a:pt x="401595" y="454968"/>
                </a:lnTo>
                <a:lnTo>
                  <a:pt x="399103" y="454968"/>
                </a:lnTo>
                <a:lnTo>
                  <a:pt x="396838" y="454968"/>
                </a:lnTo>
                <a:close/>
                <a:moveTo>
                  <a:pt x="259349" y="454968"/>
                </a:moveTo>
                <a:lnTo>
                  <a:pt x="257084" y="455649"/>
                </a:lnTo>
                <a:lnTo>
                  <a:pt x="255045" y="456103"/>
                </a:lnTo>
                <a:lnTo>
                  <a:pt x="252780" y="456784"/>
                </a:lnTo>
                <a:lnTo>
                  <a:pt x="250742" y="457918"/>
                </a:lnTo>
                <a:lnTo>
                  <a:pt x="248930" y="459280"/>
                </a:lnTo>
                <a:lnTo>
                  <a:pt x="247118" y="460415"/>
                </a:lnTo>
                <a:lnTo>
                  <a:pt x="245759" y="462003"/>
                </a:lnTo>
                <a:lnTo>
                  <a:pt x="244173" y="463592"/>
                </a:lnTo>
                <a:lnTo>
                  <a:pt x="242814" y="465634"/>
                </a:lnTo>
                <a:lnTo>
                  <a:pt x="241908" y="467450"/>
                </a:lnTo>
                <a:lnTo>
                  <a:pt x="240775" y="469492"/>
                </a:lnTo>
                <a:lnTo>
                  <a:pt x="240096" y="471761"/>
                </a:lnTo>
                <a:lnTo>
                  <a:pt x="239417" y="473804"/>
                </a:lnTo>
                <a:lnTo>
                  <a:pt x="239190" y="476527"/>
                </a:lnTo>
                <a:lnTo>
                  <a:pt x="238963" y="478796"/>
                </a:lnTo>
                <a:lnTo>
                  <a:pt x="238963" y="668967"/>
                </a:lnTo>
                <a:lnTo>
                  <a:pt x="239190" y="671237"/>
                </a:lnTo>
                <a:lnTo>
                  <a:pt x="239417" y="673960"/>
                </a:lnTo>
                <a:lnTo>
                  <a:pt x="240096" y="676002"/>
                </a:lnTo>
                <a:lnTo>
                  <a:pt x="240775" y="678272"/>
                </a:lnTo>
                <a:lnTo>
                  <a:pt x="241908" y="680314"/>
                </a:lnTo>
                <a:lnTo>
                  <a:pt x="242814" y="682357"/>
                </a:lnTo>
                <a:lnTo>
                  <a:pt x="244173" y="684172"/>
                </a:lnTo>
                <a:lnTo>
                  <a:pt x="245759" y="685761"/>
                </a:lnTo>
                <a:lnTo>
                  <a:pt x="247118" y="687349"/>
                </a:lnTo>
                <a:lnTo>
                  <a:pt x="248930" y="688711"/>
                </a:lnTo>
                <a:lnTo>
                  <a:pt x="250742" y="689845"/>
                </a:lnTo>
                <a:lnTo>
                  <a:pt x="252780" y="690980"/>
                </a:lnTo>
                <a:lnTo>
                  <a:pt x="255045" y="691661"/>
                </a:lnTo>
                <a:lnTo>
                  <a:pt x="257084" y="692115"/>
                </a:lnTo>
                <a:lnTo>
                  <a:pt x="259349" y="692796"/>
                </a:lnTo>
                <a:lnTo>
                  <a:pt x="261614" y="692796"/>
                </a:lnTo>
                <a:lnTo>
                  <a:pt x="263879" y="692796"/>
                </a:lnTo>
                <a:lnTo>
                  <a:pt x="266371" y="692115"/>
                </a:lnTo>
                <a:lnTo>
                  <a:pt x="268409" y="691661"/>
                </a:lnTo>
                <a:lnTo>
                  <a:pt x="270448" y="690980"/>
                </a:lnTo>
                <a:lnTo>
                  <a:pt x="272486" y="689845"/>
                </a:lnTo>
                <a:lnTo>
                  <a:pt x="274298" y="688711"/>
                </a:lnTo>
                <a:lnTo>
                  <a:pt x="276110" y="687349"/>
                </a:lnTo>
                <a:lnTo>
                  <a:pt x="277696" y="685761"/>
                </a:lnTo>
                <a:lnTo>
                  <a:pt x="278828" y="684172"/>
                </a:lnTo>
                <a:lnTo>
                  <a:pt x="280187" y="682357"/>
                </a:lnTo>
                <a:lnTo>
                  <a:pt x="281547" y="680314"/>
                </a:lnTo>
                <a:lnTo>
                  <a:pt x="282453" y="678272"/>
                </a:lnTo>
                <a:lnTo>
                  <a:pt x="283358" y="676002"/>
                </a:lnTo>
                <a:lnTo>
                  <a:pt x="283812" y="673960"/>
                </a:lnTo>
                <a:lnTo>
                  <a:pt x="284038" y="671237"/>
                </a:lnTo>
                <a:lnTo>
                  <a:pt x="284038" y="668967"/>
                </a:lnTo>
                <a:lnTo>
                  <a:pt x="284038" y="478796"/>
                </a:lnTo>
                <a:lnTo>
                  <a:pt x="284038" y="476527"/>
                </a:lnTo>
                <a:lnTo>
                  <a:pt x="283812" y="473804"/>
                </a:lnTo>
                <a:lnTo>
                  <a:pt x="283358" y="471761"/>
                </a:lnTo>
                <a:lnTo>
                  <a:pt x="282453" y="469492"/>
                </a:lnTo>
                <a:lnTo>
                  <a:pt x="281547" y="467450"/>
                </a:lnTo>
                <a:lnTo>
                  <a:pt x="280187" y="465634"/>
                </a:lnTo>
                <a:lnTo>
                  <a:pt x="278828" y="463592"/>
                </a:lnTo>
                <a:lnTo>
                  <a:pt x="277696" y="462003"/>
                </a:lnTo>
                <a:lnTo>
                  <a:pt x="276110" y="460415"/>
                </a:lnTo>
                <a:lnTo>
                  <a:pt x="274298" y="459280"/>
                </a:lnTo>
                <a:lnTo>
                  <a:pt x="272486" y="457918"/>
                </a:lnTo>
                <a:lnTo>
                  <a:pt x="270448" y="456784"/>
                </a:lnTo>
                <a:lnTo>
                  <a:pt x="268409" y="456103"/>
                </a:lnTo>
                <a:lnTo>
                  <a:pt x="266371" y="455649"/>
                </a:lnTo>
                <a:lnTo>
                  <a:pt x="263879" y="454968"/>
                </a:lnTo>
                <a:lnTo>
                  <a:pt x="261614" y="454968"/>
                </a:lnTo>
                <a:lnTo>
                  <a:pt x="259349" y="454968"/>
                </a:lnTo>
                <a:close/>
                <a:moveTo>
                  <a:pt x="120728" y="454968"/>
                </a:moveTo>
                <a:lnTo>
                  <a:pt x="118463" y="455649"/>
                </a:lnTo>
                <a:lnTo>
                  <a:pt x="116424" y="456103"/>
                </a:lnTo>
                <a:lnTo>
                  <a:pt x="113932" y="456784"/>
                </a:lnTo>
                <a:lnTo>
                  <a:pt x="112120" y="457918"/>
                </a:lnTo>
                <a:lnTo>
                  <a:pt x="110535" y="459280"/>
                </a:lnTo>
                <a:lnTo>
                  <a:pt x="108723" y="460415"/>
                </a:lnTo>
                <a:lnTo>
                  <a:pt x="107137" y="462003"/>
                </a:lnTo>
                <a:lnTo>
                  <a:pt x="105552" y="463592"/>
                </a:lnTo>
                <a:lnTo>
                  <a:pt x="104193" y="465634"/>
                </a:lnTo>
                <a:lnTo>
                  <a:pt x="103286" y="467450"/>
                </a:lnTo>
                <a:lnTo>
                  <a:pt x="102154" y="469492"/>
                </a:lnTo>
                <a:lnTo>
                  <a:pt x="101475" y="471761"/>
                </a:lnTo>
                <a:lnTo>
                  <a:pt x="100795" y="473804"/>
                </a:lnTo>
                <a:lnTo>
                  <a:pt x="100569" y="476527"/>
                </a:lnTo>
                <a:lnTo>
                  <a:pt x="100342" y="478796"/>
                </a:lnTo>
                <a:lnTo>
                  <a:pt x="100342" y="668967"/>
                </a:lnTo>
                <a:lnTo>
                  <a:pt x="100569" y="671237"/>
                </a:lnTo>
                <a:lnTo>
                  <a:pt x="100795" y="673960"/>
                </a:lnTo>
                <a:lnTo>
                  <a:pt x="101475" y="676002"/>
                </a:lnTo>
                <a:lnTo>
                  <a:pt x="102154" y="678272"/>
                </a:lnTo>
                <a:lnTo>
                  <a:pt x="103286" y="680314"/>
                </a:lnTo>
                <a:lnTo>
                  <a:pt x="104193" y="682357"/>
                </a:lnTo>
                <a:lnTo>
                  <a:pt x="105552" y="684172"/>
                </a:lnTo>
                <a:lnTo>
                  <a:pt x="107137" y="685761"/>
                </a:lnTo>
                <a:lnTo>
                  <a:pt x="108723" y="687349"/>
                </a:lnTo>
                <a:lnTo>
                  <a:pt x="110535" y="688711"/>
                </a:lnTo>
                <a:lnTo>
                  <a:pt x="112120" y="689845"/>
                </a:lnTo>
                <a:lnTo>
                  <a:pt x="113932" y="690980"/>
                </a:lnTo>
                <a:lnTo>
                  <a:pt x="116424" y="691661"/>
                </a:lnTo>
                <a:lnTo>
                  <a:pt x="118463" y="692115"/>
                </a:lnTo>
                <a:lnTo>
                  <a:pt x="120728" y="692796"/>
                </a:lnTo>
                <a:lnTo>
                  <a:pt x="122992" y="692796"/>
                </a:lnTo>
                <a:lnTo>
                  <a:pt x="125258" y="692796"/>
                </a:lnTo>
                <a:lnTo>
                  <a:pt x="127523" y="692115"/>
                </a:lnTo>
                <a:lnTo>
                  <a:pt x="129788" y="691661"/>
                </a:lnTo>
                <a:lnTo>
                  <a:pt x="131826" y="690980"/>
                </a:lnTo>
                <a:lnTo>
                  <a:pt x="133638" y="689845"/>
                </a:lnTo>
                <a:lnTo>
                  <a:pt x="135677" y="688711"/>
                </a:lnTo>
                <a:lnTo>
                  <a:pt x="137262" y="687349"/>
                </a:lnTo>
                <a:lnTo>
                  <a:pt x="139074" y="685761"/>
                </a:lnTo>
                <a:lnTo>
                  <a:pt x="140207" y="684172"/>
                </a:lnTo>
                <a:lnTo>
                  <a:pt x="141566" y="682357"/>
                </a:lnTo>
                <a:lnTo>
                  <a:pt x="142925" y="680314"/>
                </a:lnTo>
                <a:lnTo>
                  <a:pt x="143605" y="678272"/>
                </a:lnTo>
                <a:lnTo>
                  <a:pt x="144511" y="676002"/>
                </a:lnTo>
                <a:lnTo>
                  <a:pt x="144964" y="673960"/>
                </a:lnTo>
                <a:lnTo>
                  <a:pt x="145417" y="671237"/>
                </a:lnTo>
                <a:lnTo>
                  <a:pt x="145417" y="668967"/>
                </a:lnTo>
                <a:lnTo>
                  <a:pt x="145417" y="478796"/>
                </a:lnTo>
                <a:lnTo>
                  <a:pt x="145417" y="476527"/>
                </a:lnTo>
                <a:lnTo>
                  <a:pt x="144964" y="473804"/>
                </a:lnTo>
                <a:lnTo>
                  <a:pt x="144511" y="471761"/>
                </a:lnTo>
                <a:lnTo>
                  <a:pt x="143605" y="469492"/>
                </a:lnTo>
                <a:lnTo>
                  <a:pt x="142925" y="467450"/>
                </a:lnTo>
                <a:lnTo>
                  <a:pt x="141566" y="465634"/>
                </a:lnTo>
                <a:lnTo>
                  <a:pt x="140207" y="463592"/>
                </a:lnTo>
                <a:lnTo>
                  <a:pt x="139074" y="462003"/>
                </a:lnTo>
                <a:lnTo>
                  <a:pt x="137262" y="460415"/>
                </a:lnTo>
                <a:lnTo>
                  <a:pt x="135677" y="459280"/>
                </a:lnTo>
                <a:lnTo>
                  <a:pt x="133638" y="457918"/>
                </a:lnTo>
                <a:lnTo>
                  <a:pt x="131826" y="456784"/>
                </a:lnTo>
                <a:lnTo>
                  <a:pt x="129788" y="456103"/>
                </a:lnTo>
                <a:lnTo>
                  <a:pt x="127523" y="455649"/>
                </a:lnTo>
                <a:lnTo>
                  <a:pt x="125258" y="454968"/>
                </a:lnTo>
                <a:lnTo>
                  <a:pt x="122992" y="454968"/>
                </a:lnTo>
                <a:lnTo>
                  <a:pt x="120728" y="454968"/>
                </a:lnTo>
                <a:close/>
                <a:moveTo>
                  <a:pt x="37374" y="400050"/>
                </a:moveTo>
                <a:lnTo>
                  <a:pt x="41677" y="400050"/>
                </a:lnTo>
                <a:lnTo>
                  <a:pt x="733425" y="400050"/>
                </a:lnTo>
                <a:lnTo>
                  <a:pt x="723685" y="419793"/>
                </a:lnTo>
                <a:lnTo>
                  <a:pt x="714851" y="439764"/>
                </a:lnTo>
                <a:lnTo>
                  <a:pt x="706244" y="460188"/>
                </a:lnTo>
                <a:lnTo>
                  <a:pt x="698317" y="480839"/>
                </a:lnTo>
                <a:lnTo>
                  <a:pt x="691068" y="501717"/>
                </a:lnTo>
                <a:lnTo>
                  <a:pt x="684047" y="523049"/>
                </a:lnTo>
                <a:lnTo>
                  <a:pt x="677705" y="544380"/>
                </a:lnTo>
                <a:lnTo>
                  <a:pt x="671815" y="565939"/>
                </a:lnTo>
                <a:lnTo>
                  <a:pt x="666606" y="587725"/>
                </a:lnTo>
                <a:lnTo>
                  <a:pt x="661849" y="609964"/>
                </a:lnTo>
                <a:lnTo>
                  <a:pt x="657772" y="632204"/>
                </a:lnTo>
                <a:lnTo>
                  <a:pt x="654148" y="654444"/>
                </a:lnTo>
                <a:lnTo>
                  <a:pt x="651430" y="677364"/>
                </a:lnTo>
                <a:lnTo>
                  <a:pt x="650071" y="688711"/>
                </a:lnTo>
                <a:lnTo>
                  <a:pt x="649165" y="700057"/>
                </a:lnTo>
                <a:lnTo>
                  <a:pt x="648032" y="711631"/>
                </a:lnTo>
                <a:lnTo>
                  <a:pt x="647353" y="722978"/>
                </a:lnTo>
                <a:lnTo>
                  <a:pt x="646673" y="734551"/>
                </a:lnTo>
                <a:lnTo>
                  <a:pt x="646220" y="746125"/>
                </a:lnTo>
                <a:lnTo>
                  <a:pt x="41677" y="746125"/>
                </a:lnTo>
                <a:lnTo>
                  <a:pt x="37374" y="745898"/>
                </a:lnTo>
                <a:lnTo>
                  <a:pt x="33070" y="745444"/>
                </a:lnTo>
                <a:lnTo>
                  <a:pt x="29219" y="744310"/>
                </a:lnTo>
                <a:lnTo>
                  <a:pt x="25369" y="742721"/>
                </a:lnTo>
                <a:lnTo>
                  <a:pt x="21745" y="741360"/>
                </a:lnTo>
                <a:lnTo>
                  <a:pt x="18347" y="738863"/>
                </a:lnTo>
                <a:lnTo>
                  <a:pt x="15176" y="736594"/>
                </a:lnTo>
                <a:lnTo>
                  <a:pt x="12231" y="734098"/>
                </a:lnTo>
                <a:lnTo>
                  <a:pt x="9513" y="730921"/>
                </a:lnTo>
                <a:lnTo>
                  <a:pt x="7022" y="727743"/>
                </a:lnTo>
                <a:lnTo>
                  <a:pt x="4983" y="724113"/>
                </a:lnTo>
                <a:lnTo>
                  <a:pt x="3171" y="720708"/>
                </a:lnTo>
                <a:lnTo>
                  <a:pt x="2039" y="716851"/>
                </a:lnTo>
                <a:lnTo>
                  <a:pt x="906" y="712766"/>
                </a:lnTo>
                <a:lnTo>
                  <a:pt x="226" y="708681"/>
                </a:lnTo>
                <a:lnTo>
                  <a:pt x="0" y="704369"/>
                </a:lnTo>
                <a:lnTo>
                  <a:pt x="0" y="441579"/>
                </a:lnTo>
                <a:lnTo>
                  <a:pt x="226" y="437494"/>
                </a:lnTo>
                <a:lnTo>
                  <a:pt x="906" y="433409"/>
                </a:lnTo>
                <a:lnTo>
                  <a:pt x="2039" y="429325"/>
                </a:lnTo>
                <a:lnTo>
                  <a:pt x="3171" y="425467"/>
                </a:lnTo>
                <a:lnTo>
                  <a:pt x="4983" y="421836"/>
                </a:lnTo>
                <a:lnTo>
                  <a:pt x="7022" y="418432"/>
                </a:lnTo>
                <a:lnTo>
                  <a:pt x="9513" y="415028"/>
                </a:lnTo>
                <a:lnTo>
                  <a:pt x="12231" y="412305"/>
                </a:lnTo>
                <a:lnTo>
                  <a:pt x="15176" y="409354"/>
                </a:lnTo>
                <a:lnTo>
                  <a:pt x="18347" y="407085"/>
                </a:lnTo>
                <a:lnTo>
                  <a:pt x="21745" y="405043"/>
                </a:lnTo>
                <a:lnTo>
                  <a:pt x="25369" y="403227"/>
                </a:lnTo>
                <a:lnTo>
                  <a:pt x="29219" y="401866"/>
                </a:lnTo>
                <a:lnTo>
                  <a:pt x="33070" y="400958"/>
                </a:lnTo>
                <a:lnTo>
                  <a:pt x="37374" y="400050"/>
                </a:lnTo>
                <a:close/>
                <a:moveTo>
                  <a:pt x="1426198" y="303439"/>
                </a:moveTo>
                <a:lnTo>
                  <a:pt x="1426198" y="366939"/>
                </a:lnTo>
                <a:lnTo>
                  <a:pt x="1409174" y="368753"/>
                </a:lnTo>
                <a:lnTo>
                  <a:pt x="1392604" y="370567"/>
                </a:lnTo>
                <a:lnTo>
                  <a:pt x="1376715" y="372835"/>
                </a:lnTo>
                <a:lnTo>
                  <a:pt x="1361280" y="375330"/>
                </a:lnTo>
                <a:lnTo>
                  <a:pt x="1346299" y="378278"/>
                </a:lnTo>
                <a:lnTo>
                  <a:pt x="1331772" y="381226"/>
                </a:lnTo>
                <a:lnTo>
                  <a:pt x="1317699" y="384628"/>
                </a:lnTo>
                <a:lnTo>
                  <a:pt x="1304533" y="388484"/>
                </a:lnTo>
                <a:lnTo>
                  <a:pt x="1291822" y="392339"/>
                </a:lnTo>
                <a:lnTo>
                  <a:pt x="1279565" y="396875"/>
                </a:lnTo>
                <a:lnTo>
                  <a:pt x="1267989" y="401410"/>
                </a:lnTo>
                <a:lnTo>
                  <a:pt x="1256866" y="406626"/>
                </a:lnTo>
                <a:lnTo>
                  <a:pt x="1246198" y="411842"/>
                </a:lnTo>
                <a:lnTo>
                  <a:pt x="1236211" y="417512"/>
                </a:lnTo>
                <a:lnTo>
                  <a:pt x="1226677" y="423182"/>
                </a:lnTo>
                <a:lnTo>
                  <a:pt x="1217598" y="429305"/>
                </a:lnTo>
                <a:lnTo>
                  <a:pt x="1209426" y="435655"/>
                </a:lnTo>
                <a:lnTo>
                  <a:pt x="1201482" y="442685"/>
                </a:lnTo>
                <a:lnTo>
                  <a:pt x="1194218" y="449716"/>
                </a:lnTo>
                <a:lnTo>
                  <a:pt x="1187182" y="457200"/>
                </a:lnTo>
                <a:lnTo>
                  <a:pt x="1181053" y="464910"/>
                </a:lnTo>
                <a:lnTo>
                  <a:pt x="1175378" y="472848"/>
                </a:lnTo>
                <a:lnTo>
                  <a:pt x="1172655" y="476703"/>
                </a:lnTo>
                <a:lnTo>
                  <a:pt x="1170158" y="481012"/>
                </a:lnTo>
                <a:lnTo>
                  <a:pt x="1167888" y="485321"/>
                </a:lnTo>
                <a:lnTo>
                  <a:pt x="1165391" y="489630"/>
                </a:lnTo>
                <a:lnTo>
                  <a:pt x="1161532" y="498475"/>
                </a:lnTo>
                <a:lnTo>
                  <a:pt x="1158127" y="507773"/>
                </a:lnTo>
                <a:lnTo>
                  <a:pt x="1154950" y="517298"/>
                </a:lnTo>
                <a:lnTo>
                  <a:pt x="1152680" y="527050"/>
                </a:lnTo>
                <a:lnTo>
                  <a:pt x="1150637" y="537028"/>
                </a:lnTo>
                <a:lnTo>
                  <a:pt x="1149275" y="547460"/>
                </a:lnTo>
                <a:lnTo>
                  <a:pt x="1148367" y="557893"/>
                </a:lnTo>
                <a:lnTo>
                  <a:pt x="1148140" y="569005"/>
                </a:lnTo>
                <a:lnTo>
                  <a:pt x="1148140" y="576489"/>
                </a:lnTo>
                <a:lnTo>
                  <a:pt x="1148821" y="584200"/>
                </a:lnTo>
                <a:lnTo>
                  <a:pt x="1149275" y="591457"/>
                </a:lnTo>
                <a:lnTo>
                  <a:pt x="1150183" y="598941"/>
                </a:lnTo>
                <a:lnTo>
                  <a:pt x="1151318" y="606198"/>
                </a:lnTo>
                <a:lnTo>
                  <a:pt x="1152907" y="613455"/>
                </a:lnTo>
                <a:lnTo>
                  <a:pt x="1154496" y="620485"/>
                </a:lnTo>
                <a:lnTo>
                  <a:pt x="1156539" y="627289"/>
                </a:lnTo>
                <a:lnTo>
                  <a:pt x="1158581" y="634093"/>
                </a:lnTo>
                <a:lnTo>
                  <a:pt x="1161078" y="640669"/>
                </a:lnTo>
                <a:lnTo>
                  <a:pt x="1163802" y="647473"/>
                </a:lnTo>
                <a:lnTo>
                  <a:pt x="1166753" y="653823"/>
                </a:lnTo>
                <a:lnTo>
                  <a:pt x="1169931" y="660400"/>
                </a:lnTo>
                <a:lnTo>
                  <a:pt x="1173562" y="666750"/>
                </a:lnTo>
                <a:lnTo>
                  <a:pt x="1177194" y="672873"/>
                </a:lnTo>
                <a:lnTo>
                  <a:pt x="1181053" y="679223"/>
                </a:lnTo>
                <a:lnTo>
                  <a:pt x="1185366" y="685119"/>
                </a:lnTo>
                <a:lnTo>
                  <a:pt x="1189451" y="691016"/>
                </a:lnTo>
                <a:lnTo>
                  <a:pt x="1193991" y="696685"/>
                </a:lnTo>
                <a:lnTo>
                  <a:pt x="1198304" y="702128"/>
                </a:lnTo>
                <a:lnTo>
                  <a:pt x="1202844" y="707344"/>
                </a:lnTo>
                <a:lnTo>
                  <a:pt x="1207610" y="712334"/>
                </a:lnTo>
                <a:lnTo>
                  <a:pt x="1212150" y="717550"/>
                </a:lnTo>
                <a:lnTo>
                  <a:pt x="1217144" y="722312"/>
                </a:lnTo>
                <a:lnTo>
                  <a:pt x="1222138" y="726848"/>
                </a:lnTo>
                <a:lnTo>
                  <a:pt x="1226904" y="731610"/>
                </a:lnTo>
                <a:lnTo>
                  <a:pt x="1232125" y="735693"/>
                </a:lnTo>
                <a:lnTo>
                  <a:pt x="1237346" y="739775"/>
                </a:lnTo>
                <a:lnTo>
                  <a:pt x="1242793" y="743630"/>
                </a:lnTo>
                <a:lnTo>
                  <a:pt x="1248014" y="747485"/>
                </a:lnTo>
                <a:lnTo>
                  <a:pt x="1253462" y="751114"/>
                </a:lnTo>
                <a:lnTo>
                  <a:pt x="1259136" y="754516"/>
                </a:lnTo>
                <a:lnTo>
                  <a:pt x="1271620" y="761773"/>
                </a:lnTo>
                <a:lnTo>
                  <a:pt x="1286602" y="769937"/>
                </a:lnTo>
                <a:lnTo>
                  <a:pt x="1304080" y="779009"/>
                </a:lnTo>
                <a:lnTo>
                  <a:pt x="1324281" y="788987"/>
                </a:lnTo>
                <a:lnTo>
                  <a:pt x="1346980" y="799873"/>
                </a:lnTo>
                <a:lnTo>
                  <a:pt x="1371948" y="811666"/>
                </a:lnTo>
                <a:lnTo>
                  <a:pt x="1399641" y="824593"/>
                </a:lnTo>
                <a:lnTo>
                  <a:pt x="1429603" y="838200"/>
                </a:lnTo>
                <a:lnTo>
                  <a:pt x="1438909" y="842735"/>
                </a:lnTo>
                <a:lnTo>
                  <a:pt x="1447308" y="846818"/>
                </a:lnTo>
                <a:lnTo>
                  <a:pt x="1455706" y="850900"/>
                </a:lnTo>
                <a:lnTo>
                  <a:pt x="1463424" y="854982"/>
                </a:lnTo>
                <a:lnTo>
                  <a:pt x="1470687" y="859064"/>
                </a:lnTo>
                <a:lnTo>
                  <a:pt x="1477270" y="863146"/>
                </a:lnTo>
                <a:lnTo>
                  <a:pt x="1483626" y="867228"/>
                </a:lnTo>
                <a:lnTo>
                  <a:pt x="1489300" y="871084"/>
                </a:lnTo>
                <a:lnTo>
                  <a:pt x="1494748" y="874939"/>
                </a:lnTo>
                <a:lnTo>
                  <a:pt x="1499288" y="878794"/>
                </a:lnTo>
                <a:lnTo>
                  <a:pt x="1503600" y="882650"/>
                </a:lnTo>
                <a:lnTo>
                  <a:pt x="1507459" y="886278"/>
                </a:lnTo>
                <a:lnTo>
                  <a:pt x="1510864" y="890134"/>
                </a:lnTo>
                <a:lnTo>
                  <a:pt x="1513815" y="893762"/>
                </a:lnTo>
                <a:lnTo>
                  <a:pt x="1516085" y="897391"/>
                </a:lnTo>
                <a:lnTo>
                  <a:pt x="1517900" y="901019"/>
                </a:lnTo>
                <a:lnTo>
                  <a:pt x="1519489" y="904875"/>
                </a:lnTo>
                <a:lnTo>
                  <a:pt x="1520624" y="908957"/>
                </a:lnTo>
                <a:lnTo>
                  <a:pt x="1522213" y="913039"/>
                </a:lnTo>
                <a:lnTo>
                  <a:pt x="1523575" y="917801"/>
                </a:lnTo>
                <a:lnTo>
                  <a:pt x="1524483" y="922564"/>
                </a:lnTo>
                <a:lnTo>
                  <a:pt x="1525618" y="928007"/>
                </a:lnTo>
                <a:lnTo>
                  <a:pt x="1527434" y="939346"/>
                </a:lnTo>
                <a:lnTo>
                  <a:pt x="1529023" y="951819"/>
                </a:lnTo>
                <a:lnTo>
                  <a:pt x="1529931" y="965653"/>
                </a:lnTo>
                <a:lnTo>
                  <a:pt x="1530612" y="980621"/>
                </a:lnTo>
                <a:lnTo>
                  <a:pt x="1530839" y="996723"/>
                </a:lnTo>
                <a:lnTo>
                  <a:pt x="1530612" y="1003073"/>
                </a:lnTo>
                <a:lnTo>
                  <a:pt x="1529704" y="1008969"/>
                </a:lnTo>
                <a:lnTo>
                  <a:pt x="1528796" y="1014639"/>
                </a:lnTo>
                <a:lnTo>
                  <a:pt x="1527434" y="1019855"/>
                </a:lnTo>
                <a:lnTo>
                  <a:pt x="1525391" y="1024618"/>
                </a:lnTo>
                <a:lnTo>
                  <a:pt x="1523121" y="1029153"/>
                </a:lnTo>
                <a:lnTo>
                  <a:pt x="1520170" y="1033235"/>
                </a:lnTo>
                <a:lnTo>
                  <a:pt x="1516993" y="1036637"/>
                </a:lnTo>
                <a:lnTo>
                  <a:pt x="1513588" y="1040039"/>
                </a:lnTo>
                <a:lnTo>
                  <a:pt x="1509275" y="1042534"/>
                </a:lnTo>
                <a:lnTo>
                  <a:pt x="1504962" y="1044801"/>
                </a:lnTo>
                <a:lnTo>
                  <a:pt x="1499969" y="1046843"/>
                </a:lnTo>
                <a:lnTo>
                  <a:pt x="1494748" y="1048430"/>
                </a:lnTo>
                <a:lnTo>
                  <a:pt x="1488619" y="1049564"/>
                </a:lnTo>
                <a:lnTo>
                  <a:pt x="1482491" y="1050018"/>
                </a:lnTo>
                <a:lnTo>
                  <a:pt x="1475908" y="1050244"/>
                </a:lnTo>
                <a:lnTo>
                  <a:pt x="1471595" y="1050244"/>
                </a:lnTo>
                <a:lnTo>
                  <a:pt x="1467964" y="1050018"/>
                </a:lnTo>
                <a:lnTo>
                  <a:pt x="1464332" y="1049564"/>
                </a:lnTo>
                <a:lnTo>
                  <a:pt x="1461154" y="1048884"/>
                </a:lnTo>
                <a:lnTo>
                  <a:pt x="1457749" y="1048430"/>
                </a:lnTo>
                <a:lnTo>
                  <a:pt x="1454571" y="1047523"/>
                </a:lnTo>
                <a:lnTo>
                  <a:pt x="1451848" y="1046389"/>
                </a:lnTo>
                <a:lnTo>
                  <a:pt x="1449124" y="1045255"/>
                </a:lnTo>
                <a:lnTo>
                  <a:pt x="1446854" y="1044121"/>
                </a:lnTo>
                <a:lnTo>
                  <a:pt x="1444584" y="1042534"/>
                </a:lnTo>
                <a:lnTo>
                  <a:pt x="1442541" y="1040946"/>
                </a:lnTo>
                <a:lnTo>
                  <a:pt x="1440498" y="1039132"/>
                </a:lnTo>
                <a:lnTo>
                  <a:pt x="1438909" y="1037318"/>
                </a:lnTo>
                <a:lnTo>
                  <a:pt x="1437320" y="1035276"/>
                </a:lnTo>
                <a:lnTo>
                  <a:pt x="1435731" y="1033235"/>
                </a:lnTo>
                <a:lnTo>
                  <a:pt x="1434824" y="1030968"/>
                </a:lnTo>
                <a:lnTo>
                  <a:pt x="1433689" y="1028019"/>
                </a:lnTo>
                <a:lnTo>
                  <a:pt x="1432781" y="1025071"/>
                </a:lnTo>
                <a:lnTo>
                  <a:pt x="1431873" y="1021443"/>
                </a:lnTo>
                <a:lnTo>
                  <a:pt x="1431192" y="1017134"/>
                </a:lnTo>
                <a:lnTo>
                  <a:pt x="1429603" y="1007609"/>
                </a:lnTo>
                <a:lnTo>
                  <a:pt x="1428241" y="996043"/>
                </a:lnTo>
                <a:lnTo>
                  <a:pt x="1427560" y="982662"/>
                </a:lnTo>
                <a:lnTo>
                  <a:pt x="1426652" y="967468"/>
                </a:lnTo>
                <a:lnTo>
                  <a:pt x="1426425" y="950459"/>
                </a:lnTo>
                <a:lnTo>
                  <a:pt x="1426198" y="931182"/>
                </a:lnTo>
                <a:lnTo>
                  <a:pt x="1426198" y="882650"/>
                </a:lnTo>
                <a:lnTo>
                  <a:pt x="1152226" y="882650"/>
                </a:lnTo>
                <a:lnTo>
                  <a:pt x="1152226" y="921203"/>
                </a:lnTo>
                <a:lnTo>
                  <a:pt x="1152226" y="929594"/>
                </a:lnTo>
                <a:lnTo>
                  <a:pt x="1152680" y="937759"/>
                </a:lnTo>
                <a:lnTo>
                  <a:pt x="1153134" y="945469"/>
                </a:lnTo>
                <a:lnTo>
                  <a:pt x="1153588" y="953180"/>
                </a:lnTo>
                <a:lnTo>
                  <a:pt x="1154496" y="961118"/>
                </a:lnTo>
                <a:lnTo>
                  <a:pt x="1155177" y="968601"/>
                </a:lnTo>
                <a:lnTo>
                  <a:pt x="1156312" y="975632"/>
                </a:lnTo>
                <a:lnTo>
                  <a:pt x="1157446" y="982889"/>
                </a:lnTo>
                <a:lnTo>
                  <a:pt x="1158808" y="989919"/>
                </a:lnTo>
                <a:lnTo>
                  <a:pt x="1160397" y="996723"/>
                </a:lnTo>
                <a:lnTo>
                  <a:pt x="1161986" y="1003300"/>
                </a:lnTo>
                <a:lnTo>
                  <a:pt x="1164029" y="1009876"/>
                </a:lnTo>
                <a:lnTo>
                  <a:pt x="1165845" y="1016226"/>
                </a:lnTo>
                <a:lnTo>
                  <a:pt x="1168115" y="1022350"/>
                </a:lnTo>
                <a:lnTo>
                  <a:pt x="1170385" y="1028246"/>
                </a:lnTo>
                <a:lnTo>
                  <a:pt x="1172655" y="1034369"/>
                </a:lnTo>
                <a:lnTo>
                  <a:pt x="1175605" y="1040039"/>
                </a:lnTo>
                <a:lnTo>
                  <a:pt x="1178102" y="1045709"/>
                </a:lnTo>
                <a:lnTo>
                  <a:pt x="1181280" y="1050925"/>
                </a:lnTo>
                <a:lnTo>
                  <a:pt x="1184458" y="1056368"/>
                </a:lnTo>
                <a:lnTo>
                  <a:pt x="1187636" y="1061357"/>
                </a:lnTo>
                <a:lnTo>
                  <a:pt x="1191040" y="1066573"/>
                </a:lnTo>
                <a:lnTo>
                  <a:pt x="1194672" y="1071109"/>
                </a:lnTo>
                <a:lnTo>
                  <a:pt x="1198531" y="1075871"/>
                </a:lnTo>
                <a:lnTo>
                  <a:pt x="1202390" y="1080407"/>
                </a:lnTo>
                <a:lnTo>
                  <a:pt x="1206475" y="1084716"/>
                </a:lnTo>
                <a:lnTo>
                  <a:pt x="1210788" y="1089025"/>
                </a:lnTo>
                <a:lnTo>
                  <a:pt x="1215101" y="1092880"/>
                </a:lnTo>
                <a:lnTo>
                  <a:pt x="1219641" y="1096735"/>
                </a:lnTo>
                <a:lnTo>
                  <a:pt x="1224407" y="1100591"/>
                </a:lnTo>
                <a:lnTo>
                  <a:pt x="1229174" y="1104219"/>
                </a:lnTo>
                <a:lnTo>
                  <a:pt x="1234395" y="1107394"/>
                </a:lnTo>
                <a:lnTo>
                  <a:pt x="1244836" y="1113971"/>
                </a:lnTo>
                <a:lnTo>
                  <a:pt x="1255277" y="1120094"/>
                </a:lnTo>
                <a:lnTo>
                  <a:pt x="1266173" y="1125764"/>
                </a:lnTo>
                <a:lnTo>
                  <a:pt x="1277068" y="1131207"/>
                </a:lnTo>
                <a:lnTo>
                  <a:pt x="1288417" y="1136423"/>
                </a:lnTo>
                <a:lnTo>
                  <a:pt x="1299767" y="1140959"/>
                </a:lnTo>
                <a:lnTo>
                  <a:pt x="1311343" y="1145494"/>
                </a:lnTo>
                <a:lnTo>
                  <a:pt x="1323146" y="1149576"/>
                </a:lnTo>
                <a:lnTo>
                  <a:pt x="1335404" y="1153205"/>
                </a:lnTo>
                <a:lnTo>
                  <a:pt x="1347661" y="1156607"/>
                </a:lnTo>
                <a:lnTo>
                  <a:pt x="1360372" y="1159328"/>
                </a:lnTo>
                <a:lnTo>
                  <a:pt x="1373083" y="1161823"/>
                </a:lnTo>
                <a:lnTo>
                  <a:pt x="1386022" y="1164318"/>
                </a:lnTo>
                <a:lnTo>
                  <a:pt x="1399187" y="1166132"/>
                </a:lnTo>
                <a:lnTo>
                  <a:pt x="1412579" y="1167493"/>
                </a:lnTo>
                <a:lnTo>
                  <a:pt x="1426198" y="1168626"/>
                </a:lnTo>
                <a:lnTo>
                  <a:pt x="1426198" y="1245734"/>
                </a:lnTo>
                <a:lnTo>
                  <a:pt x="1552402" y="1245734"/>
                </a:lnTo>
                <a:lnTo>
                  <a:pt x="1552402" y="1171121"/>
                </a:lnTo>
                <a:lnTo>
                  <a:pt x="1569880" y="1169080"/>
                </a:lnTo>
                <a:lnTo>
                  <a:pt x="1586450" y="1166812"/>
                </a:lnTo>
                <a:lnTo>
                  <a:pt x="1602793" y="1164318"/>
                </a:lnTo>
                <a:lnTo>
                  <a:pt x="1618455" y="1161143"/>
                </a:lnTo>
                <a:lnTo>
                  <a:pt x="1633890" y="1157741"/>
                </a:lnTo>
                <a:lnTo>
                  <a:pt x="1648191" y="1153885"/>
                </a:lnTo>
                <a:lnTo>
                  <a:pt x="1662491" y="1149803"/>
                </a:lnTo>
                <a:lnTo>
                  <a:pt x="1675883" y="1145494"/>
                </a:lnTo>
                <a:lnTo>
                  <a:pt x="1688821" y="1140505"/>
                </a:lnTo>
                <a:lnTo>
                  <a:pt x="1701078" y="1135289"/>
                </a:lnTo>
                <a:lnTo>
                  <a:pt x="1713109" y="1129619"/>
                </a:lnTo>
                <a:lnTo>
                  <a:pt x="1724458" y="1123723"/>
                </a:lnTo>
                <a:lnTo>
                  <a:pt x="1734899" y="1117600"/>
                </a:lnTo>
                <a:lnTo>
                  <a:pt x="1745341" y="1110796"/>
                </a:lnTo>
                <a:lnTo>
                  <a:pt x="1754874" y="1103993"/>
                </a:lnTo>
                <a:lnTo>
                  <a:pt x="1759414" y="1100137"/>
                </a:lnTo>
                <a:lnTo>
                  <a:pt x="1763954" y="1096509"/>
                </a:lnTo>
                <a:lnTo>
                  <a:pt x="1768266" y="1092653"/>
                </a:lnTo>
                <a:lnTo>
                  <a:pt x="1772352" y="1088571"/>
                </a:lnTo>
                <a:lnTo>
                  <a:pt x="1776438" y="1084489"/>
                </a:lnTo>
                <a:lnTo>
                  <a:pt x="1780524" y="1080634"/>
                </a:lnTo>
                <a:lnTo>
                  <a:pt x="1784382" y="1076325"/>
                </a:lnTo>
                <a:lnTo>
                  <a:pt x="1788014" y="1072243"/>
                </a:lnTo>
                <a:lnTo>
                  <a:pt x="1791419" y="1067707"/>
                </a:lnTo>
                <a:lnTo>
                  <a:pt x="1794824" y="1063398"/>
                </a:lnTo>
                <a:lnTo>
                  <a:pt x="1798001" y="1058862"/>
                </a:lnTo>
                <a:lnTo>
                  <a:pt x="1801179" y="1054100"/>
                </a:lnTo>
                <a:lnTo>
                  <a:pt x="1804130" y="1049564"/>
                </a:lnTo>
                <a:lnTo>
                  <a:pt x="1807081" y="1044575"/>
                </a:lnTo>
                <a:lnTo>
                  <a:pt x="1809578" y="1039585"/>
                </a:lnTo>
                <a:lnTo>
                  <a:pt x="1812075" y="1034823"/>
                </a:lnTo>
                <a:lnTo>
                  <a:pt x="1814798" y="1029607"/>
                </a:lnTo>
                <a:lnTo>
                  <a:pt x="1816841" y="1024391"/>
                </a:lnTo>
                <a:lnTo>
                  <a:pt x="1819111" y="1019401"/>
                </a:lnTo>
                <a:lnTo>
                  <a:pt x="1820927" y="1013959"/>
                </a:lnTo>
                <a:lnTo>
                  <a:pt x="1822970" y="1008516"/>
                </a:lnTo>
                <a:lnTo>
                  <a:pt x="1824559" y="1003073"/>
                </a:lnTo>
                <a:lnTo>
                  <a:pt x="1826148" y="997403"/>
                </a:lnTo>
                <a:lnTo>
                  <a:pt x="1827737" y="991734"/>
                </a:lnTo>
                <a:lnTo>
                  <a:pt x="1830234" y="980168"/>
                </a:lnTo>
                <a:lnTo>
                  <a:pt x="1832049" y="967921"/>
                </a:lnTo>
                <a:lnTo>
                  <a:pt x="1833411" y="955675"/>
                </a:lnTo>
                <a:lnTo>
                  <a:pt x="1834319" y="942975"/>
                </a:lnTo>
                <a:lnTo>
                  <a:pt x="1834546" y="929821"/>
                </a:lnTo>
                <a:lnTo>
                  <a:pt x="1834319" y="921657"/>
                </a:lnTo>
                <a:lnTo>
                  <a:pt x="1834092" y="913493"/>
                </a:lnTo>
                <a:lnTo>
                  <a:pt x="1833638" y="905555"/>
                </a:lnTo>
                <a:lnTo>
                  <a:pt x="1832730" y="897844"/>
                </a:lnTo>
                <a:lnTo>
                  <a:pt x="1832049" y="890360"/>
                </a:lnTo>
                <a:lnTo>
                  <a:pt x="1830688" y="883103"/>
                </a:lnTo>
                <a:lnTo>
                  <a:pt x="1829553" y="875846"/>
                </a:lnTo>
                <a:lnTo>
                  <a:pt x="1827964" y="869043"/>
                </a:lnTo>
                <a:lnTo>
                  <a:pt x="1826375" y="862012"/>
                </a:lnTo>
                <a:lnTo>
                  <a:pt x="1824332" y="855209"/>
                </a:lnTo>
                <a:lnTo>
                  <a:pt x="1822289" y="848859"/>
                </a:lnTo>
                <a:lnTo>
                  <a:pt x="1820019" y="842735"/>
                </a:lnTo>
                <a:lnTo>
                  <a:pt x="1817295" y="836385"/>
                </a:lnTo>
                <a:lnTo>
                  <a:pt x="1814571" y="830489"/>
                </a:lnTo>
                <a:lnTo>
                  <a:pt x="1811621" y="824593"/>
                </a:lnTo>
                <a:lnTo>
                  <a:pt x="1808670" y="818923"/>
                </a:lnTo>
                <a:lnTo>
                  <a:pt x="1805265" y="813480"/>
                </a:lnTo>
                <a:lnTo>
                  <a:pt x="1801860" y="808037"/>
                </a:lnTo>
                <a:lnTo>
                  <a:pt x="1798228" y="803048"/>
                </a:lnTo>
                <a:lnTo>
                  <a:pt x="1794597" y="798059"/>
                </a:lnTo>
                <a:lnTo>
                  <a:pt x="1790965" y="793069"/>
                </a:lnTo>
                <a:lnTo>
                  <a:pt x="1787106" y="788534"/>
                </a:lnTo>
                <a:lnTo>
                  <a:pt x="1783247" y="783771"/>
                </a:lnTo>
                <a:lnTo>
                  <a:pt x="1779389" y="779462"/>
                </a:lnTo>
                <a:lnTo>
                  <a:pt x="1775303" y="775380"/>
                </a:lnTo>
                <a:lnTo>
                  <a:pt x="1771217" y="771298"/>
                </a:lnTo>
                <a:lnTo>
                  <a:pt x="1766904" y="767443"/>
                </a:lnTo>
                <a:lnTo>
                  <a:pt x="1762592" y="763587"/>
                </a:lnTo>
                <a:lnTo>
                  <a:pt x="1758279" y="759959"/>
                </a:lnTo>
                <a:lnTo>
                  <a:pt x="1753512" y="756557"/>
                </a:lnTo>
                <a:lnTo>
                  <a:pt x="1748972" y="753155"/>
                </a:lnTo>
                <a:lnTo>
                  <a:pt x="1744206" y="749980"/>
                </a:lnTo>
                <a:lnTo>
                  <a:pt x="1733764" y="743630"/>
                </a:lnTo>
                <a:lnTo>
                  <a:pt x="1721053" y="736600"/>
                </a:lnTo>
                <a:lnTo>
                  <a:pt x="1706526" y="728889"/>
                </a:lnTo>
                <a:lnTo>
                  <a:pt x="1689729" y="720498"/>
                </a:lnTo>
                <a:lnTo>
                  <a:pt x="1670889" y="711426"/>
                </a:lnTo>
                <a:lnTo>
                  <a:pt x="1650006" y="701675"/>
                </a:lnTo>
                <a:lnTo>
                  <a:pt x="1627081" y="691243"/>
                </a:lnTo>
                <a:lnTo>
                  <a:pt x="1602112" y="680130"/>
                </a:lnTo>
                <a:lnTo>
                  <a:pt x="1572831" y="666976"/>
                </a:lnTo>
                <a:lnTo>
                  <a:pt x="1546501" y="655184"/>
                </a:lnTo>
                <a:lnTo>
                  <a:pt x="1523575" y="644525"/>
                </a:lnTo>
                <a:lnTo>
                  <a:pt x="1503600" y="634773"/>
                </a:lnTo>
                <a:lnTo>
                  <a:pt x="1486576" y="626382"/>
                </a:lnTo>
                <a:lnTo>
                  <a:pt x="1472730" y="618898"/>
                </a:lnTo>
                <a:lnTo>
                  <a:pt x="1461835" y="612548"/>
                </a:lnTo>
                <a:lnTo>
                  <a:pt x="1457522" y="609826"/>
                </a:lnTo>
                <a:lnTo>
                  <a:pt x="1454117" y="607332"/>
                </a:lnTo>
                <a:lnTo>
                  <a:pt x="1450940" y="604837"/>
                </a:lnTo>
                <a:lnTo>
                  <a:pt x="1447989" y="602343"/>
                </a:lnTo>
                <a:lnTo>
                  <a:pt x="1445265" y="599168"/>
                </a:lnTo>
                <a:lnTo>
                  <a:pt x="1442768" y="596219"/>
                </a:lnTo>
                <a:lnTo>
                  <a:pt x="1440498" y="593044"/>
                </a:lnTo>
                <a:lnTo>
                  <a:pt x="1438455" y="589416"/>
                </a:lnTo>
                <a:lnTo>
                  <a:pt x="1436639" y="585560"/>
                </a:lnTo>
                <a:lnTo>
                  <a:pt x="1434824" y="581705"/>
                </a:lnTo>
                <a:lnTo>
                  <a:pt x="1433235" y="577623"/>
                </a:lnTo>
                <a:lnTo>
                  <a:pt x="1431873" y="572860"/>
                </a:lnTo>
                <a:lnTo>
                  <a:pt x="1430965" y="568325"/>
                </a:lnTo>
                <a:lnTo>
                  <a:pt x="1429830" y="563562"/>
                </a:lnTo>
                <a:lnTo>
                  <a:pt x="1429149" y="558573"/>
                </a:lnTo>
                <a:lnTo>
                  <a:pt x="1428468" y="553130"/>
                </a:lnTo>
                <a:lnTo>
                  <a:pt x="1428241" y="547687"/>
                </a:lnTo>
                <a:lnTo>
                  <a:pt x="1428241" y="542018"/>
                </a:lnTo>
                <a:lnTo>
                  <a:pt x="1428468" y="535214"/>
                </a:lnTo>
                <a:lnTo>
                  <a:pt x="1429149" y="528864"/>
                </a:lnTo>
                <a:lnTo>
                  <a:pt x="1430057" y="522967"/>
                </a:lnTo>
                <a:lnTo>
                  <a:pt x="1431419" y="517525"/>
                </a:lnTo>
                <a:lnTo>
                  <a:pt x="1433235" y="512309"/>
                </a:lnTo>
                <a:lnTo>
                  <a:pt x="1435278" y="508000"/>
                </a:lnTo>
                <a:lnTo>
                  <a:pt x="1437774" y="503464"/>
                </a:lnTo>
                <a:lnTo>
                  <a:pt x="1440952" y="499835"/>
                </a:lnTo>
                <a:lnTo>
                  <a:pt x="1444130" y="496660"/>
                </a:lnTo>
                <a:lnTo>
                  <a:pt x="1447989" y="493712"/>
                </a:lnTo>
                <a:lnTo>
                  <a:pt x="1452074" y="491444"/>
                </a:lnTo>
                <a:lnTo>
                  <a:pt x="1456387" y="489403"/>
                </a:lnTo>
                <a:lnTo>
                  <a:pt x="1461381" y="487816"/>
                </a:lnTo>
                <a:lnTo>
                  <a:pt x="1466829" y="486682"/>
                </a:lnTo>
                <a:lnTo>
                  <a:pt x="1472503" y="486228"/>
                </a:lnTo>
                <a:lnTo>
                  <a:pt x="1478405" y="486001"/>
                </a:lnTo>
                <a:lnTo>
                  <a:pt x="1485895" y="486228"/>
                </a:lnTo>
                <a:lnTo>
                  <a:pt x="1492932" y="487135"/>
                </a:lnTo>
                <a:lnTo>
                  <a:pt x="1495883" y="487589"/>
                </a:lnTo>
                <a:lnTo>
                  <a:pt x="1498834" y="488269"/>
                </a:lnTo>
                <a:lnTo>
                  <a:pt x="1501557" y="489176"/>
                </a:lnTo>
                <a:lnTo>
                  <a:pt x="1504281" y="489857"/>
                </a:lnTo>
                <a:lnTo>
                  <a:pt x="1506778" y="491217"/>
                </a:lnTo>
                <a:lnTo>
                  <a:pt x="1509048" y="492125"/>
                </a:lnTo>
                <a:lnTo>
                  <a:pt x="1511091" y="493485"/>
                </a:lnTo>
                <a:lnTo>
                  <a:pt x="1512907" y="495073"/>
                </a:lnTo>
                <a:lnTo>
                  <a:pt x="1514723" y="496660"/>
                </a:lnTo>
                <a:lnTo>
                  <a:pt x="1516312" y="498475"/>
                </a:lnTo>
                <a:lnTo>
                  <a:pt x="1517900" y="500289"/>
                </a:lnTo>
                <a:lnTo>
                  <a:pt x="1519262" y="502103"/>
                </a:lnTo>
                <a:lnTo>
                  <a:pt x="1520170" y="504371"/>
                </a:lnTo>
                <a:lnTo>
                  <a:pt x="1521532" y="506639"/>
                </a:lnTo>
                <a:lnTo>
                  <a:pt x="1522213" y="509587"/>
                </a:lnTo>
                <a:lnTo>
                  <a:pt x="1523348" y="512535"/>
                </a:lnTo>
                <a:lnTo>
                  <a:pt x="1524937" y="519339"/>
                </a:lnTo>
                <a:lnTo>
                  <a:pt x="1526299" y="527503"/>
                </a:lnTo>
                <a:lnTo>
                  <a:pt x="1527434" y="536575"/>
                </a:lnTo>
                <a:lnTo>
                  <a:pt x="1527888" y="546780"/>
                </a:lnTo>
                <a:lnTo>
                  <a:pt x="1528569" y="558573"/>
                </a:lnTo>
                <a:lnTo>
                  <a:pt x="1528796" y="570819"/>
                </a:lnTo>
                <a:lnTo>
                  <a:pt x="1528796" y="603930"/>
                </a:lnTo>
                <a:lnTo>
                  <a:pt x="1802541" y="603930"/>
                </a:lnTo>
                <a:lnTo>
                  <a:pt x="1803903" y="592364"/>
                </a:lnTo>
                <a:lnTo>
                  <a:pt x="1804584" y="581932"/>
                </a:lnTo>
                <a:lnTo>
                  <a:pt x="1805265" y="573541"/>
                </a:lnTo>
                <a:lnTo>
                  <a:pt x="1805492" y="566510"/>
                </a:lnTo>
                <a:lnTo>
                  <a:pt x="1805265" y="555625"/>
                </a:lnTo>
                <a:lnTo>
                  <a:pt x="1804357" y="544966"/>
                </a:lnTo>
                <a:lnTo>
                  <a:pt x="1803222" y="534987"/>
                </a:lnTo>
                <a:lnTo>
                  <a:pt x="1801406" y="525009"/>
                </a:lnTo>
                <a:lnTo>
                  <a:pt x="1799363" y="515257"/>
                </a:lnTo>
                <a:lnTo>
                  <a:pt x="1796413" y="505959"/>
                </a:lnTo>
                <a:lnTo>
                  <a:pt x="1793235" y="496887"/>
                </a:lnTo>
                <a:lnTo>
                  <a:pt x="1789603" y="488042"/>
                </a:lnTo>
                <a:lnTo>
                  <a:pt x="1785290" y="479651"/>
                </a:lnTo>
                <a:lnTo>
                  <a:pt x="1780751" y="471260"/>
                </a:lnTo>
                <a:lnTo>
                  <a:pt x="1775530" y="463550"/>
                </a:lnTo>
                <a:lnTo>
                  <a:pt x="1769855" y="456066"/>
                </a:lnTo>
                <a:lnTo>
                  <a:pt x="1763727" y="448582"/>
                </a:lnTo>
                <a:lnTo>
                  <a:pt x="1757144" y="441551"/>
                </a:lnTo>
                <a:lnTo>
                  <a:pt x="1749880" y="434975"/>
                </a:lnTo>
                <a:lnTo>
                  <a:pt x="1742163" y="428851"/>
                </a:lnTo>
                <a:lnTo>
                  <a:pt x="1734218" y="422501"/>
                </a:lnTo>
                <a:lnTo>
                  <a:pt x="1725366" y="416832"/>
                </a:lnTo>
                <a:lnTo>
                  <a:pt x="1716286" y="411162"/>
                </a:lnTo>
                <a:lnTo>
                  <a:pt x="1706753" y="406173"/>
                </a:lnTo>
                <a:lnTo>
                  <a:pt x="1696766" y="401184"/>
                </a:lnTo>
                <a:lnTo>
                  <a:pt x="1685870" y="396421"/>
                </a:lnTo>
                <a:lnTo>
                  <a:pt x="1674748" y="392339"/>
                </a:lnTo>
                <a:lnTo>
                  <a:pt x="1663172" y="388257"/>
                </a:lnTo>
                <a:lnTo>
                  <a:pt x="1651141" y="384628"/>
                </a:lnTo>
                <a:lnTo>
                  <a:pt x="1638430" y="381000"/>
                </a:lnTo>
                <a:lnTo>
                  <a:pt x="1625492" y="378051"/>
                </a:lnTo>
                <a:lnTo>
                  <a:pt x="1611873" y="375103"/>
                </a:lnTo>
                <a:lnTo>
                  <a:pt x="1597573" y="372835"/>
                </a:lnTo>
                <a:lnTo>
                  <a:pt x="1583273" y="370567"/>
                </a:lnTo>
                <a:lnTo>
                  <a:pt x="1568064" y="368753"/>
                </a:lnTo>
                <a:lnTo>
                  <a:pt x="1552402" y="366939"/>
                </a:lnTo>
                <a:lnTo>
                  <a:pt x="1552402" y="303439"/>
                </a:lnTo>
                <a:lnTo>
                  <a:pt x="1426198" y="303439"/>
                </a:lnTo>
                <a:close/>
                <a:moveTo>
                  <a:pt x="535927" y="54918"/>
                </a:moveTo>
                <a:lnTo>
                  <a:pt x="533661" y="55599"/>
                </a:lnTo>
                <a:lnTo>
                  <a:pt x="531395" y="56053"/>
                </a:lnTo>
                <a:lnTo>
                  <a:pt x="529356" y="56734"/>
                </a:lnTo>
                <a:lnTo>
                  <a:pt x="527543" y="57868"/>
                </a:lnTo>
                <a:lnTo>
                  <a:pt x="525730" y="59003"/>
                </a:lnTo>
                <a:lnTo>
                  <a:pt x="523918" y="60365"/>
                </a:lnTo>
                <a:lnTo>
                  <a:pt x="522331" y="61953"/>
                </a:lnTo>
                <a:lnTo>
                  <a:pt x="520745" y="63542"/>
                </a:lnTo>
                <a:lnTo>
                  <a:pt x="519385" y="65584"/>
                </a:lnTo>
                <a:lnTo>
                  <a:pt x="518479" y="67400"/>
                </a:lnTo>
                <a:lnTo>
                  <a:pt x="517346" y="69442"/>
                </a:lnTo>
                <a:lnTo>
                  <a:pt x="516666" y="71711"/>
                </a:lnTo>
                <a:lnTo>
                  <a:pt x="516213" y="73754"/>
                </a:lnTo>
                <a:lnTo>
                  <a:pt x="515533" y="76477"/>
                </a:lnTo>
                <a:lnTo>
                  <a:pt x="515533" y="78746"/>
                </a:lnTo>
                <a:lnTo>
                  <a:pt x="515533" y="268917"/>
                </a:lnTo>
                <a:lnTo>
                  <a:pt x="515533" y="271414"/>
                </a:lnTo>
                <a:lnTo>
                  <a:pt x="516213" y="273910"/>
                </a:lnTo>
                <a:lnTo>
                  <a:pt x="516666" y="276179"/>
                </a:lnTo>
                <a:lnTo>
                  <a:pt x="517346" y="278222"/>
                </a:lnTo>
                <a:lnTo>
                  <a:pt x="518479" y="280264"/>
                </a:lnTo>
                <a:lnTo>
                  <a:pt x="519385" y="282307"/>
                </a:lnTo>
                <a:lnTo>
                  <a:pt x="520745" y="284122"/>
                </a:lnTo>
                <a:lnTo>
                  <a:pt x="522331" y="285711"/>
                </a:lnTo>
                <a:lnTo>
                  <a:pt x="523918" y="287299"/>
                </a:lnTo>
                <a:lnTo>
                  <a:pt x="525730" y="288888"/>
                </a:lnTo>
                <a:lnTo>
                  <a:pt x="527543" y="289795"/>
                </a:lnTo>
                <a:lnTo>
                  <a:pt x="529356" y="290930"/>
                </a:lnTo>
                <a:lnTo>
                  <a:pt x="531395" y="291611"/>
                </a:lnTo>
                <a:lnTo>
                  <a:pt x="533661" y="292065"/>
                </a:lnTo>
                <a:lnTo>
                  <a:pt x="535927" y="292746"/>
                </a:lnTo>
                <a:lnTo>
                  <a:pt x="537967" y="292746"/>
                </a:lnTo>
                <a:lnTo>
                  <a:pt x="540460" y="292746"/>
                </a:lnTo>
                <a:lnTo>
                  <a:pt x="542726" y="292065"/>
                </a:lnTo>
                <a:lnTo>
                  <a:pt x="544992" y="291611"/>
                </a:lnTo>
                <a:lnTo>
                  <a:pt x="547031" y="290930"/>
                </a:lnTo>
                <a:lnTo>
                  <a:pt x="548844" y="289795"/>
                </a:lnTo>
                <a:lnTo>
                  <a:pt x="550884" y="288888"/>
                </a:lnTo>
                <a:lnTo>
                  <a:pt x="552470" y="287299"/>
                </a:lnTo>
                <a:lnTo>
                  <a:pt x="554283" y="285711"/>
                </a:lnTo>
                <a:lnTo>
                  <a:pt x="555642" y="284122"/>
                </a:lnTo>
                <a:lnTo>
                  <a:pt x="556775" y="282307"/>
                </a:lnTo>
                <a:lnTo>
                  <a:pt x="558135" y="280264"/>
                </a:lnTo>
                <a:lnTo>
                  <a:pt x="558815" y="278222"/>
                </a:lnTo>
                <a:lnTo>
                  <a:pt x="559721" y="276179"/>
                </a:lnTo>
                <a:lnTo>
                  <a:pt x="560174" y="273910"/>
                </a:lnTo>
                <a:lnTo>
                  <a:pt x="560628" y="271414"/>
                </a:lnTo>
                <a:lnTo>
                  <a:pt x="560628" y="268917"/>
                </a:lnTo>
                <a:lnTo>
                  <a:pt x="560628" y="78746"/>
                </a:lnTo>
                <a:lnTo>
                  <a:pt x="560628" y="76477"/>
                </a:lnTo>
                <a:lnTo>
                  <a:pt x="560174" y="73754"/>
                </a:lnTo>
                <a:lnTo>
                  <a:pt x="559721" y="71711"/>
                </a:lnTo>
                <a:lnTo>
                  <a:pt x="558815" y="69442"/>
                </a:lnTo>
                <a:lnTo>
                  <a:pt x="558135" y="67400"/>
                </a:lnTo>
                <a:lnTo>
                  <a:pt x="556775" y="65584"/>
                </a:lnTo>
                <a:lnTo>
                  <a:pt x="555642" y="63542"/>
                </a:lnTo>
                <a:lnTo>
                  <a:pt x="554283" y="61953"/>
                </a:lnTo>
                <a:lnTo>
                  <a:pt x="552470" y="60365"/>
                </a:lnTo>
                <a:lnTo>
                  <a:pt x="550884" y="59003"/>
                </a:lnTo>
                <a:lnTo>
                  <a:pt x="548844" y="57868"/>
                </a:lnTo>
                <a:lnTo>
                  <a:pt x="547031" y="56734"/>
                </a:lnTo>
                <a:lnTo>
                  <a:pt x="544992" y="56053"/>
                </a:lnTo>
                <a:lnTo>
                  <a:pt x="542726" y="55599"/>
                </a:lnTo>
                <a:lnTo>
                  <a:pt x="540460" y="54918"/>
                </a:lnTo>
                <a:lnTo>
                  <a:pt x="537967" y="54918"/>
                </a:lnTo>
                <a:lnTo>
                  <a:pt x="535927" y="54918"/>
                </a:lnTo>
                <a:close/>
                <a:moveTo>
                  <a:pt x="397017" y="54918"/>
                </a:moveTo>
                <a:lnTo>
                  <a:pt x="394977" y="55599"/>
                </a:lnTo>
                <a:lnTo>
                  <a:pt x="392711" y="56053"/>
                </a:lnTo>
                <a:lnTo>
                  <a:pt x="390672" y="56734"/>
                </a:lnTo>
                <a:lnTo>
                  <a:pt x="388633" y="57868"/>
                </a:lnTo>
                <a:lnTo>
                  <a:pt x="386820" y="59003"/>
                </a:lnTo>
                <a:lnTo>
                  <a:pt x="385007" y="60365"/>
                </a:lnTo>
                <a:lnTo>
                  <a:pt x="383420" y="61953"/>
                </a:lnTo>
                <a:lnTo>
                  <a:pt x="382061" y="63542"/>
                </a:lnTo>
                <a:lnTo>
                  <a:pt x="380928" y="65584"/>
                </a:lnTo>
                <a:lnTo>
                  <a:pt x="379568" y="67400"/>
                </a:lnTo>
                <a:lnTo>
                  <a:pt x="378435" y="69442"/>
                </a:lnTo>
                <a:lnTo>
                  <a:pt x="377982" y="71711"/>
                </a:lnTo>
                <a:lnTo>
                  <a:pt x="377302" y="73754"/>
                </a:lnTo>
                <a:lnTo>
                  <a:pt x="376849" y="76477"/>
                </a:lnTo>
                <a:lnTo>
                  <a:pt x="376849" y="78746"/>
                </a:lnTo>
                <a:lnTo>
                  <a:pt x="376849" y="268917"/>
                </a:lnTo>
                <a:lnTo>
                  <a:pt x="376849" y="271414"/>
                </a:lnTo>
                <a:lnTo>
                  <a:pt x="377302" y="273910"/>
                </a:lnTo>
                <a:lnTo>
                  <a:pt x="377982" y="276179"/>
                </a:lnTo>
                <a:lnTo>
                  <a:pt x="378435" y="278222"/>
                </a:lnTo>
                <a:lnTo>
                  <a:pt x="379568" y="280264"/>
                </a:lnTo>
                <a:lnTo>
                  <a:pt x="380928" y="282307"/>
                </a:lnTo>
                <a:lnTo>
                  <a:pt x="382061" y="284122"/>
                </a:lnTo>
                <a:lnTo>
                  <a:pt x="383420" y="285711"/>
                </a:lnTo>
                <a:lnTo>
                  <a:pt x="385007" y="287299"/>
                </a:lnTo>
                <a:lnTo>
                  <a:pt x="386820" y="288888"/>
                </a:lnTo>
                <a:lnTo>
                  <a:pt x="388633" y="289795"/>
                </a:lnTo>
                <a:lnTo>
                  <a:pt x="390672" y="290930"/>
                </a:lnTo>
                <a:lnTo>
                  <a:pt x="392711" y="291611"/>
                </a:lnTo>
                <a:lnTo>
                  <a:pt x="394977" y="292065"/>
                </a:lnTo>
                <a:lnTo>
                  <a:pt x="397017" y="292746"/>
                </a:lnTo>
                <a:lnTo>
                  <a:pt x="399283" y="292746"/>
                </a:lnTo>
                <a:lnTo>
                  <a:pt x="401776" y="292746"/>
                </a:lnTo>
                <a:lnTo>
                  <a:pt x="404042" y="292065"/>
                </a:lnTo>
                <a:lnTo>
                  <a:pt x="406081" y="291611"/>
                </a:lnTo>
                <a:lnTo>
                  <a:pt x="408121" y="290930"/>
                </a:lnTo>
                <a:lnTo>
                  <a:pt x="410160" y="289795"/>
                </a:lnTo>
                <a:lnTo>
                  <a:pt x="411973" y="288888"/>
                </a:lnTo>
                <a:lnTo>
                  <a:pt x="413786" y="287299"/>
                </a:lnTo>
                <a:lnTo>
                  <a:pt x="415372" y="285711"/>
                </a:lnTo>
                <a:lnTo>
                  <a:pt x="416959" y="284122"/>
                </a:lnTo>
                <a:lnTo>
                  <a:pt x="418092" y="282307"/>
                </a:lnTo>
                <a:lnTo>
                  <a:pt x="419225" y="280264"/>
                </a:lnTo>
                <a:lnTo>
                  <a:pt x="420358" y="278222"/>
                </a:lnTo>
                <a:lnTo>
                  <a:pt x="421037" y="276179"/>
                </a:lnTo>
                <a:lnTo>
                  <a:pt x="421491" y="273910"/>
                </a:lnTo>
                <a:lnTo>
                  <a:pt x="421717" y="271414"/>
                </a:lnTo>
                <a:lnTo>
                  <a:pt x="422170" y="268917"/>
                </a:lnTo>
                <a:lnTo>
                  <a:pt x="422170" y="78746"/>
                </a:lnTo>
                <a:lnTo>
                  <a:pt x="421717" y="76477"/>
                </a:lnTo>
                <a:lnTo>
                  <a:pt x="421491" y="73754"/>
                </a:lnTo>
                <a:lnTo>
                  <a:pt x="421037" y="71711"/>
                </a:lnTo>
                <a:lnTo>
                  <a:pt x="420358" y="69442"/>
                </a:lnTo>
                <a:lnTo>
                  <a:pt x="419225" y="67400"/>
                </a:lnTo>
                <a:lnTo>
                  <a:pt x="418092" y="65584"/>
                </a:lnTo>
                <a:lnTo>
                  <a:pt x="416959" y="63542"/>
                </a:lnTo>
                <a:lnTo>
                  <a:pt x="415372" y="61953"/>
                </a:lnTo>
                <a:lnTo>
                  <a:pt x="413786" y="60365"/>
                </a:lnTo>
                <a:lnTo>
                  <a:pt x="411973" y="59003"/>
                </a:lnTo>
                <a:lnTo>
                  <a:pt x="410160" y="57868"/>
                </a:lnTo>
                <a:lnTo>
                  <a:pt x="408121" y="56734"/>
                </a:lnTo>
                <a:lnTo>
                  <a:pt x="406081" y="56053"/>
                </a:lnTo>
                <a:lnTo>
                  <a:pt x="404042" y="55599"/>
                </a:lnTo>
                <a:lnTo>
                  <a:pt x="401776" y="54918"/>
                </a:lnTo>
                <a:lnTo>
                  <a:pt x="399283" y="54918"/>
                </a:lnTo>
                <a:lnTo>
                  <a:pt x="397017" y="54918"/>
                </a:lnTo>
                <a:close/>
                <a:moveTo>
                  <a:pt x="259466" y="54918"/>
                </a:moveTo>
                <a:lnTo>
                  <a:pt x="257200" y="55599"/>
                </a:lnTo>
                <a:lnTo>
                  <a:pt x="255161" y="56053"/>
                </a:lnTo>
                <a:lnTo>
                  <a:pt x="252895" y="56734"/>
                </a:lnTo>
                <a:lnTo>
                  <a:pt x="250855" y="57868"/>
                </a:lnTo>
                <a:lnTo>
                  <a:pt x="249042" y="59003"/>
                </a:lnTo>
                <a:lnTo>
                  <a:pt x="247229" y="60365"/>
                </a:lnTo>
                <a:lnTo>
                  <a:pt x="245870" y="61953"/>
                </a:lnTo>
                <a:lnTo>
                  <a:pt x="244283" y="63542"/>
                </a:lnTo>
                <a:lnTo>
                  <a:pt x="242924" y="65584"/>
                </a:lnTo>
                <a:lnTo>
                  <a:pt x="242017" y="67400"/>
                </a:lnTo>
                <a:lnTo>
                  <a:pt x="240884" y="69442"/>
                </a:lnTo>
                <a:lnTo>
                  <a:pt x="240204" y="71711"/>
                </a:lnTo>
                <a:lnTo>
                  <a:pt x="239524" y="73754"/>
                </a:lnTo>
                <a:lnTo>
                  <a:pt x="239298" y="76477"/>
                </a:lnTo>
                <a:lnTo>
                  <a:pt x="239071" y="78746"/>
                </a:lnTo>
                <a:lnTo>
                  <a:pt x="239071" y="268917"/>
                </a:lnTo>
                <a:lnTo>
                  <a:pt x="239298" y="271414"/>
                </a:lnTo>
                <a:lnTo>
                  <a:pt x="239524" y="273910"/>
                </a:lnTo>
                <a:lnTo>
                  <a:pt x="240204" y="276179"/>
                </a:lnTo>
                <a:lnTo>
                  <a:pt x="240884" y="278222"/>
                </a:lnTo>
                <a:lnTo>
                  <a:pt x="242017" y="280264"/>
                </a:lnTo>
                <a:lnTo>
                  <a:pt x="242924" y="282307"/>
                </a:lnTo>
                <a:lnTo>
                  <a:pt x="244283" y="284122"/>
                </a:lnTo>
                <a:lnTo>
                  <a:pt x="245870" y="285711"/>
                </a:lnTo>
                <a:lnTo>
                  <a:pt x="247229" y="287299"/>
                </a:lnTo>
                <a:lnTo>
                  <a:pt x="249042" y="288888"/>
                </a:lnTo>
                <a:lnTo>
                  <a:pt x="250855" y="289795"/>
                </a:lnTo>
                <a:lnTo>
                  <a:pt x="252895" y="290930"/>
                </a:lnTo>
                <a:lnTo>
                  <a:pt x="255161" y="291611"/>
                </a:lnTo>
                <a:lnTo>
                  <a:pt x="257200" y="292065"/>
                </a:lnTo>
                <a:lnTo>
                  <a:pt x="259466" y="292746"/>
                </a:lnTo>
                <a:lnTo>
                  <a:pt x="261732" y="292746"/>
                </a:lnTo>
                <a:lnTo>
                  <a:pt x="263998" y="292746"/>
                </a:lnTo>
                <a:lnTo>
                  <a:pt x="266491" y="292065"/>
                </a:lnTo>
                <a:lnTo>
                  <a:pt x="268530" y="291611"/>
                </a:lnTo>
                <a:lnTo>
                  <a:pt x="270570" y="290930"/>
                </a:lnTo>
                <a:lnTo>
                  <a:pt x="272609" y="289795"/>
                </a:lnTo>
                <a:lnTo>
                  <a:pt x="274422" y="288888"/>
                </a:lnTo>
                <a:lnTo>
                  <a:pt x="276235" y="287299"/>
                </a:lnTo>
                <a:lnTo>
                  <a:pt x="277821" y="285711"/>
                </a:lnTo>
                <a:lnTo>
                  <a:pt x="278954" y="284122"/>
                </a:lnTo>
                <a:lnTo>
                  <a:pt x="280314" y="282307"/>
                </a:lnTo>
                <a:lnTo>
                  <a:pt x="281674" y="280264"/>
                </a:lnTo>
                <a:lnTo>
                  <a:pt x="282580" y="278222"/>
                </a:lnTo>
                <a:lnTo>
                  <a:pt x="283487" y="276179"/>
                </a:lnTo>
                <a:lnTo>
                  <a:pt x="283940" y="273910"/>
                </a:lnTo>
                <a:lnTo>
                  <a:pt x="284166" y="271414"/>
                </a:lnTo>
                <a:lnTo>
                  <a:pt x="284166" y="268917"/>
                </a:lnTo>
                <a:lnTo>
                  <a:pt x="284166" y="78746"/>
                </a:lnTo>
                <a:lnTo>
                  <a:pt x="284166" y="76477"/>
                </a:lnTo>
                <a:lnTo>
                  <a:pt x="283940" y="73754"/>
                </a:lnTo>
                <a:lnTo>
                  <a:pt x="283487" y="71711"/>
                </a:lnTo>
                <a:lnTo>
                  <a:pt x="282580" y="69442"/>
                </a:lnTo>
                <a:lnTo>
                  <a:pt x="281674" y="67400"/>
                </a:lnTo>
                <a:lnTo>
                  <a:pt x="280314" y="65584"/>
                </a:lnTo>
                <a:lnTo>
                  <a:pt x="278954" y="63542"/>
                </a:lnTo>
                <a:lnTo>
                  <a:pt x="277821" y="61953"/>
                </a:lnTo>
                <a:lnTo>
                  <a:pt x="276235" y="60365"/>
                </a:lnTo>
                <a:lnTo>
                  <a:pt x="274422" y="59003"/>
                </a:lnTo>
                <a:lnTo>
                  <a:pt x="272609" y="57868"/>
                </a:lnTo>
                <a:lnTo>
                  <a:pt x="270570" y="56734"/>
                </a:lnTo>
                <a:lnTo>
                  <a:pt x="268530" y="56053"/>
                </a:lnTo>
                <a:lnTo>
                  <a:pt x="266491" y="55599"/>
                </a:lnTo>
                <a:lnTo>
                  <a:pt x="263998" y="54918"/>
                </a:lnTo>
                <a:lnTo>
                  <a:pt x="261732" y="54918"/>
                </a:lnTo>
                <a:lnTo>
                  <a:pt x="259466" y="54918"/>
                </a:lnTo>
                <a:close/>
                <a:moveTo>
                  <a:pt x="120782" y="54918"/>
                </a:moveTo>
                <a:lnTo>
                  <a:pt x="118516" y="55599"/>
                </a:lnTo>
                <a:lnTo>
                  <a:pt x="116476" y="56053"/>
                </a:lnTo>
                <a:lnTo>
                  <a:pt x="113984" y="56734"/>
                </a:lnTo>
                <a:lnTo>
                  <a:pt x="112171" y="57868"/>
                </a:lnTo>
                <a:lnTo>
                  <a:pt x="110585" y="59003"/>
                </a:lnTo>
                <a:lnTo>
                  <a:pt x="108772" y="60365"/>
                </a:lnTo>
                <a:lnTo>
                  <a:pt x="107185" y="61953"/>
                </a:lnTo>
                <a:lnTo>
                  <a:pt x="105599" y="63542"/>
                </a:lnTo>
                <a:lnTo>
                  <a:pt x="104240" y="65584"/>
                </a:lnTo>
                <a:lnTo>
                  <a:pt x="103333" y="67400"/>
                </a:lnTo>
                <a:lnTo>
                  <a:pt x="102200" y="69442"/>
                </a:lnTo>
                <a:lnTo>
                  <a:pt x="101520" y="71711"/>
                </a:lnTo>
                <a:lnTo>
                  <a:pt x="100841" y="73754"/>
                </a:lnTo>
                <a:lnTo>
                  <a:pt x="100614" y="76477"/>
                </a:lnTo>
                <a:lnTo>
                  <a:pt x="100387" y="78746"/>
                </a:lnTo>
                <a:lnTo>
                  <a:pt x="100387" y="268917"/>
                </a:lnTo>
                <a:lnTo>
                  <a:pt x="100614" y="271414"/>
                </a:lnTo>
                <a:lnTo>
                  <a:pt x="100841" y="273910"/>
                </a:lnTo>
                <a:lnTo>
                  <a:pt x="101520" y="276179"/>
                </a:lnTo>
                <a:lnTo>
                  <a:pt x="102200" y="278222"/>
                </a:lnTo>
                <a:lnTo>
                  <a:pt x="103333" y="280264"/>
                </a:lnTo>
                <a:lnTo>
                  <a:pt x="104240" y="282307"/>
                </a:lnTo>
                <a:lnTo>
                  <a:pt x="105599" y="284122"/>
                </a:lnTo>
                <a:lnTo>
                  <a:pt x="107185" y="285711"/>
                </a:lnTo>
                <a:lnTo>
                  <a:pt x="108772" y="287299"/>
                </a:lnTo>
                <a:lnTo>
                  <a:pt x="110585" y="288888"/>
                </a:lnTo>
                <a:lnTo>
                  <a:pt x="112171" y="289795"/>
                </a:lnTo>
                <a:lnTo>
                  <a:pt x="113984" y="290930"/>
                </a:lnTo>
                <a:lnTo>
                  <a:pt x="116476" y="291611"/>
                </a:lnTo>
                <a:lnTo>
                  <a:pt x="118516" y="292065"/>
                </a:lnTo>
                <a:lnTo>
                  <a:pt x="120782" y="292746"/>
                </a:lnTo>
                <a:lnTo>
                  <a:pt x="123048" y="292746"/>
                </a:lnTo>
                <a:lnTo>
                  <a:pt x="125314" y="292746"/>
                </a:lnTo>
                <a:lnTo>
                  <a:pt x="127580" y="292065"/>
                </a:lnTo>
                <a:lnTo>
                  <a:pt x="129846" y="291611"/>
                </a:lnTo>
                <a:lnTo>
                  <a:pt x="131886" y="290930"/>
                </a:lnTo>
                <a:lnTo>
                  <a:pt x="133699" y="289795"/>
                </a:lnTo>
                <a:lnTo>
                  <a:pt x="135738" y="288888"/>
                </a:lnTo>
                <a:lnTo>
                  <a:pt x="137325" y="287299"/>
                </a:lnTo>
                <a:lnTo>
                  <a:pt x="139137" y="285711"/>
                </a:lnTo>
                <a:lnTo>
                  <a:pt x="140270" y="284122"/>
                </a:lnTo>
                <a:lnTo>
                  <a:pt x="141630" y="282307"/>
                </a:lnTo>
                <a:lnTo>
                  <a:pt x="142990" y="280264"/>
                </a:lnTo>
                <a:lnTo>
                  <a:pt x="143669" y="278222"/>
                </a:lnTo>
                <a:lnTo>
                  <a:pt x="144576" y="276179"/>
                </a:lnTo>
                <a:lnTo>
                  <a:pt x="145029" y="273910"/>
                </a:lnTo>
                <a:lnTo>
                  <a:pt x="145482" y="271414"/>
                </a:lnTo>
                <a:lnTo>
                  <a:pt x="145482" y="268917"/>
                </a:lnTo>
                <a:lnTo>
                  <a:pt x="145482" y="78746"/>
                </a:lnTo>
                <a:lnTo>
                  <a:pt x="145482" y="76477"/>
                </a:lnTo>
                <a:lnTo>
                  <a:pt x="145029" y="73754"/>
                </a:lnTo>
                <a:lnTo>
                  <a:pt x="144576" y="71711"/>
                </a:lnTo>
                <a:lnTo>
                  <a:pt x="143669" y="69442"/>
                </a:lnTo>
                <a:lnTo>
                  <a:pt x="142990" y="67400"/>
                </a:lnTo>
                <a:lnTo>
                  <a:pt x="141630" y="65584"/>
                </a:lnTo>
                <a:lnTo>
                  <a:pt x="140270" y="63542"/>
                </a:lnTo>
                <a:lnTo>
                  <a:pt x="139137" y="61953"/>
                </a:lnTo>
                <a:lnTo>
                  <a:pt x="137325" y="60365"/>
                </a:lnTo>
                <a:lnTo>
                  <a:pt x="135738" y="59003"/>
                </a:lnTo>
                <a:lnTo>
                  <a:pt x="133699" y="57868"/>
                </a:lnTo>
                <a:lnTo>
                  <a:pt x="131886" y="56734"/>
                </a:lnTo>
                <a:lnTo>
                  <a:pt x="129846" y="56053"/>
                </a:lnTo>
                <a:lnTo>
                  <a:pt x="127580" y="55599"/>
                </a:lnTo>
                <a:lnTo>
                  <a:pt x="125314" y="54918"/>
                </a:lnTo>
                <a:lnTo>
                  <a:pt x="123048" y="54918"/>
                </a:lnTo>
                <a:lnTo>
                  <a:pt x="120782" y="54918"/>
                </a:lnTo>
                <a:close/>
                <a:moveTo>
                  <a:pt x="1491343" y="4762"/>
                </a:moveTo>
                <a:lnTo>
                  <a:pt x="1511091" y="4989"/>
                </a:lnTo>
                <a:lnTo>
                  <a:pt x="1531066" y="5896"/>
                </a:lnTo>
                <a:lnTo>
                  <a:pt x="1550586" y="7030"/>
                </a:lnTo>
                <a:lnTo>
                  <a:pt x="1570334" y="8617"/>
                </a:lnTo>
                <a:lnTo>
                  <a:pt x="1589628" y="11112"/>
                </a:lnTo>
                <a:lnTo>
                  <a:pt x="1608695" y="13607"/>
                </a:lnTo>
                <a:lnTo>
                  <a:pt x="1627762" y="17009"/>
                </a:lnTo>
                <a:lnTo>
                  <a:pt x="1646602" y="20637"/>
                </a:lnTo>
                <a:lnTo>
                  <a:pt x="1665442" y="24492"/>
                </a:lnTo>
                <a:lnTo>
                  <a:pt x="1683827" y="29028"/>
                </a:lnTo>
                <a:lnTo>
                  <a:pt x="1702440" y="34017"/>
                </a:lnTo>
                <a:lnTo>
                  <a:pt x="1720599" y="39460"/>
                </a:lnTo>
                <a:lnTo>
                  <a:pt x="1738531" y="45357"/>
                </a:lnTo>
                <a:lnTo>
                  <a:pt x="1756463" y="51480"/>
                </a:lnTo>
                <a:lnTo>
                  <a:pt x="1773941" y="58284"/>
                </a:lnTo>
                <a:lnTo>
                  <a:pt x="1791192" y="65314"/>
                </a:lnTo>
                <a:lnTo>
                  <a:pt x="1808670" y="72798"/>
                </a:lnTo>
                <a:lnTo>
                  <a:pt x="1825694" y="80735"/>
                </a:lnTo>
                <a:lnTo>
                  <a:pt x="1842037" y="89126"/>
                </a:lnTo>
                <a:lnTo>
                  <a:pt x="1858607" y="97744"/>
                </a:lnTo>
                <a:lnTo>
                  <a:pt x="1874950" y="106589"/>
                </a:lnTo>
                <a:lnTo>
                  <a:pt x="1890839" y="116114"/>
                </a:lnTo>
                <a:lnTo>
                  <a:pt x="1906728" y="126092"/>
                </a:lnTo>
                <a:lnTo>
                  <a:pt x="1922390" y="136298"/>
                </a:lnTo>
                <a:lnTo>
                  <a:pt x="1937598" y="146957"/>
                </a:lnTo>
                <a:lnTo>
                  <a:pt x="1952579" y="157842"/>
                </a:lnTo>
                <a:lnTo>
                  <a:pt x="1967333" y="169182"/>
                </a:lnTo>
                <a:lnTo>
                  <a:pt x="1981633" y="180748"/>
                </a:lnTo>
                <a:lnTo>
                  <a:pt x="1995706" y="192541"/>
                </a:lnTo>
                <a:lnTo>
                  <a:pt x="2009553" y="204560"/>
                </a:lnTo>
                <a:lnTo>
                  <a:pt x="2023172" y="217260"/>
                </a:lnTo>
                <a:lnTo>
                  <a:pt x="2036337" y="230187"/>
                </a:lnTo>
                <a:lnTo>
                  <a:pt x="2049048" y="243567"/>
                </a:lnTo>
                <a:lnTo>
                  <a:pt x="2061759" y="256948"/>
                </a:lnTo>
                <a:lnTo>
                  <a:pt x="2074244" y="271009"/>
                </a:lnTo>
                <a:lnTo>
                  <a:pt x="2086047" y="284842"/>
                </a:lnTo>
                <a:lnTo>
                  <a:pt x="2097623" y="299357"/>
                </a:lnTo>
                <a:lnTo>
                  <a:pt x="2108973" y="314098"/>
                </a:lnTo>
                <a:lnTo>
                  <a:pt x="2119868" y="329066"/>
                </a:lnTo>
                <a:lnTo>
                  <a:pt x="2130536" y="344260"/>
                </a:lnTo>
                <a:lnTo>
                  <a:pt x="2140524" y="359682"/>
                </a:lnTo>
                <a:lnTo>
                  <a:pt x="2150511" y="375330"/>
                </a:lnTo>
                <a:lnTo>
                  <a:pt x="2159817" y="391432"/>
                </a:lnTo>
                <a:lnTo>
                  <a:pt x="2168897" y="407534"/>
                </a:lnTo>
                <a:lnTo>
                  <a:pt x="2177749" y="424089"/>
                </a:lnTo>
                <a:lnTo>
                  <a:pt x="2185921" y="440871"/>
                </a:lnTo>
                <a:lnTo>
                  <a:pt x="2194092" y="457880"/>
                </a:lnTo>
                <a:lnTo>
                  <a:pt x="2201356" y="474889"/>
                </a:lnTo>
                <a:lnTo>
                  <a:pt x="2208619" y="492351"/>
                </a:lnTo>
                <a:lnTo>
                  <a:pt x="2215429" y="510041"/>
                </a:lnTo>
                <a:lnTo>
                  <a:pt x="2221558" y="527730"/>
                </a:lnTo>
                <a:lnTo>
                  <a:pt x="2227459" y="545873"/>
                </a:lnTo>
                <a:lnTo>
                  <a:pt x="2232680" y="563789"/>
                </a:lnTo>
                <a:lnTo>
                  <a:pt x="2237901" y="582159"/>
                </a:lnTo>
                <a:lnTo>
                  <a:pt x="2242213" y="600755"/>
                </a:lnTo>
                <a:lnTo>
                  <a:pt x="2246299" y="619578"/>
                </a:lnTo>
                <a:lnTo>
                  <a:pt x="2249931" y="638401"/>
                </a:lnTo>
                <a:lnTo>
                  <a:pt x="2253109" y="657451"/>
                </a:lnTo>
                <a:lnTo>
                  <a:pt x="2255833" y="676501"/>
                </a:lnTo>
                <a:lnTo>
                  <a:pt x="2258102" y="696005"/>
                </a:lnTo>
                <a:lnTo>
                  <a:pt x="2259918" y="715509"/>
                </a:lnTo>
                <a:lnTo>
                  <a:pt x="2261053" y="735239"/>
                </a:lnTo>
                <a:lnTo>
                  <a:pt x="2261961" y="754743"/>
                </a:lnTo>
                <a:lnTo>
                  <a:pt x="2262188" y="774473"/>
                </a:lnTo>
                <a:lnTo>
                  <a:pt x="2261961" y="794657"/>
                </a:lnTo>
                <a:lnTo>
                  <a:pt x="2261053" y="814387"/>
                </a:lnTo>
                <a:lnTo>
                  <a:pt x="2259918" y="833891"/>
                </a:lnTo>
                <a:lnTo>
                  <a:pt x="2258102" y="853394"/>
                </a:lnTo>
                <a:lnTo>
                  <a:pt x="2255833" y="872898"/>
                </a:lnTo>
                <a:lnTo>
                  <a:pt x="2253109" y="891948"/>
                </a:lnTo>
                <a:lnTo>
                  <a:pt x="2249931" y="910998"/>
                </a:lnTo>
                <a:lnTo>
                  <a:pt x="2246299" y="929821"/>
                </a:lnTo>
                <a:lnTo>
                  <a:pt x="2242213" y="948644"/>
                </a:lnTo>
                <a:lnTo>
                  <a:pt x="2237901" y="967241"/>
                </a:lnTo>
                <a:lnTo>
                  <a:pt x="2232680" y="985610"/>
                </a:lnTo>
                <a:lnTo>
                  <a:pt x="2227459" y="1003526"/>
                </a:lnTo>
                <a:lnTo>
                  <a:pt x="2221558" y="1021669"/>
                </a:lnTo>
                <a:lnTo>
                  <a:pt x="2215429" y="1039359"/>
                </a:lnTo>
                <a:lnTo>
                  <a:pt x="2208619" y="1057048"/>
                </a:lnTo>
                <a:lnTo>
                  <a:pt x="2201356" y="1074510"/>
                </a:lnTo>
                <a:lnTo>
                  <a:pt x="2194092" y="1091519"/>
                </a:lnTo>
                <a:lnTo>
                  <a:pt x="2185921" y="1108528"/>
                </a:lnTo>
                <a:lnTo>
                  <a:pt x="2177749" y="1125310"/>
                </a:lnTo>
                <a:lnTo>
                  <a:pt x="2168897" y="1141866"/>
                </a:lnTo>
                <a:lnTo>
                  <a:pt x="2159817" y="1157968"/>
                </a:lnTo>
                <a:lnTo>
                  <a:pt x="2150511" y="1174069"/>
                </a:lnTo>
                <a:lnTo>
                  <a:pt x="2140524" y="1189718"/>
                </a:lnTo>
                <a:lnTo>
                  <a:pt x="2130536" y="1205139"/>
                </a:lnTo>
                <a:lnTo>
                  <a:pt x="2119868" y="1220560"/>
                </a:lnTo>
                <a:lnTo>
                  <a:pt x="2108973" y="1235301"/>
                </a:lnTo>
                <a:lnTo>
                  <a:pt x="2097623" y="1250043"/>
                </a:lnTo>
                <a:lnTo>
                  <a:pt x="2086047" y="1264557"/>
                </a:lnTo>
                <a:lnTo>
                  <a:pt x="2074244" y="1278391"/>
                </a:lnTo>
                <a:lnTo>
                  <a:pt x="2061759" y="1292451"/>
                </a:lnTo>
                <a:lnTo>
                  <a:pt x="2049048" y="1305832"/>
                </a:lnTo>
                <a:lnTo>
                  <a:pt x="2036337" y="1319212"/>
                </a:lnTo>
                <a:lnTo>
                  <a:pt x="2023172" y="1332139"/>
                </a:lnTo>
                <a:lnTo>
                  <a:pt x="2009553" y="1344385"/>
                </a:lnTo>
                <a:lnTo>
                  <a:pt x="1995706" y="1356859"/>
                </a:lnTo>
                <a:lnTo>
                  <a:pt x="1981633" y="1368651"/>
                </a:lnTo>
                <a:lnTo>
                  <a:pt x="1967333" y="1380444"/>
                </a:lnTo>
                <a:lnTo>
                  <a:pt x="1952579" y="1391784"/>
                </a:lnTo>
                <a:lnTo>
                  <a:pt x="1937598" y="1402443"/>
                </a:lnTo>
                <a:lnTo>
                  <a:pt x="1922390" y="1413101"/>
                </a:lnTo>
                <a:lnTo>
                  <a:pt x="1906728" y="1423307"/>
                </a:lnTo>
                <a:lnTo>
                  <a:pt x="1890839" y="1433285"/>
                </a:lnTo>
                <a:lnTo>
                  <a:pt x="1874950" y="1442584"/>
                </a:lnTo>
                <a:lnTo>
                  <a:pt x="1858607" y="1451882"/>
                </a:lnTo>
                <a:lnTo>
                  <a:pt x="1842037" y="1460273"/>
                </a:lnTo>
                <a:lnTo>
                  <a:pt x="1825694" y="1468891"/>
                </a:lnTo>
                <a:lnTo>
                  <a:pt x="1808670" y="1476601"/>
                </a:lnTo>
                <a:lnTo>
                  <a:pt x="1791192" y="1484085"/>
                </a:lnTo>
                <a:lnTo>
                  <a:pt x="1773941" y="1491116"/>
                </a:lnTo>
                <a:lnTo>
                  <a:pt x="1756463" y="1497919"/>
                </a:lnTo>
                <a:lnTo>
                  <a:pt x="1738531" y="1504043"/>
                </a:lnTo>
                <a:lnTo>
                  <a:pt x="1720599" y="1509939"/>
                </a:lnTo>
                <a:lnTo>
                  <a:pt x="1702440" y="1515382"/>
                </a:lnTo>
                <a:lnTo>
                  <a:pt x="1683827" y="1520371"/>
                </a:lnTo>
                <a:lnTo>
                  <a:pt x="1665442" y="1524907"/>
                </a:lnTo>
                <a:lnTo>
                  <a:pt x="1646602" y="1528762"/>
                </a:lnTo>
                <a:lnTo>
                  <a:pt x="1627762" y="1532391"/>
                </a:lnTo>
                <a:lnTo>
                  <a:pt x="1608695" y="1535793"/>
                </a:lnTo>
                <a:lnTo>
                  <a:pt x="1589628" y="1538514"/>
                </a:lnTo>
                <a:lnTo>
                  <a:pt x="1570334" y="1540782"/>
                </a:lnTo>
                <a:lnTo>
                  <a:pt x="1550586" y="1542369"/>
                </a:lnTo>
                <a:lnTo>
                  <a:pt x="1531066" y="1543503"/>
                </a:lnTo>
                <a:lnTo>
                  <a:pt x="1511091" y="1544410"/>
                </a:lnTo>
                <a:lnTo>
                  <a:pt x="1491343" y="1544637"/>
                </a:lnTo>
                <a:lnTo>
                  <a:pt x="1471368" y="1544410"/>
                </a:lnTo>
                <a:lnTo>
                  <a:pt x="1451848" y="1543503"/>
                </a:lnTo>
                <a:lnTo>
                  <a:pt x="1432100" y="1542369"/>
                </a:lnTo>
                <a:lnTo>
                  <a:pt x="1412579" y="1540782"/>
                </a:lnTo>
                <a:lnTo>
                  <a:pt x="1393285" y="1538514"/>
                </a:lnTo>
                <a:lnTo>
                  <a:pt x="1373991" y="1535793"/>
                </a:lnTo>
                <a:lnTo>
                  <a:pt x="1354924" y="1532391"/>
                </a:lnTo>
                <a:lnTo>
                  <a:pt x="1336085" y="1528762"/>
                </a:lnTo>
                <a:lnTo>
                  <a:pt x="1317245" y="1524907"/>
                </a:lnTo>
                <a:lnTo>
                  <a:pt x="1298632" y="1520371"/>
                </a:lnTo>
                <a:lnTo>
                  <a:pt x="1280473" y="1515382"/>
                </a:lnTo>
                <a:lnTo>
                  <a:pt x="1262087" y="1509939"/>
                </a:lnTo>
                <a:lnTo>
                  <a:pt x="1244155" y="1504043"/>
                </a:lnTo>
                <a:lnTo>
                  <a:pt x="1226450" y="1497919"/>
                </a:lnTo>
                <a:lnTo>
                  <a:pt x="1208972" y="1491116"/>
                </a:lnTo>
                <a:lnTo>
                  <a:pt x="1191267" y="1484085"/>
                </a:lnTo>
                <a:lnTo>
                  <a:pt x="1174243" y="1476601"/>
                </a:lnTo>
                <a:lnTo>
                  <a:pt x="1157219" y="1468891"/>
                </a:lnTo>
                <a:lnTo>
                  <a:pt x="1140422" y="1460273"/>
                </a:lnTo>
                <a:lnTo>
                  <a:pt x="1123852" y="1451882"/>
                </a:lnTo>
                <a:lnTo>
                  <a:pt x="1107736" y="1442584"/>
                </a:lnTo>
                <a:lnTo>
                  <a:pt x="1091620" y="1433285"/>
                </a:lnTo>
                <a:lnTo>
                  <a:pt x="1075958" y="1423307"/>
                </a:lnTo>
                <a:lnTo>
                  <a:pt x="1060523" y="1413101"/>
                </a:lnTo>
                <a:lnTo>
                  <a:pt x="1045315" y="1402443"/>
                </a:lnTo>
                <a:lnTo>
                  <a:pt x="1030334" y="1391784"/>
                </a:lnTo>
                <a:lnTo>
                  <a:pt x="1015580" y="1380444"/>
                </a:lnTo>
                <a:lnTo>
                  <a:pt x="1001053" y="1368651"/>
                </a:lnTo>
                <a:lnTo>
                  <a:pt x="986753" y="1356859"/>
                </a:lnTo>
                <a:lnTo>
                  <a:pt x="973134" y="1344385"/>
                </a:lnTo>
                <a:lnTo>
                  <a:pt x="959515" y="1332139"/>
                </a:lnTo>
                <a:lnTo>
                  <a:pt x="946349" y="1319212"/>
                </a:lnTo>
                <a:lnTo>
                  <a:pt x="933411" y="1305832"/>
                </a:lnTo>
                <a:lnTo>
                  <a:pt x="920700" y="1292451"/>
                </a:lnTo>
                <a:lnTo>
                  <a:pt x="908670" y="1278391"/>
                </a:lnTo>
                <a:lnTo>
                  <a:pt x="896866" y="1264557"/>
                </a:lnTo>
                <a:lnTo>
                  <a:pt x="885063" y="1250043"/>
                </a:lnTo>
                <a:lnTo>
                  <a:pt x="873714" y="1235301"/>
                </a:lnTo>
                <a:lnTo>
                  <a:pt x="863045" y="1220560"/>
                </a:lnTo>
                <a:lnTo>
                  <a:pt x="852377" y="1205139"/>
                </a:lnTo>
                <a:lnTo>
                  <a:pt x="841936" y="1189718"/>
                </a:lnTo>
                <a:lnTo>
                  <a:pt x="832175" y="1174069"/>
                </a:lnTo>
                <a:lnTo>
                  <a:pt x="822642" y="1157968"/>
                </a:lnTo>
                <a:lnTo>
                  <a:pt x="813562" y="1141866"/>
                </a:lnTo>
                <a:lnTo>
                  <a:pt x="804937" y="1125310"/>
                </a:lnTo>
                <a:lnTo>
                  <a:pt x="796538" y="1108528"/>
                </a:lnTo>
                <a:lnTo>
                  <a:pt x="788821" y="1091519"/>
                </a:lnTo>
                <a:lnTo>
                  <a:pt x="781103" y="1074510"/>
                </a:lnTo>
                <a:lnTo>
                  <a:pt x="774067" y="1057048"/>
                </a:lnTo>
                <a:lnTo>
                  <a:pt x="767484" y="1039359"/>
                </a:lnTo>
                <a:lnTo>
                  <a:pt x="761129" y="1021669"/>
                </a:lnTo>
                <a:lnTo>
                  <a:pt x="755227" y="1003526"/>
                </a:lnTo>
                <a:lnTo>
                  <a:pt x="749779" y="985610"/>
                </a:lnTo>
                <a:lnTo>
                  <a:pt x="745013" y="967241"/>
                </a:lnTo>
                <a:lnTo>
                  <a:pt x="740246" y="948644"/>
                </a:lnTo>
                <a:lnTo>
                  <a:pt x="736160" y="929821"/>
                </a:lnTo>
                <a:lnTo>
                  <a:pt x="732528" y="910998"/>
                </a:lnTo>
                <a:lnTo>
                  <a:pt x="729578" y="891948"/>
                </a:lnTo>
                <a:lnTo>
                  <a:pt x="726854" y="872898"/>
                </a:lnTo>
                <a:lnTo>
                  <a:pt x="724584" y="853394"/>
                </a:lnTo>
                <a:lnTo>
                  <a:pt x="722995" y="833891"/>
                </a:lnTo>
                <a:lnTo>
                  <a:pt x="721633" y="814387"/>
                </a:lnTo>
                <a:lnTo>
                  <a:pt x="720952" y="794657"/>
                </a:lnTo>
                <a:lnTo>
                  <a:pt x="720725" y="774473"/>
                </a:lnTo>
                <a:lnTo>
                  <a:pt x="720952" y="754743"/>
                </a:lnTo>
                <a:lnTo>
                  <a:pt x="721633" y="735239"/>
                </a:lnTo>
                <a:lnTo>
                  <a:pt x="722995" y="715509"/>
                </a:lnTo>
                <a:lnTo>
                  <a:pt x="724584" y="696005"/>
                </a:lnTo>
                <a:lnTo>
                  <a:pt x="726854" y="676501"/>
                </a:lnTo>
                <a:lnTo>
                  <a:pt x="729578" y="657451"/>
                </a:lnTo>
                <a:lnTo>
                  <a:pt x="732528" y="638401"/>
                </a:lnTo>
                <a:lnTo>
                  <a:pt x="736160" y="619578"/>
                </a:lnTo>
                <a:lnTo>
                  <a:pt x="740246" y="600755"/>
                </a:lnTo>
                <a:lnTo>
                  <a:pt x="745013" y="582159"/>
                </a:lnTo>
                <a:lnTo>
                  <a:pt x="749779" y="563789"/>
                </a:lnTo>
                <a:lnTo>
                  <a:pt x="755227" y="545873"/>
                </a:lnTo>
                <a:lnTo>
                  <a:pt x="761129" y="527730"/>
                </a:lnTo>
                <a:lnTo>
                  <a:pt x="767484" y="510041"/>
                </a:lnTo>
                <a:lnTo>
                  <a:pt x="774067" y="492351"/>
                </a:lnTo>
                <a:lnTo>
                  <a:pt x="781103" y="474889"/>
                </a:lnTo>
                <a:lnTo>
                  <a:pt x="788821" y="457880"/>
                </a:lnTo>
                <a:lnTo>
                  <a:pt x="796538" y="440871"/>
                </a:lnTo>
                <a:lnTo>
                  <a:pt x="804937" y="424089"/>
                </a:lnTo>
                <a:lnTo>
                  <a:pt x="813562" y="407534"/>
                </a:lnTo>
                <a:lnTo>
                  <a:pt x="822642" y="391432"/>
                </a:lnTo>
                <a:lnTo>
                  <a:pt x="832175" y="375330"/>
                </a:lnTo>
                <a:lnTo>
                  <a:pt x="841936" y="359682"/>
                </a:lnTo>
                <a:lnTo>
                  <a:pt x="852377" y="344260"/>
                </a:lnTo>
                <a:lnTo>
                  <a:pt x="863045" y="329066"/>
                </a:lnTo>
                <a:lnTo>
                  <a:pt x="873714" y="314098"/>
                </a:lnTo>
                <a:lnTo>
                  <a:pt x="885063" y="299357"/>
                </a:lnTo>
                <a:lnTo>
                  <a:pt x="896866" y="284842"/>
                </a:lnTo>
                <a:lnTo>
                  <a:pt x="908670" y="271009"/>
                </a:lnTo>
                <a:lnTo>
                  <a:pt x="920700" y="256948"/>
                </a:lnTo>
                <a:lnTo>
                  <a:pt x="933411" y="243567"/>
                </a:lnTo>
                <a:lnTo>
                  <a:pt x="946349" y="230187"/>
                </a:lnTo>
                <a:lnTo>
                  <a:pt x="959515" y="217260"/>
                </a:lnTo>
                <a:lnTo>
                  <a:pt x="973134" y="204560"/>
                </a:lnTo>
                <a:lnTo>
                  <a:pt x="986753" y="192541"/>
                </a:lnTo>
                <a:lnTo>
                  <a:pt x="1001053" y="180748"/>
                </a:lnTo>
                <a:lnTo>
                  <a:pt x="1015580" y="169182"/>
                </a:lnTo>
                <a:lnTo>
                  <a:pt x="1030334" y="157842"/>
                </a:lnTo>
                <a:lnTo>
                  <a:pt x="1045315" y="146957"/>
                </a:lnTo>
                <a:lnTo>
                  <a:pt x="1060523" y="136298"/>
                </a:lnTo>
                <a:lnTo>
                  <a:pt x="1075958" y="126092"/>
                </a:lnTo>
                <a:lnTo>
                  <a:pt x="1091620" y="116114"/>
                </a:lnTo>
                <a:lnTo>
                  <a:pt x="1107736" y="106589"/>
                </a:lnTo>
                <a:lnTo>
                  <a:pt x="1123852" y="97744"/>
                </a:lnTo>
                <a:lnTo>
                  <a:pt x="1140422" y="89126"/>
                </a:lnTo>
                <a:lnTo>
                  <a:pt x="1157219" y="80735"/>
                </a:lnTo>
                <a:lnTo>
                  <a:pt x="1174243" y="72798"/>
                </a:lnTo>
                <a:lnTo>
                  <a:pt x="1191267" y="65314"/>
                </a:lnTo>
                <a:lnTo>
                  <a:pt x="1208972" y="58284"/>
                </a:lnTo>
                <a:lnTo>
                  <a:pt x="1226450" y="51480"/>
                </a:lnTo>
                <a:lnTo>
                  <a:pt x="1244155" y="45357"/>
                </a:lnTo>
                <a:lnTo>
                  <a:pt x="1262087" y="39460"/>
                </a:lnTo>
                <a:lnTo>
                  <a:pt x="1280473" y="34017"/>
                </a:lnTo>
                <a:lnTo>
                  <a:pt x="1298632" y="29028"/>
                </a:lnTo>
                <a:lnTo>
                  <a:pt x="1317245" y="24492"/>
                </a:lnTo>
                <a:lnTo>
                  <a:pt x="1336085" y="20637"/>
                </a:lnTo>
                <a:lnTo>
                  <a:pt x="1354924" y="17009"/>
                </a:lnTo>
                <a:lnTo>
                  <a:pt x="1373991" y="13607"/>
                </a:lnTo>
                <a:lnTo>
                  <a:pt x="1393285" y="11112"/>
                </a:lnTo>
                <a:lnTo>
                  <a:pt x="1412579" y="8617"/>
                </a:lnTo>
                <a:lnTo>
                  <a:pt x="1432100" y="7030"/>
                </a:lnTo>
                <a:lnTo>
                  <a:pt x="1451848" y="5896"/>
                </a:lnTo>
                <a:lnTo>
                  <a:pt x="1471368" y="4989"/>
                </a:lnTo>
                <a:lnTo>
                  <a:pt x="1491343" y="4762"/>
                </a:lnTo>
                <a:close/>
                <a:moveTo>
                  <a:pt x="37390" y="0"/>
                </a:moveTo>
                <a:lnTo>
                  <a:pt x="41696" y="0"/>
                </a:lnTo>
                <a:lnTo>
                  <a:pt x="1155700" y="0"/>
                </a:lnTo>
                <a:lnTo>
                  <a:pt x="1140291" y="6808"/>
                </a:lnTo>
                <a:lnTo>
                  <a:pt x="1125108" y="13843"/>
                </a:lnTo>
                <a:lnTo>
                  <a:pt x="1110152" y="21105"/>
                </a:lnTo>
                <a:lnTo>
                  <a:pt x="1095422" y="28821"/>
                </a:lnTo>
                <a:lnTo>
                  <a:pt x="1080693" y="36990"/>
                </a:lnTo>
                <a:lnTo>
                  <a:pt x="1066417" y="45160"/>
                </a:lnTo>
                <a:lnTo>
                  <a:pt x="1051914" y="53784"/>
                </a:lnTo>
                <a:lnTo>
                  <a:pt x="1037864" y="62407"/>
                </a:lnTo>
                <a:lnTo>
                  <a:pt x="1023814" y="71711"/>
                </a:lnTo>
                <a:lnTo>
                  <a:pt x="1010218" y="81016"/>
                </a:lnTo>
                <a:lnTo>
                  <a:pt x="996848" y="90547"/>
                </a:lnTo>
                <a:lnTo>
                  <a:pt x="983478" y="100305"/>
                </a:lnTo>
                <a:lnTo>
                  <a:pt x="970335" y="110517"/>
                </a:lnTo>
                <a:lnTo>
                  <a:pt x="957418" y="120956"/>
                </a:lnTo>
                <a:lnTo>
                  <a:pt x="944502" y="131622"/>
                </a:lnTo>
                <a:lnTo>
                  <a:pt x="932038" y="142515"/>
                </a:lnTo>
                <a:lnTo>
                  <a:pt x="919801" y="153635"/>
                </a:lnTo>
                <a:lnTo>
                  <a:pt x="907565" y="164981"/>
                </a:lnTo>
                <a:lnTo>
                  <a:pt x="895781" y="176328"/>
                </a:lnTo>
                <a:lnTo>
                  <a:pt x="884224" y="188129"/>
                </a:lnTo>
                <a:lnTo>
                  <a:pt x="872894" y="200156"/>
                </a:lnTo>
                <a:lnTo>
                  <a:pt x="861790" y="212411"/>
                </a:lnTo>
                <a:lnTo>
                  <a:pt x="850686" y="224892"/>
                </a:lnTo>
                <a:lnTo>
                  <a:pt x="840035" y="237374"/>
                </a:lnTo>
                <a:lnTo>
                  <a:pt x="829611" y="250309"/>
                </a:lnTo>
                <a:lnTo>
                  <a:pt x="819414" y="263471"/>
                </a:lnTo>
                <a:lnTo>
                  <a:pt x="809443" y="276633"/>
                </a:lnTo>
                <a:lnTo>
                  <a:pt x="799926" y="290249"/>
                </a:lnTo>
                <a:lnTo>
                  <a:pt x="790408" y="304092"/>
                </a:lnTo>
                <a:lnTo>
                  <a:pt x="781117" y="317708"/>
                </a:lnTo>
                <a:lnTo>
                  <a:pt x="772280" y="331778"/>
                </a:lnTo>
                <a:lnTo>
                  <a:pt x="763442" y="346075"/>
                </a:lnTo>
                <a:lnTo>
                  <a:pt x="41696" y="346075"/>
                </a:lnTo>
                <a:lnTo>
                  <a:pt x="37390" y="345848"/>
                </a:lnTo>
                <a:lnTo>
                  <a:pt x="33085" y="345394"/>
                </a:lnTo>
                <a:lnTo>
                  <a:pt x="29232" y="344260"/>
                </a:lnTo>
                <a:lnTo>
                  <a:pt x="25380" y="342671"/>
                </a:lnTo>
                <a:lnTo>
                  <a:pt x="21755" y="341083"/>
                </a:lnTo>
                <a:lnTo>
                  <a:pt x="18355" y="339040"/>
                </a:lnTo>
                <a:lnTo>
                  <a:pt x="15183" y="336544"/>
                </a:lnTo>
                <a:lnTo>
                  <a:pt x="12237" y="333821"/>
                </a:lnTo>
                <a:lnTo>
                  <a:pt x="9517" y="330871"/>
                </a:lnTo>
                <a:lnTo>
                  <a:pt x="7025" y="327693"/>
                </a:lnTo>
                <a:lnTo>
                  <a:pt x="4985" y="324063"/>
                </a:lnTo>
                <a:lnTo>
                  <a:pt x="3173" y="320432"/>
                </a:lnTo>
                <a:lnTo>
                  <a:pt x="2040" y="316801"/>
                </a:lnTo>
                <a:lnTo>
                  <a:pt x="907" y="312716"/>
                </a:lnTo>
                <a:lnTo>
                  <a:pt x="227" y="308631"/>
                </a:lnTo>
                <a:lnTo>
                  <a:pt x="0" y="304319"/>
                </a:lnTo>
                <a:lnTo>
                  <a:pt x="0" y="41529"/>
                </a:lnTo>
                <a:lnTo>
                  <a:pt x="227" y="37444"/>
                </a:lnTo>
                <a:lnTo>
                  <a:pt x="907" y="33359"/>
                </a:lnTo>
                <a:lnTo>
                  <a:pt x="2040" y="29275"/>
                </a:lnTo>
                <a:lnTo>
                  <a:pt x="3173" y="25417"/>
                </a:lnTo>
                <a:lnTo>
                  <a:pt x="4985" y="21786"/>
                </a:lnTo>
                <a:lnTo>
                  <a:pt x="7025" y="18382"/>
                </a:lnTo>
                <a:lnTo>
                  <a:pt x="9517" y="14978"/>
                </a:lnTo>
                <a:lnTo>
                  <a:pt x="12237" y="12255"/>
                </a:lnTo>
                <a:lnTo>
                  <a:pt x="15183" y="9531"/>
                </a:lnTo>
                <a:lnTo>
                  <a:pt x="18355" y="7035"/>
                </a:lnTo>
                <a:lnTo>
                  <a:pt x="21755" y="4993"/>
                </a:lnTo>
                <a:lnTo>
                  <a:pt x="25380" y="3177"/>
                </a:lnTo>
                <a:lnTo>
                  <a:pt x="29232" y="1815"/>
                </a:lnTo>
                <a:lnTo>
                  <a:pt x="33085" y="908"/>
                </a:lnTo>
                <a:lnTo>
                  <a:pt x="37390"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en-US" sz="1350"/>
          </a:p>
        </p:txBody>
      </p:sp>
      <p:sp>
        <p:nvSpPr>
          <p:cNvPr id="33" name="文本框 33"/>
          <p:cNvSpPr>
            <a:spLocks noChangeArrowheads="1"/>
          </p:cNvSpPr>
          <p:nvPr/>
        </p:nvSpPr>
        <p:spPr bwMode="auto">
          <a:xfrm>
            <a:off x="7821613" y="4230688"/>
            <a:ext cx="8905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defRPr/>
            </a:pPr>
            <a:r>
              <a:rPr lang="zh-CN" altLang="en-US" sz="1350" dirty="0" smtClean="0">
                <a:latin typeface="Microsoft YaHei" charset="0"/>
                <a:ea typeface="Microsoft YaHei" charset="0"/>
                <a:sym typeface="黑体" charset="0"/>
              </a:rPr>
              <a:t>安全支付</a:t>
            </a:r>
            <a:endParaRPr lang="en-US" altLang="zh-CN" sz="1350" dirty="0" smtClean="0">
              <a:latin typeface="Microsoft YaHei" charset="0"/>
              <a:ea typeface="Microsoft YaHei" charset="0"/>
              <a:sym typeface="黑体" charset="0"/>
            </a:endParaRPr>
          </a:p>
          <a:p>
            <a:pPr>
              <a:defRPr/>
            </a:pPr>
            <a:r>
              <a:rPr lang="zh-CN" altLang="en-US" sz="1350" dirty="0" smtClean="0">
                <a:latin typeface="Microsoft YaHei" charset="0"/>
                <a:ea typeface="Microsoft YaHei" charset="0"/>
                <a:sym typeface="黑体" charset="0"/>
              </a:rPr>
              <a:t>金融业务</a:t>
            </a:r>
            <a:endParaRPr lang="zh-CN" altLang="en-US" sz="1350" dirty="0">
              <a:latin typeface="Microsoft YaHei" charset="0"/>
              <a:ea typeface="Microsoft YaHei" charset="0"/>
              <a:sym typeface="黑体" charset="0"/>
            </a:endParaRPr>
          </a:p>
        </p:txBody>
      </p:sp>
      <p:sp>
        <p:nvSpPr>
          <p:cNvPr id="34" name="文本框 35"/>
          <p:cNvSpPr>
            <a:spLocks noChangeArrowheads="1"/>
          </p:cNvSpPr>
          <p:nvPr/>
        </p:nvSpPr>
        <p:spPr bwMode="auto">
          <a:xfrm>
            <a:off x="3584575" y="3673475"/>
            <a:ext cx="2443163"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buFont typeface="Arial" charset="0"/>
              <a:defRPr kumimoji="1" sz="2400">
                <a:solidFill>
                  <a:schemeClr val="tx1"/>
                </a:solidFill>
                <a:latin typeface="Arial" charset="0"/>
                <a:ea typeface="宋体" charset="0"/>
              </a:defRPr>
            </a:lvl6pPr>
            <a:lvl7pPr marL="2971800" indent="-228600" fontAlgn="base">
              <a:spcBef>
                <a:spcPct val="0"/>
              </a:spcBef>
              <a:spcAft>
                <a:spcPct val="0"/>
              </a:spcAft>
              <a:buFont typeface="Arial" charset="0"/>
              <a:defRPr kumimoji="1" sz="2400">
                <a:solidFill>
                  <a:schemeClr val="tx1"/>
                </a:solidFill>
                <a:latin typeface="Arial" charset="0"/>
                <a:ea typeface="宋体" charset="0"/>
              </a:defRPr>
            </a:lvl7pPr>
            <a:lvl8pPr marL="3429000" indent="-228600" fontAlgn="base">
              <a:spcBef>
                <a:spcPct val="0"/>
              </a:spcBef>
              <a:spcAft>
                <a:spcPct val="0"/>
              </a:spcAft>
              <a:buFont typeface="Arial" charset="0"/>
              <a:defRPr kumimoji="1" sz="2400">
                <a:solidFill>
                  <a:schemeClr val="tx1"/>
                </a:solidFill>
                <a:latin typeface="Arial" charset="0"/>
                <a:ea typeface="宋体" charset="0"/>
              </a:defRPr>
            </a:lvl8pPr>
            <a:lvl9pPr marL="3886200" indent="-228600" fontAlgn="base">
              <a:spcBef>
                <a:spcPct val="0"/>
              </a:spcBef>
              <a:spcAft>
                <a:spcPct val="0"/>
              </a:spcAft>
              <a:buFont typeface="Arial" charset="0"/>
              <a:defRPr kumimoji="1" sz="2400">
                <a:solidFill>
                  <a:schemeClr val="tx1"/>
                </a:solidFill>
                <a:latin typeface="Arial" charset="0"/>
                <a:ea typeface="宋体" charset="0"/>
              </a:defRPr>
            </a:lvl9pPr>
          </a:lstStyle>
          <a:p>
            <a:pPr algn="ctr">
              <a:defRPr/>
            </a:pPr>
            <a:r>
              <a:rPr lang="zh-CN" altLang="en-US" sz="1350" dirty="0">
                <a:solidFill>
                  <a:srgbClr val="000000"/>
                </a:solidFill>
                <a:latin typeface="Franklin Gothic Book" charset="0"/>
                <a:ea typeface="黑体" charset="0"/>
                <a:sym typeface="黑体" charset="0"/>
              </a:rPr>
              <a:t>以云计算、大数据为核心的</a:t>
            </a:r>
            <a:endParaRPr lang="en-US" altLang="zh-CN" sz="1350" dirty="0">
              <a:solidFill>
                <a:srgbClr val="000000"/>
              </a:solidFill>
              <a:latin typeface="Franklin Gothic Book" charset="0"/>
              <a:ea typeface="黑体" charset="0"/>
              <a:sym typeface="黑体" charset="0"/>
            </a:endParaRPr>
          </a:p>
          <a:p>
            <a:pPr algn="ctr">
              <a:defRPr/>
            </a:pPr>
            <a:r>
              <a:rPr lang="zh-CN" altLang="en-US" sz="1350" dirty="0" smtClean="0">
                <a:solidFill>
                  <a:srgbClr val="000000"/>
                </a:solidFill>
                <a:latin typeface="Franklin Gothic Book" charset="0"/>
                <a:ea typeface="黑体" charset="0"/>
                <a:sym typeface="黑体" charset="0"/>
              </a:rPr>
              <a:t>智慧云计算服务</a:t>
            </a:r>
            <a:r>
              <a:rPr lang="zh-CN" altLang="en-US" sz="1350" dirty="0">
                <a:solidFill>
                  <a:srgbClr val="000000"/>
                </a:solidFill>
                <a:latin typeface="Franklin Gothic Book" charset="0"/>
                <a:ea typeface="黑体" charset="0"/>
                <a:sym typeface="黑体" charset="0"/>
              </a:rPr>
              <a:t>，</a:t>
            </a:r>
            <a:endParaRPr lang="en-US" altLang="zh-CN" sz="1350" dirty="0">
              <a:solidFill>
                <a:srgbClr val="000000"/>
              </a:solidFill>
              <a:latin typeface="Franklin Gothic Book" charset="0"/>
              <a:ea typeface="黑体" charset="0"/>
              <a:sym typeface="黑体" charset="0"/>
            </a:endParaRPr>
          </a:p>
          <a:p>
            <a:pPr algn="ctr">
              <a:defRPr/>
            </a:pPr>
            <a:r>
              <a:rPr lang="zh-CN" altLang="en-US" sz="1350" dirty="0">
                <a:solidFill>
                  <a:srgbClr val="000000"/>
                </a:solidFill>
                <a:latin typeface="Franklin Gothic Book" charset="0"/>
                <a:ea typeface="黑体" charset="0"/>
                <a:sym typeface="黑体" charset="0"/>
              </a:rPr>
              <a:t>将成为</a:t>
            </a:r>
            <a:r>
              <a:rPr lang="en-US" altLang="zh-CN" sz="1350" dirty="0" err="1">
                <a:solidFill>
                  <a:srgbClr val="000000"/>
                </a:solidFill>
                <a:latin typeface="Franklin Gothic Book" charset="0"/>
                <a:sym typeface="Franklin Gothic Book" charset="0"/>
              </a:rPr>
              <a:t>IoT</a:t>
            </a:r>
            <a:r>
              <a:rPr lang="zh-CN" altLang="en-US" sz="1350" dirty="0">
                <a:solidFill>
                  <a:srgbClr val="000000"/>
                </a:solidFill>
                <a:latin typeface="Franklin Gothic Book" charset="0"/>
                <a:ea typeface="黑体" charset="0"/>
                <a:sym typeface="黑体" charset="0"/>
              </a:rPr>
              <a:t>浪潮的先行者</a:t>
            </a:r>
          </a:p>
        </p:txBody>
      </p:sp>
      <p:pic>
        <p:nvPicPr>
          <p:cNvPr id="102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2288" y="2878138"/>
            <a:ext cx="8191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5596"/>
          <a:stretch/>
        </p:blipFill>
        <p:spPr>
          <a:xfrm>
            <a:off x="1691680" y="483518"/>
            <a:ext cx="1872208" cy="1767439"/>
          </a:xfrm>
          <a:prstGeom prst="rect">
            <a:avLst/>
          </a:prstGeom>
        </p:spPr>
      </p:pic>
      <p:pic>
        <p:nvPicPr>
          <p:cNvPr id="5" name="图片 4"/>
          <p:cNvPicPr>
            <a:picLocks noChangeAspect="1"/>
          </p:cNvPicPr>
          <p:nvPr/>
        </p:nvPicPr>
        <p:blipFill rotWithShape="1">
          <a:blip r:embed="rId3"/>
          <a:srcRect t="11996" b="17683"/>
          <a:stretch/>
        </p:blipFill>
        <p:spPr>
          <a:xfrm>
            <a:off x="899592" y="2499742"/>
            <a:ext cx="3174385" cy="2232248"/>
          </a:xfrm>
          <a:prstGeom prst="rect">
            <a:avLst/>
          </a:prstGeom>
        </p:spPr>
      </p:pic>
      <p:pic>
        <p:nvPicPr>
          <p:cNvPr id="6" name="图片 5"/>
          <p:cNvPicPr>
            <a:picLocks noChangeAspect="1"/>
          </p:cNvPicPr>
          <p:nvPr/>
        </p:nvPicPr>
        <p:blipFill rotWithShape="1">
          <a:blip r:embed="rId4"/>
          <a:srcRect t="8475" b="15908"/>
          <a:stretch/>
        </p:blipFill>
        <p:spPr>
          <a:xfrm>
            <a:off x="5436096" y="339502"/>
            <a:ext cx="2666405" cy="2016224"/>
          </a:xfrm>
          <a:prstGeom prst="rect">
            <a:avLst/>
          </a:prstGeom>
        </p:spPr>
      </p:pic>
      <p:pic>
        <p:nvPicPr>
          <p:cNvPr id="7" name="图片 6"/>
          <p:cNvPicPr>
            <a:picLocks noChangeAspect="1"/>
          </p:cNvPicPr>
          <p:nvPr/>
        </p:nvPicPr>
        <p:blipFill rotWithShape="1">
          <a:blip r:embed="rId5"/>
          <a:srcRect t="8289" b="14227"/>
          <a:stretch/>
        </p:blipFill>
        <p:spPr>
          <a:xfrm>
            <a:off x="5436096" y="2715766"/>
            <a:ext cx="2664296" cy="2064375"/>
          </a:xfrm>
          <a:prstGeom prst="rect">
            <a:avLst/>
          </a:prstGeom>
        </p:spPr>
      </p:pic>
      <p:sp>
        <p:nvSpPr>
          <p:cNvPr id="8"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9"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10"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11"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公有云和私有云</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153904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1" b="7720"/>
          <a:stretch/>
        </p:blipFill>
        <p:spPr>
          <a:xfrm>
            <a:off x="323528" y="771550"/>
            <a:ext cx="4090268" cy="3833229"/>
          </a:xfrm>
          <a:prstGeom prst="rect">
            <a:avLst/>
          </a:prstGeom>
        </p:spPr>
      </p:pic>
      <p:pic>
        <p:nvPicPr>
          <p:cNvPr id="5" name="图片 4"/>
          <p:cNvPicPr>
            <a:picLocks noChangeAspect="1"/>
          </p:cNvPicPr>
          <p:nvPr/>
        </p:nvPicPr>
        <p:blipFill rotWithShape="1">
          <a:blip r:embed="rId3"/>
          <a:srcRect b="8938"/>
          <a:stretch/>
        </p:blipFill>
        <p:spPr>
          <a:xfrm>
            <a:off x="4788024" y="771550"/>
            <a:ext cx="3913680" cy="3563869"/>
          </a:xfrm>
          <a:prstGeom prst="rect">
            <a:avLst/>
          </a:prstGeom>
        </p:spPr>
      </p:pic>
      <p:sp>
        <p:nvSpPr>
          <p:cNvPr id="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9"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en-US" altLang="zh-CN" sz="1300" dirty="0" err="1" smtClean="0">
                <a:solidFill>
                  <a:schemeClr val="bg1"/>
                </a:solidFill>
                <a:latin typeface="微软雅黑"/>
                <a:ea typeface="微软雅黑"/>
                <a:cs typeface="微软雅黑"/>
              </a:rPr>
              <a:t>Docker</a:t>
            </a:r>
            <a:r>
              <a:rPr lang="zh-CN" altLang="en-US" sz="1300" dirty="0" smtClean="0">
                <a:solidFill>
                  <a:schemeClr val="bg1"/>
                </a:solidFill>
                <a:latin typeface="微软雅黑"/>
                <a:ea typeface="微软雅黑"/>
                <a:cs typeface="微软雅黑"/>
              </a:rPr>
              <a:t>和</a:t>
            </a:r>
            <a:r>
              <a:rPr lang="en-US" altLang="zh-CN" sz="1300" dirty="0" smtClean="0">
                <a:solidFill>
                  <a:schemeClr val="bg1"/>
                </a:solidFill>
                <a:latin typeface="微软雅黑"/>
                <a:ea typeface="微软雅黑"/>
                <a:cs typeface="微软雅黑"/>
              </a:rPr>
              <a:t>APM</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95026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9836"/>
          <a:stretch/>
        </p:blipFill>
        <p:spPr>
          <a:xfrm>
            <a:off x="323528" y="627534"/>
            <a:ext cx="4083918" cy="3682232"/>
          </a:xfrm>
          <a:prstGeom prst="rect">
            <a:avLst/>
          </a:prstGeom>
        </p:spPr>
      </p:pic>
      <p:pic>
        <p:nvPicPr>
          <p:cNvPr id="5" name="图片 4"/>
          <p:cNvPicPr>
            <a:picLocks noChangeAspect="1"/>
          </p:cNvPicPr>
          <p:nvPr/>
        </p:nvPicPr>
        <p:blipFill rotWithShape="1">
          <a:blip r:embed="rId3"/>
          <a:srcRect b="9093"/>
          <a:stretch/>
        </p:blipFill>
        <p:spPr>
          <a:xfrm>
            <a:off x="4860032" y="627534"/>
            <a:ext cx="3939902" cy="3581648"/>
          </a:xfrm>
          <a:prstGeom prst="rect">
            <a:avLst/>
          </a:prstGeom>
        </p:spPr>
      </p:pic>
      <p:sp>
        <p:nvSpPr>
          <p:cNvPr id="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9"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安全和备份</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414787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10059"/>
          <a:stretch/>
        </p:blipFill>
        <p:spPr>
          <a:xfrm>
            <a:off x="179512" y="699542"/>
            <a:ext cx="4227934" cy="3802624"/>
          </a:xfrm>
          <a:prstGeom prst="rect">
            <a:avLst/>
          </a:prstGeom>
        </p:spPr>
      </p:pic>
      <p:pic>
        <p:nvPicPr>
          <p:cNvPr id="5" name="图片 4"/>
          <p:cNvPicPr>
            <a:picLocks noChangeAspect="1"/>
          </p:cNvPicPr>
          <p:nvPr/>
        </p:nvPicPr>
        <p:blipFill rotWithShape="1">
          <a:blip r:embed="rId3"/>
          <a:srcRect b="10473"/>
          <a:stretch/>
        </p:blipFill>
        <p:spPr>
          <a:xfrm>
            <a:off x="4644008" y="627534"/>
            <a:ext cx="4155926" cy="3720712"/>
          </a:xfrm>
          <a:prstGeom prst="rect">
            <a:avLst/>
          </a:prstGeom>
        </p:spPr>
      </p:pic>
      <p:sp>
        <p:nvSpPr>
          <p:cNvPr id="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9"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硬件和</a:t>
            </a:r>
            <a:r>
              <a:rPr lang="en-US" altLang="zh-CN" sz="1300" dirty="0" smtClean="0">
                <a:solidFill>
                  <a:schemeClr val="bg1"/>
                </a:solidFill>
                <a:latin typeface="微软雅黑"/>
                <a:ea typeface="微软雅黑"/>
                <a:cs typeface="微软雅黑"/>
              </a:rPr>
              <a:t>IDC</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278024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14376"/>
          <a:stretch/>
        </p:blipFill>
        <p:spPr>
          <a:xfrm>
            <a:off x="395536" y="1131590"/>
            <a:ext cx="3507854" cy="3003554"/>
          </a:xfrm>
          <a:prstGeom prst="rect">
            <a:avLst/>
          </a:prstGeom>
        </p:spPr>
      </p:pic>
      <p:pic>
        <p:nvPicPr>
          <p:cNvPr id="5" name="图片 4"/>
          <p:cNvPicPr>
            <a:picLocks noChangeAspect="1"/>
          </p:cNvPicPr>
          <p:nvPr/>
        </p:nvPicPr>
        <p:blipFill rotWithShape="1">
          <a:blip r:embed="rId3"/>
          <a:srcRect b="9785"/>
          <a:stretch/>
        </p:blipFill>
        <p:spPr>
          <a:xfrm>
            <a:off x="4932040" y="1131590"/>
            <a:ext cx="3528392" cy="3183128"/>
          </a:xfrm>
          <a:prstGeom prst="rect">
            <a:avLst/>
          </a:prstGeom>
        </p:spPr>
      </p:pic>
      <p:sp>
        <p:nvSpPr>
          <p:cNvPr id="6" name="AutoShape 4"/>
          <p:cNvSpPr>
            <a:spLocks noChangeArrowheads="1"/>
          </p:cNvSpPr>
          <p:nvPr/>
        </p:nvSpPr>
        <p:spPr bwMode="auto">
          <a:xfrm flipV="1">
            <a:off x="2684463" y="0"/>
            <a:ext cx="160337"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7" name="AutoShape 4"/>
          <p:cNvSpPr>
            <a:spLocks noChangeArrowheads="1"/>
          </p:cNvSpPr>
          <p:nvPr/>
        </p:nvSpPr>
        <p:spPr bwMode="auto">
          <a:xfrm flipH="1" flipV="1">
            <a:off x="400050" y="0"/>
            <a:ext cx="171450" cy="342900"/>
          </a:xfrm>
          <a:prstGeom prst="rtTriangle">
            <a:avLst/>
          </a:prstGeom>
          <a:solidFill>
            <a:srgbClr val="DB4F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5161" tIns="72581" rIns="145161" bIns="72581" anchor="ctr"/>
          <a:lstStyle/>
          <a:p>
            <a:pPr eaLnBrk="1" hangingPunct="1"/>
            <a:endParaRPr lang="zh-CN" altLang="en-US"/>
          </a:p>
        </p:txBody>
      </p:sp>
      <p:sp>
        <p:nvSpPr>
          <p:cNvPr id="8" name="Rectangle 3"/>
          <p:cNvSpPr>
            <a:spLocks noChangeArrowheads="1"/>
          </p:cNvSpPr>
          <p:nvPr/>
        </p:nvSpPr>
        <p:spPr bwMode="auto">
          <a:xfrm>
            <a:off x="571500" y="0"/>
            <a:ext cx="2114550" cy="342900"/>
          </a:xfrm>
          <a:prstGeom prst="rect">
            <a:avLst/>
          </a:prstGeom>
          <a:solidFill>
            <a:srgbClr val="B91F1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nchor="ctr"/>
          <a:lstStyle/>
          <a:p>
            <a:pPr eaLnBrk="1" hangingPunct="1">
              <a:defRPr/>
            </a:pPr>
            <a:endParaRPr lang="zh-CN" altLang="en-US"/>
          </a:p>
        </p:txBody>
      </p:sp>
      <p:sp>
        <p:nvSpPr>
          <p:cNvPr id="9" name="Text Box 7"/>
          <p:cNvSpPr txBox="1">
            <a:spLocks noChangeArrowheads="1"/>
          </p:cNvSpPr>
          <p:nvPr/>
        </p:nvSpPr>
        <p:spPr bwMode="auto">
          <a:xfrm>
            <a:off x="455613" y="-7938"/>
            <a:ext cx="23399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68999"/>
                    </a:srgbClr>
                  </a:outerShdw>
                </a:effectLst>
              </a14:hiddenEffects>
            </a:ext>
          </a:extLst>
        </p:spPr>
        <p:txBody>
          <a:bodyPr lIns="145161" tIns="72581" rIns="145161" bIns="72581">
            <a:spAutoFit/>
          </a:bodyPr>
          <a:lstStyle>
            <a:lvl1pPr>
              <a:defRPr sz="900">
                <a:solidFill>
                  <a:schemeClr val="tx1"/>
                </a:solidFill>
                <a:latin typeface="Arial" charset="0"/>
                <a:ea typeface="宋体" charset="0"/>
                <a:cs typeface="宋体" charset="0"/>
              </a:defRPr>
            </a:lvl1pPr>
            <a:lvl2pPr marL="742950" indent="-285750">
              <a:defRPr sz="900">
                <a:solidFill>
                  <a:schemeClr val="tx1"/>
                </a:solidFill>
                <a:latin typeface="Arial" charset="0"/>
                <a:ea typeface="宋体" charset="0"/>
              </a:defRPr>
            </a:lvl2pPr>
            <a:lvl3pPr marL="1143000" indent="-228600">
              <a:defRPr sz="900">
                <a:solidFill>
                  <a:schemeClr val="tx1"/>
                </a:solidFill>
                <a:latin typeface="Arial" charset="0"/>
                <a:ea typeface="宋体" charset="0"/>
              </a:defRPr>
            </a:lvl3pPr>
            <a:lvl4pPr marL="1600200" indent="-228600">
              <a:defRPr sz="900">
                <a:solidFill>
                  <a:schemeClr val="tx1"/>
                </a:solidFill>
                <a:latin typeface="Arial" charset="0"/>
                <a:ea typeface="宋体" charset="0"/>
              </a:defRPr>
            </a:lvl4pPr>
            <a:lvl5pPr marL="2057400" indent="-228600">
              <a:defRPr sz="9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9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9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9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900">
                <a:solidFill>
                  <a:schemeClr val="tx1"/>
                </a:solidFill>
                <a:latin typeface="Arial" charset="0"/>
                <a:ea typeface="宋体" charset="0"/>
              </a:defRPr>
            </a:lvl9pPr>
          </a:lstStyle>
          <a:p>
            <a:pPr algn="ctr" eaLnBrk="1" hangingPunct="1">
              <a:defRPr/>
            </a:pPr>
            <a:r>
              <a:rPr lang="zh-CN" altLang="en-US" sz="1300" dirty="0" smtClean="0">
                <a:solidFill>
                  <a:schemeClr val="bg1"/>
                </a:solidFill>
                <a:latin typeface="微软雅黑"/>
                <a:ea typeface="微软雅黑"/>
                <a:cs typeface="微软雅黑"/>
              </a:rPr>
              <a:t>洋枪队</a:t>
            </a:r>
            <a:endParaRPr lang="zh-CN" altLang="en-US" sz="13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1572080519"/>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sz="9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sz="9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3745</TotalTime>
  <Pages>0</Pages>
  <Words>2184</Words>
  <Characters>0</Characters>
  <Application>Microsoft Macintosh PowerPoint</Application>
  <DocSecurity>0</DocSecurity>
  <PresentationFormat>全屏显示(16:9)</PresentationFormat>
  <Lines>0</Lines>
  <Paragraphs>726</Paragraphs>
  <Slides>38</Slides>
  <Notes>8</Notes>
  <HiddenSlides>0</HiddenSlides>
  <MMClips>0</MMClips>
  <ScaleCrop>false</ScaleCrop>
  <HeadingPairs>
    <vt:vector size="6" baseType="variant">
      <vt:variant>
        <vt:lpstr>使用的字体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vt:lpstr>
      <vt:lpstr>宋体</vt:lpstr>
      <vt:lpstr>Calibri</vt:lpstr>
      <vt:lpstr>HelveticaNeueLT Pro 67 MdCn</vt:lpstr>
      <vt:lpstr>Hiragino Sans GB W3</vt:lpstr>
      <vt:lpstr>Impact</vt:lpstr>
      <vt:lpstr>微软雅黑</vt:lpstr>
      <vt:lpstr>Microsoft YaHei</vt:lpstr>
      <vt:lpstr>黑体</vt:lpstr>
      <vt:lpstr>Franklin Gothic Book</vt:lpstr>
      <vt:lpstr>Avenir Book</vt:lpstr>
      <vt:lpstr>Helvetica Neue</vt:lpstr>
      <vt:lpstr>Franklin Gothic Medium</vt:lpstr>
      <vt:lpstr>Calibri Light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MingFei Yang</cp:lastModifiedBy>
  <cp:revision>230</cp:revision>
  <cp:lastPrinted>2015-06-17T12:06:09Z</cp:lastPrinted>
  <dcterms:created xsi:type="dcterms:W3CDTF">2012-06-06T01:30:27Z</dcterms:created>
  <dcterms:modified xsi:type="dcterms:W3CDTF">2015-11-17T15:04:46Z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2052-9.1.0.4856</vt:lpwstr>
  </property>
</Properties>
</file>